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875274-58BB-4366-A1DA-681A2455DB1E}" type="datetimeFigureOut">
              <a:rPr lang="de-DE" smtClean="0"/>
              <a:t>29.07.2020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CF3370-8BAE-4037-A1CA-22D2C6FA88A9}"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E9895B61-4372-4EAF-A2C4-7A29209D7B3E}" type="slidenum">
              <a:rPr lang="de-DE" smtClean="0"/>
              <a:pPr>
                <a:defRPr/>
              </a:pPr>
              <a:t>1</a:t>
            </a:fld>
            <a:endParaRPr lang="de-DE"/>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D2C18C31-1CE7-4A33-8649-7D30C5F96B82}" type="slidenum">
              <a:rPr lang="de-DE" smtClean="0"/>
              <a:pPr>
                <a:defRPr/>
              </a:pPr>
              <a:t>10</a:t>
            </a:fld>
            <a:endParaRPr lang="de-DE"/>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449A1B0D-3E91-43B7-A4C8-E37AC9D0ACC5}" type="slidenum">
              <a:rPr lang="de-DE" smtClean="0"/>
              <a:pPr>
                <a:defRPr/>
              </a:pPr>
              <a:t>11</a:t>
            </a:fld>
            <a:endParaRPr lang="de-DE"/>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2BA77DCC-76F6-4ABA-BA7A-A7D219C64AB8}" type="slidenum">
              <a:rPr lang="de-DE" smtClean="0"/>
              <a:pPr>
                <a:defRPr/>
              </a:pPr>
              <a:t>12</a:t>
            </a:fld>
            <a:endParaRPr lang="de-DE"/>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4DF5F948-FF73-4EFC-99CA-E04B41CDC6A2}" type="slidenum">
              <a:rPr lang="de-DE" smtClean="0"/>
              <a:pPr>
                <a:defRPr/>
              </a:pPr>
              <a:t>13</a:t>
            </a:fld>
            <a:endParaRPr lang="de-DE"/>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0030F155-FA00-4E65-A1EF-7A961EAC6D19}" type="slidenum">
              <a:rPr lang="de-DE" smtClean="0"/>
              <a:pPr>
                <a:defRPr/>
              </a:pPr>
              <a:t>14</a:t>
            </a:fld>
            <a:endParaRPr lang="de-DE"/>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A64C93AA-A3A8-4EEC-AC2E-1F652976B75D}" type="slidenum">
              <a:rPr lang="de-DE" smtClean="0"/>
              <a:pPr>
                <a:defRPr/>
              </a:pPr>
              <a:t>15</a:t>
            </a:fld>
            <a:endParaRPr lang="de-DE"/>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p:txBody>
          <a:bodyPr/>
          <a:lstStyle/>
          <a:p>
            <a:pPr>
              <a:defRPr/>
            </a:pPr>
            <a:fld id="{98534D91-6B9D-4759-B30E-1744ABFEB83D}" type="slidenum">
              <a:rPr lang="de-DE" smtClean="0"/>
              <a:pPr>
                <a:defRPr/>
              </a:pPr>
              <a:t>16</a:t>
            </a:fld>
            <a:endParaRPr lang="de-DE"/>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p:txBody>
          <a:bodyPr/>
          <a:lstStyle/>
          <a:p>
            <a:pPr>
              <a:defRPr/>
            </a:pPr>
            <a:fld id="{6DEF9869-E80A-471E-91CB-6C46C6D3709F}" type="slidenum">
              <a:rPr lang="de-DE" smtClean="0"/>
              <a:pPr>
                <a:defRPr/>
              </a:pPr>
              <a:t>17</a:t>
            </a:fld>
            <a:endParaRPr lang="de-DE"/>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p:txBody>
          <a:bodyPr/>
          <a:lstStyle/>
          <a:p>
            <a:pPr>
              <a:defRPr/>
            </a:pPr>
            <a:fld id="{EDDC258E-552C-46B7-BF10-760EC41F0B22}" type="slidenum">
              <a:rPr lang="de-DE" smtClean="0"/>
              <a:pPr>
                <a:defRPr/>
              </a:pPr>
              <a:t>18</a:t>
            </a:fld>
            <a:endParaRPr lang="de-DE"/>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p:txBody>
          <a:bodyPr/>
          <a:lstStyle/>
          <a:p>
            <a:pPr>
              <a:defRPr/>
            </a:pPr>
            <a:fld id="{19164788-F711-46A8-8E87-820E83D3544C}" type="slidenum">
              <a:rPr lang="de-DE" smtClean="0"/>
              <a:pPr>
                <a:defRPr/>
              </a:pPr>
              <a:t>19</a:t>
            </a:fld>
            <a:endParaRPr lang="de-DE"/>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919CF4F4-4594-4475-AA6C-137FA94FF46E}" type="slidenum">
              <a:rPr lang="de-DE" smtClean="0"/>
              <a:pPr>
                <a:defRPr/>
              </a:pPr>
              <a:t>2</a:t>
            </a:fld>
            <a:endParaRPr lang="de-DE"/>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p:txBody>
          <a:bodyPr/>
          <a:lstStyle/>
          <a:p>
            <a:pPr>
              <a:defRPr/>
            </a:pPr>
            <a:fld id="{DC28426A-32F8-4668-825E-D729C64B5928}" type="slidenum">
              <a:rPr lang="de-DE" smtClean="0"/>
              <a:pPr>
                <a:defRPr/>
              </a:pPr>
              <a:t>20</a:t>
            </a:fld>
            <a:endParaRPr lang="de-DE"/>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p:txBody>
          <a:bodyPr/>
          <a:lstStyle/>
          <a:p>
            <a:pPr>
              <a:defRPr/>
            </a:pPr>
            <a:fld id="{D55172A8-B522-4AF9-9AE2-9EBFD0CFCE83}" type="slidenum">
              <a:rPr lang="de-DE" smtClean="0"/>
              <a:pPr>
                <a:defRPr/>
              </a:pPr>
              <a:t>21</a:t>
            </a:fld>
            <a:endParaRPr lang="de-DE"/>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p>
            <a:pPr>
              <a:defRPr/>
            </a:pPr>
            <a:fld id="{EB9827B8-BDEF-4A81-BAFB-182199D5E8C2}" type="slidenum">
              <a:rPr lang="de-DE" smtClean="0"/>
              <a:pPr>
                <a:defRPr/>
              </a:pPr>
              <a:t>22</a:t>
            </a:fld>
            <a:endParaRPr lang="de-DE"/>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p>
            <a:pPr>
              <a:defRPr/>
            </a:pPr>
            <a:fld id="{8AF240B0-F1BF-42D6-9606-1FDD63711B20}" type="slidenum">
              <a:rPr lang="de-DE" smtClean="0"/>
              <a:pPr>
                <a:defRPr/>
              </a:pPr>
              <a:t>23</a:t>
            </a:fld>
            <a:endParaRPr lang="de-DE"/>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p:txBody>
          <a:bodyPr/>
          <a:lstStyle/>
          <a:p>
            <a:pPr>
              <a:defRPr/>
            </a:pPr>
            <a:fld id="{CC711981-6F60-4FFE-9268-D9D15BC58E2D}" type="slidenum">
              <a:rPr lang="de-DE" smtClean="0"/>
              <a:pPr>
                <a:defRPr/>
              </a:pPr>
              <a:t>24</a:t>
            </a:fld>
            <a:endParaRPr lang="de-DE"/>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p:txBody>
          <a:bodyPr/>
          <a:lstStyle/>
          <a:p>
            <a:pPr>
              <a:defRPr/>
            </a:pPr>
            <a:fld id="{7CDAEB0B-BD1E-43AA-914F-B39402B7D945}" type="slidenum">
              <a:rPr lang="de-DE" smtClean="0"/>
              <a:pPr>
                <a:defRPr/>
              </a:pPr>
              <a:t>25</a:t>
            </a:fld>
            <a:endParaRPr lang="de-DE"/>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103E8077-E11B-4B6A-BB0B-C678AF39CF7D}" type="slidenum">
              <a:rPr lang="de-DE" smtClean="0"/>
              <a:pPr>
                <a:defRPr/>
              </a:pPr>
              <a:t>26</a:t>
            </a:fld>
            <a:endParaRPr lang="de-DE"/>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B1E7803D-CF35-4125-B4D7-0792DBFED7C9}" type="slidenum">
              <a:rPr lang="de-DE" smtClean="0"/>
              <a:pPr>
                <a:defRPr/>
              </a:pPr>
              <a:t>27</a:t>
            </a:fld>
            <a:endParaRPr lang="de-DE"/>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9552838E-8215-4305-AAAC-0FCC3D21EDE1}" type="slidenum">
              <a:rPr lang="de-DE" smtClean="0"/>
              <a:pPr>
                <a:defRPr/>
              </a:pPr>
              <a:t>28</a:t>
            </a:fld>
            <a:endParaRPr lang="de-DE"/>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p>
            <a:pPr>
              <a:defRPr/>
            </a:pPr>
            <a:fld id="{8D726FBE-C4B1-4B2C-8C0B-BEC7D10FD5E2}" type="slidenum">
              <a:rPr lang="de-DE" smtClean="0"/>
              <a:pPr>
                <a:defRPr/>
              </a:pPr>
              <a:t>29</a:t>
            </a:fld>
            <a:endParaRPr lang="de-DE"/>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9E100B91-6950-4BD5-8B6B-9974E91BECFA}" type="slidenum">
              <a:rPr lang="de-DE" smtClean="0"/>
              <a:pPr>
                <a:defRPr/>
              </a:pPr>
              <a:t>3</a:t>
            </a:fld>
            <a:endParaRPr lang="de-DE"/>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4920D06B-915B-45DC-AF92-F9711484614B}" type="slidenum">
              <a:rPr lang="de-DE" smtClean="0"/>
              <a:pPr>
                <a:defRPr/>
              </a:pPr>
              <a:t>30</a:t>
            </a:fld>
            <a:endParaRPr lang="de-DE"/>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EACAC01E-893A-40A9-AA8C-C2A5CD4E7F87}" type="slidenum">
              <a:rPr lang="de-DE" smtClean="0"/>
              <a:pPr>
                <a:defRPr/>
              </a:pPr>
              <a:t>31</a:t>
            </a:fld>
            <a:endParaRPr lang="de-DE"/>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p>
            <a:pPr>
              <a:defRPr/>
            </a:pPr>
            <a:fld id="{9EEA0F12-1979-4CD5-8DC4-26D735AC0D8E}" type="slidenum">
              <a:rPr lang="de-DE" smtClean="0"/>
              <a:pPr>
                <a:defRPr/>
              </a:pPr>
              <a:t>32</a:t>
            </a:fld>
            <a:endParaRPr lang="de-DE"/>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9A91EFDA-9331-4ADC-A299-AFDDF3A29CD6}" type="slidenum">
              <a:rPr lang="de-DE" smtClean="0"/>
              <a:pPr>
                <a:defRPr/>
              </a:pPr>
              <a:t>33</a:t>
            </a:fld>
            <a:endParaRPr lang="de-DE"/>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B34DE999-F1CD-46C2-B4AC-CCA0F20CDE7F}" type="slidenum">
              <a:rPr lang="de-DE" smtClean="0"/>
              <a:pPr>
                <a:defRPr/>
              </a:pPr>
              <a:t>34</a:t>
            </a:fld>
            <a:endParaRPr lang="de-DE"/>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088B1C32-9D0B-4279-B9BC-57384E138176}" type="slidenum">
              <a:rPr lang="de-DE" smtClean="0"/>
              <a:pPr>
                <a:defRPr/>
              </a:pPr>
              <a:t>35</a:t>
            </a:fld>
            <a:endParaRPr lang="de-DE"/>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2B7830B3-6666-4C32-A90E-50C697EF9668}" type="slidenum">
              <a:rPr lang="de-DE" smtClean="0"/>
              <a:pPr>
                <a:defRPr/>
              </a:pPr>
              <a:t>36</a:t>
            </a:fld>
            <a:endParaRPr lang="de-DE"/>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664AB0DC-DADE-4C67-B947-652545338A80}" type="slidenum">
              <a:rPr lang="de-DE" smtClean="0"/>
              <a:pPr>
                <a:defRPr/>
              </a:pPr>
              <a:t>37</a:t>
            </a:fld>
            <a:endParaRPr lang="de-DE"/>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10C6E1B3-1B6A-4B90-AEE6-9E93B329C5BE}" type="slidenum">
              <a:rPr lang="de-DE" smtClean="0"/>
              <a:pPr>
                <a:defRPr/>
              </a:pPr>
              <a:t>38</a:t>
            </a:fld>
            <a:endParaRPr lang="de-DE"/>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C7B7A3E7-8E57-463E-9252-5A4DBE66E616}" type="slidenum">
              <a:rPr lang="de-DE" smtClean="0"/>
              <a:pPr>
                <a:defRPr/>
              </a:pPr>
              <a:t>39</a:t>
            </a:fld>
            <a:endParaRPr lang="de-DE"/>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CB877452-0E40-4D4E-B32D-ED48850EAF70}" type="slidenum">
              <a:rPr lang="de-DE" smtClean="0"/>
              <a:pPr>
                <a:defRPr/>
              </a:pPr>
              <a:t>4</a:t>
            </a:fld>
            <a:endParaRPr lang="de-DE"/>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63157C80-EF12-447E-B1D3-47255F037683}" type="slidenum">
              <a:rPr lang="de-DE" smtClean="0"/>
              <a:pPr>
                <a:defRPr/>
              </a:pPr>
              <a:t>40</a:t>
            </a:fld>
            <a:endParaRPr lang="de-DE"/>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19366AA4-ACEC-49DF-8B7A-8EB2EA814712}" type="slidenum">
              <a:rPr lang="de-DE" smtClean="0"/>
              <a:pPr>
                <a:defRPr/>
              </a:pPr>
              <a:t>41</a:t>
            </a:fld>
            <a:endParaRPr lang="de-DE"/>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10B9E7C7-393B-4900-8AFF-2470B27E9559}" type="slidenum">
              <a:rPr lang="de-DE" smtClean="0"/>
              <a:pPr>
                <a:defRPr/>
              </a:pPr>
              <a:t>42</a:t>
            </a:fld>
            <a:endParaRPr lang="de-DE"/>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12FEF2E0-67AA-4263-B494-44EE74F78940}" type="slidenum">
              <a:rPr lang="de-DE" smtClean="0"/>
              <a:pPr>
                <a:defRPr/>
              </a:pPr>
              <a:t>43</a:t>
            </a:fld>
            <a:endParaRPr lang="de-DE"/>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69CD3110-E112-4A61-A8B9-16616B68DC4C}" type="slidenum">
              <a:rPr lang="de-DE" smtClean="0"/>
              <a:pPr>
                <a:defRPr/>
              </a:pPr>
              <a:t>44</a:t>
            </a:fld>
            <a:endParaRPr lang="de-DE"/>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E1D0AF39-2937-49C6-B1F5-4132004B0254}" type="slidenum">
              <a:rPr lang="de-DE" smtClean="0"/>
              <a:pPr>
                <a:defRPr/>
              </a:pPr>
              <a:t>45</a:t>
            </a:fld>
            <a:endParaRPr lang="de-DE"/>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4969FA7B-EED0-4CBE-9707-36351175CA8D}" type="slidenum">
              <a:rPr lang="de-DE" smtClean="0"/>
              <a:pPr>
                <a:defRPr/>
              </a:pPr>
              <a:t>46</a:t>
            </a:fld>
            <a:endParaRPr lang="de-DE"/>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34B41812-EE14-4E0D-8C1A-A255A3EA914F}" type="slidenum">
              <a:rPr lang="de-DE" smtClean="0"/>
              <a:pPr>
                <a:defRPr/>
              </a:pPr>
              <a:t>47</a:t>
            </a:fld>
            <a:endParaRPr lang="de-DE"/>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FEA8744F-078C-44D8-B96E-F2EEFD970191}" type="slidenum">
              <a:rPr lang="de-DE" smtClean="0"/>
              <a:pPr>
                <a:defRPr/>
              </a:pPr>
              <a:t>48</a:t>
            </a:fld>
            <a:endParaRPr lang="de-DE"/>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E1009425-9E7E-48FF-83C6-B3010091F556}" type="slidenum">
              <a:rPr lang="de-DE" smtClean="0"/>
              <a:pPr>
                <a:defRPr/>
              </a:pPr>
              <a:t>49</a:t>
            </a:fld>
            <a:endParaRPr lang="de-DE"/>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E9EF5319-99C0-4F0D-8D18-A22CA318D786}" type="slidenum">
              <a:rPr lang="de-DE" smtClean="0"/>
              <a:pPr>
                <a:defRPr/>
              </a:pPr>
              <a:t>5</a:t>
            </a:fld>
            <a:endParaRPr lang="de-DE"/>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53582D4E-D438-473C-922C-60D272795A9C}" type="slidenum">
              <a:rPr lang="de-DE" smtClean="0"/>
              <a:pPr>
                <a:defRPr/>
              </a:pPr>
              <a:t>50</a:t>
            </a:fld>
            <a:endParaRPr lang="de-DE"/>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p:txBody>
          <a:bodyPr/>
          <a:lstStyle/>
          <a:p>
            <a:pPr>
              <a:defRPr/>
            </a:pPr>
            <a:fld id="{43F474D8-60A8-4891-B04C-E8394C6229B4}" type="slidenum">
              <a:rPr lang="de-DE" smtClean="0"/>
              <a:pPr>
                <a:defRPr/>
              </a:pPr>
              <a:t>51</a:t>
            </a:fld>
            <a:endParaRPr lang="de-DE"/>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4875CA83-AC08-4317-8088-5F7869227E59}" type="slidenum">
              <a:rPr lang="de-DE" smtClean="0"/>
              <a:pPr>
                <a:defRPr/>
              </a:pPr>
              <a:t>6</a:t>
            </a:fld>
            <a:endParaRPr lang="de-DE"/>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00C02886-3E75-4B0C-9F63-8F562F912C56}" type="slidenum">
              <a:rPr lang="de-DE" smtClean="0"/>
              <a:pPr>
                <a:defRPr/>
              </a:pPr>
              <a:t>7</a:t>
            </a:fld>
            <a:endParaRPr lang="de-DE"/>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06DF8F1B-D202-40EC-85AF-2BAD24926B72}" type="slidenum">
              <a:rPr lang="de-DE" smtClean="0"/>
              <a:pPr>
                <a:defRPr/>
              </a:pPr>
              <a:t>8</a:t>
            </a:fld>
            <a:endParaRPr lang="de-DE"/>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C6F40026-E6EE-4515-B41E-B067D9BE976E}" type="slidenum">
              <a:rPr lang="de-DE" smtClean="0"/>
              <a:pPr>
                <a:defRPr/>
              </a:pPr>
              <a:t>9</a:t>
            </a:fld>
            <a:endParaRPr lang="de-DE"/>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3DA6861-B620-4BB8-8957-4A1B43FF51A5}" type="datetimeFigureOut">
              <a:rPr lang="de-DE" smtClean="0"/>
              <a:t>29.07.2020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3DA6861-B620-4BB8-8957-4A1B43FF51A5}" type="datetimeFigureOut">
              <a:rPr lang="de-DE" smtClean="0"/>
              <a:t>29.07.2020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3DA6861-B620-4BB8-8957-4A1B43FF51A5}" type="datetimeFigureOut">
              <a:rPr lang="de-DE" smtClean="0"/>
              <a:t>29.07.2020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3DA6861-B620-4BB8-8957-4A1B43FF51A5}" type="datetimeFigureOut">
              <a:rPr lang="de-DE" smtClean="0"/>
              <a:t>29.07.2020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43DA6861-B620-4BB8-8957-4A1B43FF51A5}" type="datetimeFigureOut">
              <a:rPr lang="de-DE" smtClean="0"/>
              <a:t>29.07.2020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3DA6861-B620-4BB8-8957-4A1B43FF51A5}" type="datetimeFigureOut">
              <a:rPr lang="de-DE" smtClean="0"/>
              <a:t>29.07.2020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3DA6861-B620-4BB8-8957-4A1B43FF51A5}" type="datetimeFigureOut">
              <a:rPr lang="de-DE" smtClean="0"/>
              <a:t>29.07.2020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3DA6861-B620-4BB8-8957-4A1B43FF51A5}" type="datetimeFigureOut">
              <a:rPr lang="de-DE" smtClean="0"/>
              <a:t>29.07.2020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3DA6861-B620-4BB8-8957-4A1B43FF51A5}" type="datetimeFigureOut">
              <a:rPr lang="de-DE" smtClean="0"/>
              <a:t>29.07.2020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43DA6861-B620-4BB8-8957-4A1B43FF51A5}" type="datetimeFigureOut">
              <a:rPr lang="de-DE" smtClean="0"/>
              <a:t>29.07.2020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43DA6861-B620-4BB8-8957-4A1B43FF51A5}" type="datetimeFigureOut">
              <a:rPr lang="de-DE" smtClean="0"/>
              <a:t>29.07.2020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BEDDC00-ED36-403B-B13B-24EFF45ED6F1}"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A6861-B620-4BB8-8957-4A1B43FF51A5}" type="datetimeFigureOut">
              <a:rPr lang="de-DE" smtClean="0"/>
              <a:t>29.07.2020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DDC00-ED36-403B-B13B-24EFF45ED6F1}"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Nr.1 / Svenja</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lgn="just" eaLnBrk="0" hangingPunct="0">
              <a:defRPr/>
            </a:pPr>
            <a:r>
              <a:rPr lang="de-DE" sz="2000" dirty="0">
                <a:solidFill>
                  <a:srgbClr val="336699"/>
                </a:solidFill>
              </a:rPr>
              <a:t>Svenja ist oppositionell und stört damit den Unterricht der Klasse. Die Lehrerin reagiert zunächst nonverbal und gibt ihr stumme Hinweise durch verabredete Zeichen. Als dieses nicht hilft, spricht sie die Schülerin direkt an und bittet sie, leise zu sein. Die Schülerin protestiert weiter und setzt sich schließlich als Ausdruck ihres Protests unter ihren Tisch. Die Lehrerin setzt den Unterricht fort und ignoriert zunächst dies. Als S. nach mehreren Minuten nicht „auftaucht“, setzt sich die Lehrerin ebenfalls hinter ihrem Pult auf den Boden, um humorvoll den Konflikt aufzulösen. Die Schülerin verharrt in ihrer Position. Nun greift die Lehrerin sie am Oberarm, und zieht sie mit festem Griff unter dem Tisch hervor und setzt sie auf einen einzelnen Stuhl hinten in der Klasse. Die Lehrerin sagt, sie könne sich melden, wenn sie wieder am Unterricht teilnehmen möchte. Als eine neue Unterrichtsphase beginnt, erwacht ihr Interesse. Bald meldet sie sich ordentlich und leise. Die Lehrerin reagiert darauf nicht sofort, sondern lässt die Schülerin nun ihrerseits spüren, wie es sich anfühlt, wenn man warten muss, dass jemand reagiert. Als die Lehrerin schließlich auf die Meldung reagiert, erklärt die Lehrerin S., warum sie auf ihre Meldung nicht unmittelbar reagiert hat.</a:t>
            </a:r>
          </a:p>
        </p:txBody>
      </p:sp>
      <p:sp>
        <p:nvSpPr>
          <p:cNvPr id="11268"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Nr.10 / Anton</a:t>
            </a:r>
          </a:p>
          <a:p>
            <a:pPr eaLnBrk="0" hangingPunct="0">
              <a:defRPr/>
            </a:pPr>
            <a:endParaRPr lang="de-DE" sz="2000" b="1" u="sng" dirty="0">
              <a:solidFill>
                <a:srgbClr val="336699"/>
              </a:solidFill>
              <a:latin typeface="+mn-lt"/>
            </a:endParaRPr>
          </a:p>
          <a:p>
            <a:pPr>
              <a:defRPr/>
            </a:pPr>
            <a:r>
              <a:rPr lang="de-DE" sz="2000" dirty="0">
                <a:solidFill>
                  <a:srgbClr val="336699"/>
                </a:solidFill>
              </a:rPr>
              <a:t>Anton weigert sich, aus der Klasse zu gehen. Es schreit, wirft sich auf den Boden und schlägt gegen Einrichtungsgegenstände. Welche der folgenden Varianten ist angeraten? </a:t>
            </a:r>
          </a:p>
          <a:p>
            <a:pPr>
              <a:defRPr/>
            </a:pPr>
            <a:endParaRPr lang="de-DE" sz="2000" dirty="0">
              <a:solidFill>
                <a:srgbClr val="336699"/>
              </a:solidFill>
            </a:endParaRPr>
          </a:p>
          <a:p>
            <a:pPr>
              <a:buFontTx/>
              <a:buChar char="-"/>
              <a:defRPr/>
            </a:pPr>
            <a:r>
              <a:rPr lang="de-DE" sz="2000" dirty="0">
                <a:solidFill>
                  <a:srgbClr val="336699"/>
                </a:solidFill>
              </a:rPr>
              <a:t>das Kind an die Hand nehmen und zu einem Kollegen bringen, was evtl. nur mit körperlich starkem Einsatz gegen das sich wehrende Kind funktioniert</a:t>
            </a:r>
          </a:p>
          <a:p>
            <a:pPr>
              <a:defRPr/>
            </a:pPr>
            <a:endParaRPr lang="de-DE" sz="2000" dirty="0">
              <a:solidFill>
                <a:srgbClr val="336699"/>
              </a:solidFill>
            </a:endParaRPr>
          </a:p>
          <a:p>
            <a:pPr>
              <a:buFontTx/>
              <a:buChar char="-"/>
              <a:defRPr/>
            </a:pPr>
            <a:r>
              <a:rPr lang="de-DE" sz="2000" dirty="0">
                <a:solidFill>
                  <a:srgbClr val="336699"/>
                </a:solidFill>
              </a:rPr>
              <a:t>den Raum mit dem Rest der Klasse verlassen, um dem Kind die Bühne zu nehmen</a:t>
            </a:r>
          </a:p>
          <a:p>
            <a:pPr>
              <a:defRPr/>
            </a:pPr>
            <a:endParaRPr lang="de-DE" sz="2000" dirty="0">
              <a:solidFill>
                <a:srgbClr val="336699"/>
              </a:solidFill>
            </a:endParaRPr>
          </a:p>
          <a:p>
            <a:pPr>
              <a:defRPr/>
            </a:pPr>
            <a:r>
              <a:rPr lang="de-DE" sz="2000" dirty="0">
                <a:solidFill>
                  <a:srgbClr val="336699"/>
                </a:solidFill>
              </a:rPr>
              <a:t>- die Situation ignorieren, was meist nicht funktioniert, weil andere Kinder darauf anspringen</a:t>
            </a:r>
          </a:p>
        </p:txBody>
      </p:sp>
      <p:sp>
        <p:nvSpPr>
          <p:cNvPr id="20484"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Nr.11 / Manfred 1</a:t>
            </a:r>
          </a:p>
          <a:p>
            <a:pPr eaLnBrk="0" hangingPunct="0">
              <a:defRPr/>
            </a:pPr>
            <a:endParaRPr lang="de-DE" sz="2000" b="1" u="sng" dirty="0">
              <a:solidFill>
                <a:srgbClr val="336699"/>
              </a:solidFill>
              <a:latin typeface="+mn-lt"/>
            </a:endParaRPr>
          </a:p>
          <a:p>
            <a:pPr>
              <a:defRPr/>
            </a:pPr>
            <a:r>
              <a:rPr lang="de-DE" sz="2000" dirty="0">
                <a:solidFill>
                  <a:srgbClr val="336699"/>
                </a:solidFill>
              </a:rPr>
              <a:t>Manfred (12 Jahre), bekannt für Unterrichtsstörungen und Gewalt gegen Kinder und Erwachsene, beginnt recht schnell nach Unterrichtsbeginn zu stören: mit lautem Reden, Mimik und Gestik, die auf sexuelle Handlungen hinweist. Es ist mit ihm das Codewort „Speisesaal“ verabredet. Das bedeutet, er verlässt in solchen Situationen die Klasse, kommt ohne Publikum zu sich und kehrt nach einer gewissen Zeit als normaler Schüler zurück. Heute verlässt er nach dem Codewort die Klasse, kehrt aber immer wieder zurück: macht Geräusche, Licht an und aus, klopft an die Tür. Der Lehrer geht zur Tür. M stellt seinen Fuß in die Tür. Nach mehrmaligem Ersuchen, seinen Fuß wegzunehmen, schiebt der Lehrer den Fuß mit der Tür raus. M. klopft jetzt von außen lautstark. Der Lehrer fordert ihn ohne Erfolg auf, dies zu unterlassen. Der Lehrer schiebt und schubst ihn von der Klassentür weg. </a:t>
            </a:r>
          </a:p>
        </p:txBody>
      </p:sp>
      <p:sp>
        <p:nvSpPr>
          <p:cNvPr id="21508"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Nr.12 / Manfred 2</a:t>
            </a:r>
          </a:p>
          <a:p>
            <a:pPr eaLnBrk="0" hangingPunct="0">
              <a:defRPr/>
            </a:pPr>
            <a:endParaRPr lang="de-DE" sz="2000" b="1" u="sng" dirty="0">
              <a:solidFill>
                <a:srgbClr val="336699"/>
              </a:solidFill>
              <a:latin typeface="+mn-lt"/>
            </a:endParaRPr>
          </a:p>
          <a:p>
            <a:pPr>
              <a:defRPr/>
            </a:pPr>
            <a:r>
              <a:rPr lang="de-DE" sz="2000" dirty="0">
                <a:solidFill>
                  <a:srgbClr val="336699"/>
                </a:solidFill>
              </a:rPr>
              <a:t>Manfred stört massiv den Unterricht, so dass er von der Klasse getrennt werden muss. Zunächst sitzt er ruhig auf einem Stuhl in einem Besprechungszimmer. Bald beginnt er, gegen einen Schrank zu treten: erst leise, dann immer lauter. Bitten, dies zu unterlassen, ignoriert er. Sein Treten geht so weit, dass er von einem Schubfach einen Knopf abtritt. Der Lehrer sagt, dass er nichts kaputt machen darf. Er macht weiter. Der Lehrer setzt ihn auf einen Stuhl. Er steht wieder auf, sodass ihn der Lehrer wieder hinsetzt. Allmählich richtet sich die Gewalt des Schülers gegen den Lehrer. Aus Eigenschutz fixiert dieser einige Zeit Manfreds  Hände auf dessen Rücken. Jedes Mal, wenn er Lehrer loslässt, will M. ihn schlagen. Am Ende liegt er auf dem Boden, Hände auf dem Rücken.  </a:t>
            </a:r>
          </a:p>
        </p:txBody>
      </p:sp>
      <p:sp>
        <p:nvSpPr>
          <p:cNvPr id="22532"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Nr.13 / Nachtruhe</a:t>
            </a:r>
          </a:p>
          <a:p>
            <a:pPr eaLnBrk="0" hangingPunct="0">
              <a:defRPr/>
            </a:pPr>
            <a:endParaRPr lang="de-DE" sz="2000" b="1" u="sng" dirty="0">
              <a:solidFill>
                <a:srgbClr val="336699"/>
              </a:solidFill>
              <a:latin typeface="+mn-lt"/>
            </a:endParaRPr>
          </a:p>
          <a:p>
            <a:pPr>
              <a:defRPr/>
            </a:pPr>
            <a:r>
              <a:rPr lang="de-DE" sz="2000" dirty="0">
                <a:solidFill>
                  <a:srgbClr val="336699"/>
                </a:solidFill>
              </a:rPr>
              <a:t>Ein Kind (9 Jahre) stört die Nachtruhe Es verweigert sich und stört weiter.</a:t>
            </a:r>
          </a:p>
          <a:p>
            <a:pPr>
              <a:defRPr/>
            </a:pPr>
            <a:r>
              <a:rPr lang="de-DE" sz="2000" dirty="0">
                <a:solidFill>
                  <a:srgbClr val="336699"/>
                </a:solidFill>
              </a:rPr>
              <a:t>Wie darf reagiert werden? </a:t>
            </a:r>
          </a:p>
        </p:txBody>
      </p:sp>
      <p:sp>
        <p:nvSpPr>
          <p:cNvPr id="23556"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Nr.14 / Cello</a:t>
            </a:r>
          </a:p>
          <a:p>
            <a:pPr eaLnBrk="0" hangingPunct="0">
              <a:defRPr/>
            </a:pPr>
            <a:endParaRPr lang="de-DE" sz="2000" b="1" u="sng" dirty="0">
              <a:solidFill>
                <a:srgbClr val="336699"/>
              </a:solidFill>
              <a:latin typeface="+mn-lt"/>
            </a:endParaRPr>
          </a:p>
          <a:p>
            <a:pPr>
              <a:defRPr/>
            </a:pPr>
            <a:r>
              <a:rPr lang="de-DE" sz="2000" dirty="0">
                <a:solidFill>
                  <a:srgbClr val="336699"/>
                </a:solidFill>
              </a:rPr>
              <a:t>Kind (10 Jahre alt) soll Cello üben. Es steckt den  Bogen ins Schallloch und beschädigt das Cello. Auf die Fragen nach dem Warum, äußert es: "Weil ich mich langweilte". Zur Strafe soll das Kind den Hergang aufschreiben und einen Brief an den Geigenbauer schreiben. Ist es rechtens, den Schaden vom Taschengeld zu bezahlen? </a:t>
            </a:r>
          </a:p>
        </p:txBody>
      </p:sp>
      <p:sp>
        <p:nvSpPr>
          <p:cNvPr id="24580"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Nr.15 / Markus</a:t>
            </a:r>
          </a:p>
          <a:p>
            <a:pPr eaLnBrk="0" hangingPunct="0">
              <a:defRPr/>
            </a:pPr>
            <a:endParaRPr lang="de-DE" sz="2000" b="1" u="sng" dirty="0">
              <a:solidFill>
                <a:srgbClr val="336699"/>
              </a:solidFill>
              <a:latin typeface="+mn-lt"/>
            </a:endParaRPr>
          </a:p>
          <a:p>
            <a:pPr>
              <a:defRPr/>
            </a:pPr>
            <a:r>
              <a:rPr lang="de-DE" sz="2000" dirty="0">
                <a:solidFill>
                  <a:srgbClr val="336699"/>
                </a:solidFill>
              </a:rPr>
              <a:t>Markus soll Hausaufgaben machen. Er verweigert dies, wird immer lauter, aggressiver und provoziert die anderen Kinder durch Wort und Tat. Dann will er den Raum verlassen, in sein Zimmer. Die Erzieherin stellt sich vor die geschlossene Tür und spricht mit dem Kind: Es soll sich beruhigen. M. tobt weiter und fängt an, auf die Erzieherin einzuschlagen. Darf diese das Kind festhalten?  </a:t>
            </a:r>
          </a:p>
        </p:txBody>
      </p:sp>
      <p:sp>
        <p:nvSpPr>
          <p:cNvPr id="25604"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357188"/>
            <a:ext cx="9144000" cy="6500812"/>
          </a:xfrm>
          <a:prstGeom prst="rect">
            <a:avLst/>
          </a:prstGeom>
          <a:solidFill>
            <a:srgbClr val="C0C0C0"/>
          </a:solid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17411" name="Rectangle 3"/>
          <p:cNvSpPr>
            <a:spLocks noChangeArrowheads="1"/>
          </p:cNvSpPr>
          <p:nvPr/>
        </p:nvSpPr>
        <p:spPr bwMode="auto">
          <a:xfrm>
            <a:off x="0" y="428625"/>
            <a:ext cx="9105900" cy="6408738"/>
          </a:xfrm>
          <a:prstGeom prst="rect">
            <a:avLst/>
          </a:prstGeom>
          <a:noFill/>
          <a:ln w="9525">
            <a:noFill/>
            <a:miter lim="800000"/>
            <a:headEnd/>
            <a:tailEnd/>
          </a:ln>
        </p:spPr>
        <p:txBody>
          <a:bodyPr/>
          <a:lstStyle/>
          <a:p>
            <a:pPr marL="609600" indent="-609600">
              <a:defRPr/>
            </a:pPr>
            <a:r>
              <a:rPr lang="de-DE" sz="2400" b="1" dirty="0">
                <a:solidFill>
                  <a:srgbClr val="336699"/>
                </a:solidFill>
                <a:effectLst>
                  <a:outerShdw blurRad="38100" dist="38100" dir="2700000" algn="tl">
                    <a:srgbClr val="000000">
                      <a:alpha val="43137"/>
                    </a:srgbClr>
                  </a:outerShdw>
                </a:effectLst>
              </a:rPr>
              <a:t>   </a:t>
            </a:r>
            <a:endParaRPr lang="de-DE" sz="2400" b="1" u="sng" dirty="0">
              <a:effectLst>
                <a:outerShdw blurRad="38100" dist="38100" dir="2700000" algn="tl">
                  <a:srgbClr val="000000">
                    <a:alpha val="43137"/>
                  </a:srgbClr>
                </a:outerShdw>
              </a:effectLst>
            </a:endParaRPr>
          </a:p>
          <a:p>
            <a:pPr marL="609600" indent="-609600">
              <a:defRPr/>
            </a:pPr>
            <a:r>
              <a:rPr lang="de-DE" sz="2400" b="1" dirty="0">
                <a:solidFill>
                  <a:srgbClr val="336699"/>
                </a:solidFill>
              </a:rPr>
              <a:t>                   </a:t>
            </a:r>
          </a:p>
          <a:p>
            <a:pPr marL="609600" indent="-609600">
              <a:defRPr/>
            </a:pPr>
            <a:r>
              <a:rPr lang="de-DE" sz="2000" b="1" u="sng" dirty="0">
                <a:solidFill>
                  <a:srgbClr val="336699"/>
                </a:solidFill>
                <a:effectLst>
                  <a:outerShdw blurRad="38100" dist="38100" dir="2700000" algn="tl">
                    <a:srgbClr val="000000">
                      <a:alpha val="43137"/>
                    </a:srgbClr>
                  </a:outerShdw>
                </a:effectLst>
              </a:rPr>
              <a:t>Fallbeispiel Nr.16</a:t>
            </a:r>
          </a:p>
          <a:p>
            <a:pPr marL="609600" indent="-609600">
              <a:defRPr/>
            </a:pPr>
            <a:endParaRPr lang="de-DE" sz="2400" b="1" u="sng" dirty="0">
              <a:solidFill>
                <a:srgbClr val="336699"/>
              </a:solidFill>
              <a:effectLst>
                <a:outerShdw blurRad="38100" dist="38100" dir="2700000" algn="tl">
                  <a:srgbClr val="000000">
                    <a:alpha val="43137"/>
                  </a:srgbClr>
                </a:outerShdw>
              </a:effectLst>
            </a:endParaRPr>
          </a:p>
          <a:p>
            <a:pPr marL="609600" indent="-609600">
              <a:defRPr/>
            </a:pPr>
            <a:r>
              <a:rPr lang="de-DE" dirty="0">
                <a:solidFill>
                  <a:srgbClr val="336699"/>
                </a:solidFill>
              </a:rPr>
              <a:t>Der Pädagoge nutzt die Abwesenheit einer Sechzehnjährigen, um ihr Zimmer nach ei-</a:t>
            </a:r>
          </a:p>
          <a:p>
            <a:pPr marL="609600" indent="-609600">
              <a:defRPr/>
            </a:pPr>
            <a:r>
              <a:rPr lang="de-DE" dirty="0" err="1">
                <a:solidFill>
                  <a:srgbClr val="336699"/>
                </a:solidFill>
              </a:rPr>
              <a:t>ner</a:t>
            </a:r>
            <a:r>
              <a:rPr lang="de-DE" dirty="0">
                <a:solidFill>
                  <a:srgbClr val="336699"/>
                </a:solidFill>
              </a:rPr>
              <a:t> Waffe zu durchsuchen, mit Hilfe derer sie Gruppenmitglieder terrorisiert.</a:t>
            </a:r>
          </a:p>
          <a:p>
            <a:pPr marL="609600" indent="-609600">
              <a:defRPr/>
            </a:pPr>
            <a:endParaRPr lang="de-DE" dirty="0">
              <a:solidFill>
                <a:srgbClr val="336699"/>
              </a:solidFill>
            </a:endParaRPr>
          </a:p>
          <a:p>
            <a:pPr marL="609600" indent="-609600">
              <a:defRPr/>
            </a:pPr>
            <a:endParaRPr lang="de-DE" dirty="0">
              <a:solidFill>
                <a:srgbClr val="336699"/>
              </a:solidFill>
            </a:endParaRPr>
          </a:p>
          <a:p>
            <a:pPr marL="609600" indent="-609600">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Nr.17</a:t>
            </a:r>
          </a:p>
          <a:p>
            <a:pPr marL="609600" indent="-609600">
              <a:defRPr/>
            </a:pPr>
            <a:endParaRPr lang="de-DE" sz="2000" b="1" u="sng" dirty="0">
              <a:solidFill>
                <a:srgbClr val="336699"/>
              </a:solidFill>
              <a:latin typeface="Arial" pitchFamily="34" charset="0"/>
              <a:cs typeface="Arial" pitchFamily="34" charset="0"/>
            </a:endParaRPr>
          </a:p>
          <a:p>
            <a:pPr marL="609600" indent="-609600">
              <a:defRPr/>
            </a:pPr>
            <a:r>
              <a:rPr lang="de-DE" dirty="0">
                <a:solidFill>
                  <a:srgbClr val="336699"/>
                </a:solidFill>
                <a:latin typeface="Arial" pitchFamily="34" charset="0"/>
                <a:cs typeface="Arial" pitchFamily="34" charset="0"/>
              </a:rPr>
              <a:t>Die Pädagogin nimmt Einblick in das persönliche Tagebuch einer Fünfzehnjährigen. Sie</a:t>
            </a:r>
          </a:p>
          <a:p>
            <a:pPr marL="609600" indent="-609600">
              <a:defRPr/>
            </a:pPr>
            <a:r>
              <a:rPr lang="de-DE" dirty="0">
                <a:solidFill>
                  <a:srgbClr val="336699"/>
                </a:solidFill>
                <a:latin typeface="Arial" pitchFamily="34" charset="0"/>
                <a:cs typeface="Arial" pitchFamily="34" charset="0"/>
              </a:rPr>
              <a:t>hat den begründeten Verdacht „schlechten Umgangs“ außerhalb der Einrichtung.</a:t>
            </a:r>
          </a:p>
          <a:p>
            <a:pPr marL="609600" indent="-609600">
              <a:defRPr/>
            </a:pPr>
            <a:endParaRPr lang="de-DE" dirty="0">
              <a:solidFill>
                <a:srgbClr val="336699"/>
              </a:solidFill>
              <a:latin typeface="Arial" pitchFamily="34" charset="0"/>
              <a:cs typeface="Arial" pitchFamily="34" charset="0"/>
            </a:endParaRPr>
          </a:p>
          <a:p>
            <a:pPr marL="609600" indent="-609600">
              <a:defRPr/>
            </a:pPr>
            <a:endParaRPr lang="de-DE" dirty="0">
              <a:solidFill>
                <a:srgbClr val="336699"/>
              </a:solidFill>
              <a:latin typeface="Arial" pitchFamily="34" charset="0"/>
              <a:cs typeface="Arial" pitchFamily="34" charset="0"/>
            </a:endParaRPr>
          </a:p>
          <a:p>
            <a:pPr marL="609600" indent="-609600">
              <a:defRPr/>
            </a:pPr>
            <a:r>
              <a:rPr lang="de-DE"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Nr.18</a:t>
            </a:r>
            <a:endParaRPr lang="de-DE" b="1" u="sng" dirty="0">
              <a:solidFill>
                <a:srgbClr val="336699"/>
              </a:solidFill>
              <a:effectLst>
                <a:outerShdw blurRad="38100" dist="38100" dir="2700000" algn="tl">
                  <a:srgbClr val="000000">
                    <a:alpha val="43137"/>
                  </a:srgbClr>
                </a:outerShdw>
              </a:effectLst>
            </a:endParaRPr>
          </a:p>
          <a:p>
            <a:pPr marL="609600" indent="-609600">
              <a:defRPr/>
            </a:pPr>
            <a:endParaRPr lang="de-DE" dirty="0">
              <a:solidFill>
                <a:srgbClr val="336699"/>
              </a:solidFill>
              <a:latin typeface="Arial" pitchFamily="34" charset="0"/>
              <a:cs typeface="Arial" pitchFamily="34" charset="0"/>
            </a:endParaRPr>
          </a:p>
          <a:p>
            <a:pPr>
              <a:defRPr/>
            </a:pPr>
            <a:r>
              <a:rPr lang="de-DE" sz="2000" dirty="0">
                <a:solidFill>
                  <a:srgbClr val="336699"/>
                </a:solidFill>
              </a:rPr>
              <a:t>Wegnahme u. Überprüfung eines Handys, auf dem gewaltverherrlichende Fo-</a:t>
            </a:r>
          </a:p>
          <a:p>
            <a:pPr>
              <a:defRPr/>
            </a:pPr>
            <a:r>
              <a:rPr lang="de-DE" sz="2000" dirty="0">
                <a:solidFill>
                  <a:srgbClr val="336699"/>
                </a:solidFill>
              </a:rPr>
              <a:t>tos vermutet werden.</a:t>
            </a:r>
          </a:p>
          <a:p>
            <a:pPr marL="609600" indent="-609600">
              <a:defRPr/>
            </a:pPr>
            <a:endParaRPr lang="de-DE" sz="2000" dirty="0">
              <a:solidFill>
                <a:srgbClr val="336699"/>
              </a:solidFill>
              <a:latin typeface="Arial" pitchFamily="34" charset="0"/>
              <a:cs typeface="Arial" pitchFamily="34" charset="0"/>
            </a:endParaRPr>
          </a:p>
          <a:p>
            <a:pPr marL="609600" indent="-609600">
              <a:defRPr/>
            </a:pPr>
            <a:endParaRPr lang="de-DE" dirty="0">
              <a:solidFill>
                <a:srgbClr val="336699"/>
              </a:solidFill>
              <a:latin typeface="Arial" pitchFamily="34" charset="0"/>
              <a:cs typeface="Arial" pitchFamily="34" charset="0"/>
            </a:endParaRPr>
          </a:p>
          <a:p>
            <a:pPr marL="609600" indent="-609600">
              <a:defRPr/>
            </a:pPr>
            <a:endParaRPr lang="de-DE" dirty="0">
              <a:solidFill>
                <a:srgbClr val="336699"/>
              </a:solidFill>
              <a:latin typeface="Arial" pitchFamily="34" charset="0"/>
              <a:cs typeface="Arial" pitchFamily="34" charset="0"/>
            </a:endParaRPr>
          </a:p>
          <a:p>
            <a:pPr marL="609600" indent="-609600">
              <a:defRPr/>
            </a:pPr>
            <a:endParaRPr lang="de-DE" dirty="0">
              <a:solidFill>
                <a:srgbClr val="336699"/>
              </a:solidFill>
            </a:endParaRPr>
          </a:p>
          <a:p>
            <a:pPr marL="609600" indent="-609600">
              <a:defRPr/>
            </a:pPr>
            <a:endParaRPr lang="de-DE" dirty="0">
              <a:solidFill>
                <a:srgbClr val="336699"/>
              </a:solidFill>
            </a:endParaRPr>
          </a:p>
          <a:p>
            <a:pPr marL="609600" indent="-609600">
              <a:defRPr/>
            </a:pPr>
            <a:endParaRPr lang="de-DE" dirty="0">
              <a:solidFill>
                <a:srgbClr val="336699"/>
              </a:solidFill>
            </a:endParaRPr>
          </a:p>
          <a:p>
            <a:pPr marL="609600" indent="-609600">
              <a:defRPr/>
            </a:pPr>
            <a:endParaRPr lang="de-DE" dirty="0">
              <a:solidFill>
                <a:srgbClr val="336699"/>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4288" y="428625"/>
            <a:ext cx="9129712" cy="6429375"/>
          </a:xfrm>
          <a:prstGeom prst="rect">
            <a:avLst/>
          </a:prstGeom>
          <a:solidFill>
            <a:srgbClr val="C0C0C0"/>
          </a:solid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349187" name="Rectangle 3"/>
          <p:cNvSpPr>
            <a:spLocks noChangeArrowheads="1"/>
          </p:cNvSpPr>
          <p:nvPr/>
        </p:nvSpPr>
        <p:spPr bwMode="auto">
          <a:xfrm>
            <a:off x="0" y="549275"/>
            <a:ext cx="9105900" cy="6335713"/>
          </a:xfrm>
          <a:prstGeom prst="rect">
            <a:avLst/>
          </a:prstGeom>
          <a:noFill/>
          <a:ln w="9525">
            <a:noFill/>
            <a:miter lim="800000"/>
            <a:headEnd/>
            <a:tailEnd/>
          </a:ln>
          <a:effectLst/>
        </p:spPr>
        <p:txBody>
          <a:bodyPr/>
          <a:lstStyle/>
          <a:p>
            <a:pPr marL="457200" indent="-457200">
              <a:defRPr/>
            </a:pPr>
            <a:endParaRPr lang="de-DE" sz="2400" b="1" dirty="0">
              <a:solidFill>
                <a:srgbClr val="336699"/>
              </a:solidFill>
              <a:effectLst>
                <a:outerShdw blurRad="38100" dist="38100" dir="2700000" algn="tl">
                  <a:srgbClr val="000000">
                    <a:alpha val="43137"/>
                  </a:srgbClr>
                </a:outerShdw>
              </a:effectLst>
            </a:endParaRPr>
          </a:p>
          <a:p>
            <a:pPr marL="457200" indent="-457200">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Nr.19</a:t>
            </a:r>
            <a:endParaRPr lang="de-DE" sz="2000" b="1" u="sng" dirty="0">
              <a:solidFill>
                <a:srgbClr val="336699"/>
              </a:solidFill>
              <a:effectLst>
                <a:outerShdw blurRad="38100" dist="38100" dir="2700000" algn="tl">
                  <a:srgbClr val="000000">
                    <a:alpha val="43137"/>
                  </a:srgbClr>
                </a:outerShdw>
              </a:effectLst>
            </a:endParaRPr>
          </a:p>
          <a:p>
            <a:pPr marL="457200" indent="-457200">
              <a:buFontTx/>
              <a:buAutoNum type="arabicPeriod" startAt="4"/>
              <a:defRPr/>
            </a:pPr>
            <a:endParaRPr lang="de-DE" sz="2400" b="1" u="sng" dirty="0">
              <a:solidFill>
                <a:srgbClr val="336699"/>
              </a:solidFill>
              <a:effectLst>
                <a:outerShdw blurRad="38100" dist="38100" dir="2700000" algn="tl">
                  <a:srgbClr val="000000">
                    <a:alpha val="43137"/>
                  </a:srgbClr>
                </a:outerShdw>
              </a:effectLst>
            </a:endParaRPr>
          </a:p>
          <a:p>
            <a:pPr marL="457200" indent="-457200">
              <a:defRPr/>
            </a:pPr>
            <a:r>
              <a:rPr lang="de-DE" sz="2000" dirty="0">
                <a:solidFill>
                  <a:srgbClr val="336699"/>
                </a:solidFill>
              </a:rPr>
              <a:t>Ein um sich schlagendes Kind wird für kurze Zeit festgehalten.</a:t>
            </a:r>
          </a:p>
          <a:p>
            <a:pPr marL="457200" indent="-457200">
              <a:defRPr/>
            </a:pPr>
            <a:endPar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endParaRPr>
          </a:p>
          <a:p>
            <a:pPr marL="457200" indent="-457200">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Nr.20</a:t>
            </a:r>
            <a:endParaRPr lang="de-DE" sz="2000" b="1" u="sng" dirty="0">
              <a:solidFill>
                <a:srgbClr val="336699"/>
              </a:solidFill>
              <a:effectLst>
                <a:outerShdw blurRad="38100" dist="38100" dir="2700000" algn="tl">
                  <a:srgbClr val="000000">
                    <a:alpha val="43137"/>
                  </a:srgbClr>
                </a:outerShdw>
              </a:effectLst>
            </a:endParaRPr>
          </a:p>
          <a:p>
            <a:pPr marL="457200" indent="-457200">
              <a:defRPr/>
            </a:pPr>
            <a:endParaRPr lang="de-DE" sz="2000" dirty="0">
              <a:solidFill>
                <a:srgbClr val="336699"/>
              </a:solidFill>
            </a:endParaRPr>
          </a:p>
          <a:p>
            <a:pPr>
              <a:defRPr/>
            </a:pPr>
            <a:r>
              <a:rPr lang="de-DE" sz="2000" dirty="0">
                <a:solidFill>
                  <a:srgbClr val="336699"/>
                </a:solidFill>
              </a:rPr>
              <a:t>Der Erzieher lässt die Stereoanlage  des Mädchens auf den  Boden fallen, um ihr die Sinnlosigkeit eines selbstschädigenden Wutausbruchs nahe zu bringen. </a:t>
            </a:r>
          </a:p>
          <a:p>
            <a:pPr marL="457200" indent="-457200">
              <a:defRPr/>
            </a:pPr>
            <a:endParaRPr lang="de-DE" sz="2000" dirty="0">
              <a:solidFill>
                <a:srgbClr val="336699"/>
              </a:solidFill>
            </a:endParaRPr>
          </a:p>
          <a:p>
            <a:pPr marL="457200" indent="-457200">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Nr.21</a:t>
            </a:r>
          </a:p>
          <a:p>
            <a:pPr marL="457200" indent="-457200">
              <a:defRPr/>
            </a:pPr>
            <a:endParaRPr lang="de-DE" sz="2000" dirty="0"/>
          </a:p>
          <a:p>
            <a:pPr>
              <a:defRPr/>
            </a:pPr>
            <a:r>
              <a:rPr lang="de-DE" sz="2000" dirty="0">
                <a:solidFill>
                  <a:srgbClr val="336699"/>
                </a:solidFill>
              </a:rPr>
              <a:t>Die Gruppe sitzt am Esstisch. Im Verlauf  der Mahlzeit </a:t>
            </a:r>
            <a:r>
              <a:rPr lang="de-DE" sz="2000" dirty="0" err="1">
                <a:solidFill>
                  <a:srgbClr val="336699"/>
                </a:solidFill>
              </a:rPr>
              <a:t>beschmeißen</a:t>
            </a:r>
            <a:r>
              <a:rPr lang="de-DE" sz="2000" dirty="0">
                <a:solidFill>
                  <a:srgbClr val="336699"/>
                </a:solidFill>
              </a:rPr>
              <a:t>  sich  die Jugendlichen gegenseitig mit Nahrungsmitteln. Die Erzieherin stellt gegenüber den Jugendlichen klar, dass dies nicht  erwünscht ist und erklärt den Wert  von Lebensmitteln. Gleichzeitig macht sie auf die Regel aufmerksam, dass Jugend-</a:t>
            </a:r>
          </a:p>
          <a:p>
            <a:pPr>
              <a:defRPr/>
            </a:pPr>
            <a:r>
              <a:rPr lang="de-DE" sz="2000" dirty="0" err="1">
                <a:solidFill>
                  <a:srgbClr val="336699"/>
                </a:solidFill>
              </a:rPr>
              <a:t>liche</a:t>
            </a:r>
            <a:r>
              <a:rPr lang="de-DE" sz="2000" dirty="0">
                <a:solidFill>
                  <a:srgbClr val="336699"/>
                </a:solidFill>
              </a:rPr>
              <a:t>, die mit Lebensmittel nicht zweckgemäß  umgehen, 5 € ihres  Taschengel-</a:t>
            </a:r>
          </a:p>
          <a:p>
            <a:pPr>
              <a:defRPr/>
            </a:pPr>
            <a:r>
              <a:rPr lang="de-DE" sz="2000" dirty="0">
                <a:solidFill>
                  <a:srgbClr val="336699"/>
                </a:solidFill>
              </a:rPr>
              <a:t>des an die “ Welthungerhilfe” spenden. Das Geld  wird zu  diesem  Zweck  den Jugendlichen vom Taschengeld abgezogen und der Hilfsorganisation </a:t>
            </a:r>
            <a:r>
              <a:rPr lang="de-DE" sz="2000" dirty="0" err="1">
                <a:solidFill>
                  <a:srgbClr val="336699"/>
                </a:solidFill>
              </a:rPr>
              <a:t>überwie</a:t>
            </a:r>
            <a:r>
              <a:rPr lang="de-DE" sz="2000" dirty="0">
                <a:solidFill>
                  <a:srgbClr val="336699"/>
                </a:solidFill>
              </a:rPr>
              <a:t>-</a:t>
            </a:r>
          </a:p>
          <a:p>
            <a:pPr>
              <a:defRPr/>
            </a:pPr>
            <a:r>
              <a:rPr lang="de-DE" sz="2000" dirty="0">
                <a:solidFill>
                  <a:srgbClr val="336699"/>
                </a:solidFill>
              </a:rPr>
              <a:t>sen.</a:t>
            </a:r>
          </a:p>
          <a:p>
            <a:pPr marL="457200" indent="-457200">
              <a:defRPr/>
            </a:pPr>
            <a:endParaRPr lang="de-DE" sz="2000" b="1" dirty="0">
              <a:solidFill>
                <a:srgbClr val="336699"/>
              </a:solidFill>
            </a:endParaRPr>
          </a:p>
          <a:p>
            <a:pPr marL="457200" indent="-457200">
              <a:defRPr/>
            </a:pPr>
            <a:endParaRPr lang="de-DE" sz="2000" b="1" dirty="0">
              <a:solidFill>
                <a:srgbClr val="336699"/>
              </a:solidFill>
            </a:endParaRPr>
          </a:p>
          <a:p>
            <a:pPr marL="457200" indent="-457200">
              <a:defRPr/>
            </a:pPr>
            <a:endParaRPr lang="de-DE" sz="2000" b="1" dirty="0">
              <a:solidFill>
                <a:srgbClr val="336699"/>
              </a:solidFill>
            </a:endParaRPr>
          </a:p>
          <a:p>
            <a:pPr marL="457200" indent="-457200">
              <a:defRPr/>
            </a:pPr>
            <a:endParaRPr lang="de-DE" sz="2000" b="1" u="sng" dirty="0">
              <a:solidFill>
                <a:srgbClr val="336699"/>
              </a:solidFill>
              <a:effectLst>
                <a:outerShdw blurRad="38100" dist="38100" dir="2700000" algn="tl">
                  <a:srgbClr val="000000">
                    <a:alpha val="43137"/>
                  </a:srgbClr>
                </a:outerShdw>
              </a:effectLst>
            </a:endParaRPr>
          </a:p>
          <a:p>
            <a:pPr marL="457200" indent="-457200">
              <a:defRPr/>
            </a:pPr>
            <a:endParaRPr lang="de-DE" sz="2000" b="1" u="sng" dirty="0">
              <a:solidFill>
                <a:srgbClr val="336699"/>
              </a:solidFill>
              <a:effectLst>
                <a:outerShdw blurRad="38100" dist="38100" dir="2700000" algn="tl">
                  <a:srgbClr val="000000">
                    <a:alpha val="43137"/>
                  </a:srgbClr>
                </a:outerShdw>
              </a:effectLst>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Line 13"/>
          <p:cNvSpPr>
            <a:spLocks noChangeShapeType="1"/>
          </p:cNvSpPr>
          <p:nvPr/>
        </p:nvSpPr>
        <p:spPr bwMode="auto">
          <a:xfrm>
            <a:off x="179388" y="3933825"/>
            <a:ext cx="8675687" cy="0"/>
          </a:xfrm>
          <a:prstGeom prst="line">
            <a:avLst/>
          </a:prstGeom>
          <a:noFill/>
          <a:ln w="38100">
            <a:solidFill>
              <a:srgbClr val="336699"/>
            </a:solidFill>
            <a:prstDash val="sysDot"/>
            <a:round/>
            <a:headEnd/>
            <a:tailEnd/>
          </a:ln>
        </p:spPr>
        <p:txBody>
          <a:bodyPr/>
          <a:lstStyle/>
          <a:p>
            <a:endParaRPr lang="de-DE"/>
          </a:p>
        </p:txBody>
      </p:sp>
      <p:sp>
        <p:nvSpPr>
          <p:cNvPr id="28675"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8" name="Rechteck 7"/>
          <p:cNvSpPr/>
          <p:nvPr/>
        </p:nvSpPr>
        <p:spPr>
          <a:xfrm>
            <a:off x="0" y="428625"/>
            <a:ext cx="9144000" cy="6443663"/>
          </a:xfrm>
          <a:prstGeom prst="rect">
            <a:avLst/>
          </a:prstGeom>
          <a:solidFill>
            <a:srgbClr val="C0C0C0"/>
          </a:solidFill>
        </p:spPr>
        <p:txBody>
          <a:bodyPr>
            <a:spAutoFit/>
          </a:bodyPr>
          <a:lstStyle/>
          <a:p>
            <a:pPr marL="812800" indent="-88900">
              <a:tabLst>
                <a:tab pos="8699500" algn="l"/>
              </a:tabLst>
              <a:defRPr/>
            </a:pPr>
            <a:endParaRPr lang="de-DE" dirty="0">
              <a:solidFill>
                <a:srgbClr val="336699"/>
              </a:solidFill>
            </a:endParaRPr>
          </a:p>
          <a:p>
            <a:pPr>
              <a:tabLst>
                <a:tab pos="8699500" algn="l"/>
              </a:tabLst>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Nr.22</a:t>
            </a:r>
            <a:endParaRPr lang="de-DE" sz="2000" b="1" u="sng" dirty="0">
              <a:solidFill>
                <a:srgbClr val="336699"/>
              </a:solidFill>
              <a:effectLst>
                <a:outerShdw blurRad="38100" dist="38100" dir="2700000" algn="tl">
                  <a:srgbClr val="000000">
                    <a:alpha val="43137"/>
                  </a:srgbClr>
                </a:outerShdw>
              </a:effectLst>
            </a:endParaRPr>
          </a:p>
          <a:p>
            <a:pPr>
              <a:tabLst>
                <a:tab pos="8699500" algn="l"/>
              </a:tabLst>
              <a:defRPr/>
            </a:pPr>
            <a:endParaRPr lang="de-DE" sz="2000" dirty="0">
              <a:solidFill>
                <a:srgbClr val="336699"/>
              </a:solidFill>
            </a:endParaRPr>
          </a:p>
          <a:p>
            <a:pPr>
              <a:tabLst>
                <a:tab pos="8699500" algn="l"/>
              </a:tabLst>
              <a:defRPr/>
            </a:pPr>
            <a:r>
              <a:rPr lang="de-DE" sz="2000" dirty="0">
                <a:solidFill>
                  <a:srgbClr val="336699"/>
                </a:solidFill>
              </a:rPr>
              <a:t>Ein Jugendlicher will außerhalb der  festgelegten Telefonzeiten mit  seiner Mut-</a:t>
            </a:r>
          </a:p>
          <a:p>
            <a:pPr>
              <a:defRPr/>
            </a:pPr>
            <a:r>
              <a:rPr lang="de-DE" sz="2000" dirty="0" err="1">
                <a:solidFill>
                  <a:srgbClr val="336699"/>
                </a:solidFill>
              </a:rPr>
              <a:t>ter</a:t>
            </a:r>
            <a:r>
              <a:rPr lang="de-DE" sz="2000" dirty="0">
                <a:solidFill>
                  <a:srgbClr val="336699"/>
                </a:solidFill>
              </a:rPr>
              <a:t> telefonieren. Nachdem  der  Pädagoge dies ablehnt, eskaliert  die  Situation. Im Anschluss an Beleidigungen greift der Jugendliche den Pädagogen mit einer </a:t>
            </a:r>
            <a:r>
              <a:rPr lang="de-DE" sz="2000" dirty="0" err="1">
                <a:solidFill>
                  <a:srgbClr val="336699"/>
                </a:solidFill>
              </a:rPr>
              <a:t>Glasvase</a:t>
            </a:r>
            <a:r>
              <a:rPr lang="de-DE" sz="2000" dirty="0">
                <a:solidFill>
                  <a:srgbClr val="336699"/>
                </a:solidFill>
              </a:rPr>
              <a:t>  an. Er  droht „ihn umzubringen“. Ein  Kollege  stellt  sich </a:t>
            </a:r>
            <a:r>
              <a:rPr lang="de-DE" sz="2000" dirty="0" err="1">
                <a:solidFill>
                  <a:srgbClr val="336699"/>
                </a:solidFill>
              </a:rPr>
              <a:t>beschwichti</a:t>
            </a:r>
            <a:r>
              <a:rPr lang="de-DE" sz="2000" dirty="0">
                <a:solidFill>
                  <a:srgbClr val="336699"/>
                </a:solidFill>
              </a:rPr>
              <a:t>-</a:t>
            </a:r>
          </a:p>
          <a:p>
            <a:pPr>
              <a:defRPr/>
            </a:pPr>
            <a:r>
              <a:rPr lang="de-DE" sz="2000" dirty="0" err="1">
                <a:solidFill>
                  <a:srgbClr val="336699"/>
                </a:solidFill>
              </a:rPr>
              <a:t>gend</a:t>
            </a:r>
            <a:r>
              <a:rPr lang="de-DE" sz="2000" dirty="0">
                <a:solidFill>
                  <a:srgbClr val="336699"/>
                </a:solidFill>
              </a:rPr>
              <a:t> vor den Jugendlichen, woraufhin dieser die Vase zurückstellt.</a:t>
            </a:r>
          </a:p>
          <a:p>
            <a:pPr>
              <a:tabLst>
                <a:tab pos="8699500" algn="l"/>
              </a:tabLst>
              <a:defRPr/>
            </a:pPr>
            <a:endParaRPr lang="de-DE" sz="2000" b="1" dirty="0">
              <a:solidFill>
                <a:srgbClr val="336699"/>
              </a:solidFill>
            </a:endParaRPr>
          </a:p>
          <a:p>
            <a:pPr>
              <a:tabLst>
                <a:tab pos="8699500" algn="l"/>
              </a:tabLst>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Nr.23</a:t>
            </a:r>
            <a:endParaRPr lang="de-DE" sz="2000" b="1" dirty="0">
              <a:solidFill>
                <a:srgbClr val="336699"/>
              </a:solidFill>
            </a:endParaRPr>
          </a:p>
          <a:p>
            <a:pPr>
              <a:tabLst>
                <a:tab pos="8699500" algn="l"/>
              </a:tabLst>
              <a:defRPr/>
            </a:pPr>
            <a:endParaRPr lang="de-DE" sz="2000" dirty="0">
              <a:solidFill>
                <a:srgbClr val="336699"/>
              </a:solidFill>
            </a:endParaRPr>
          </a:p>
          <a:p>
            <a:pPr>
              <a:defRPr/>
            </a:pPr>
            <a:r>
              <a:rPr lang="de-DE" sz="2000" dirty="0">
                <a:solidFill>
                  <a:srgbClr val="336699"/>
                </a:solidFill>
              </a:rPr>
              <a:t>Eine Erzieherin ist mit drei  Jugendlichen in einem Kleinbus der Einrichtung </a:t>
            </a:r>
            <a:r>
              <a:rPr lang="de-DE" sz="2000" dirty="0" err="1">
                <a:solidFill>
                  <a:srgbClr val="336699"/>
                </a:solidFill>
              </a:rPr>
              <a:t>un</a:t>
            </a:r>
            <a:r>
              <a:rPr lang="de-DE" sz="2000" dirty="0">
                <a:solidFill>
                  <a:srgbClr val="336699"/>
                </a:solidFill>
              </a:rPr>
              <a:t>- </a:t>
            </a:r>
            <a:r>
              <a:rPr lang="de-DE" sz="2000" dirty="0" err="1">
                <a:solidFill>
                  <a:srgbClr val="336699"/>
                </a:solidFill>
              </a:rPr>
              <a:t>terwegs</a:t>
            </a:r>
            <a:r>
              <a:rPr lang="de-DE" sz="2000" dirty="0">
                <a:solidFill>
                  <a:srgbClr val="336699"/>
                </a:solidFill>
              </a:rPr>
              <a:t>. Auf einer  Landstraße  greift einer der Jugendlichen in die </a:t>
            </a:r>
            <a:r>
              <a:rPr lang="de-DE" sz="2000" dirty="0" err="1">
                <a:solidFill>
                  <a:srgbClr val="336699"/>
                </a:solidFill>
              </a:rPr>
              <a:t>Fahrzeugar</a:t>
            </a:r>
            <a:r>
              <a:rPr lang="de-DE" sz="2000" dirty="0">
                <a:solidFill>
                  <a:srgbClr val="336699"/>
                </a:solidFill>
              </a:rPr>
              <a:t>-</a:t>
            </a:r>
          </a:p>
          <a:p>
            <a:pPr>
              <a:defRPr/>
            </a:pPr>
            <a:r>
              <a:rPr lang="de-DE" sz="2000" dirty="0" err="1">
                <a:solidFill>
                  <a:srgbClr val="336699"/>
                </a:solidFill>
              </a:rPr>
              <a:t>maturen</a:t>
            </a:r>
            <a:r>
              <a:rPr lang="de-DE" sz="2000" dirty="0">
                <a:solidFill>
                  <a:srgbClr val="336699"/>
                </a:solidFill>
              </a:rPr>
              <a:t> und betätigt die Warnblinkanlage. Nach massiver Aufforderung, dieses zu unterlassen, versucht er, bei laufender Fahrt die Beifahrertüre zu öffnen. Die Betreuerin hält unmittelbar am Straßenrand an  und  fordert  ihn  auf, das  Fahr-</a:t>
            </a:r>
          </a:p>
          <a:p>
            <a:pPr>
              <a:defRPr/>
            </a:pPr>
            <a:r>
              <a:rPr lang="de-DE" sz="2000" dirty="0">
                <a:solidFill>
                  <a:srgbClr val="336699"/>
                </a:solidFill>
              </a:rPr>
              <a:t>zeug zu verlassen. Unter großem Protest steigt der Jungendliche aus und setzt sich auf eine  Parkbank am Straßenrand. In der Folge trifft die Erzieherin mit ei-</a:t>
            </a:r>
          </a:p>
          <a:p>
            <a:pPr>
              <a:defRPr/>
            </a:pPr>
            <a:r>
              <a:rPr lang="de-DE" sz="2000" dirty="0" err="1">
                <a:solidFill>
                  <a:srgbClr val="336699"/>
                </a:solidFill>
              </a:rPr>
              <a:t>nem</a:t>
            </a:r>
            <a:r>
              <a:rPr lang="de-DE" sz="2000" dirty="0">
                <a:solidFill>
                  <a:srgbClr val="336699"/>
                </a:solidFill>
              </a:rPr>
              <a:t> Kollegen die Vereinbarung, dass dieser den Jugendlichen abholt. </a:t>
            </a:r>
          </a:p>
          <a:p>
            <a:pPr>
              <a:tabLst>
                <a:tab pos="8699500" algn="l"/>
              </a:tabLst>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marL="812800" indent="-88900">
              <a:tabLst>
                <a:tab pos="8699500" algn="l"/>
              </a:tabLst>
              <a:defRPr/>
            </a:pPr>
            <a:endParaRPr lang="de-DE" dirty="0">
              <a:solidFill>
                <a:srgbClr val="336699"/>
              </a:solidFill>
            </a:endParaRPr>
          </a:p>
          <a:p>
            <a:pPr marL="812800" indent="-88900">
              <a:tabLst>
                <a:tab pos="8699500" algn="l"/>
              </a:tabLst>
              <a:defRPr/>
            </a:pPr>
            <a:endParaRPr lang="de-DE" dirty="0">
              <a:solidFill>
                <a:srgbClr val="336699"/>
              </a:solidFill>
            </a:endParaRPr>
          </a:p>
          <a:p>
            <a:pPr marL="812800" indent="-88900">
              <a:tabLst>
                <a:tab pos="8699500" algn="l"/>
              </a:tabLst>
              <a:defRPr/>
            </a:pPr>
            <a:endParaRPr lang="de-DE" dirty="0">
              <a:solidFill>
                <a:srgbClr val="336699"/>
              </a:solidFill>
            </a:endParaRPr>
          </a:p>
          <a:p>
            <a:pPr marL="812800" indent="-88900">
              <a:tabLst>
                <a:tab pos="8699500" algn="l"/>
              </a:tabLst>
              <a:defRPr/>
            </a:pPr>
            <a:endParaRPr lang="de-DE" dirty="0">
              <a:solidFill>
                <a:srgbClr val="336699"/>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49155" name="Rechteck 7"/>
          <p:cNvSpPr>
            <a:spLocks noChangeArrowheads="1"/>
          </p:cNvSpPr>
          <p:nvPr/>
        </p:nvSpPr>
        <p:spPr bwMode="auto">
          <a:xfrm>
            <a:off x="0" y="357188"/>
            <a:ext cx="9144000" cy="6516687"/>
          </a:xfrm>
          <a:prstGeom prst="rect">
            <a:avLst/>
          </a:prstGeom>
          <a:solidFill>
            <a:srgbClr val="C0C0C0"/>
          </a:solidFill>
          <a:ln w="9525">
            <a:noFill/>
            <a:miter lim="800000"/>
            <a:headEnd/>
            <a:tailEnd/>
          </a:ln>
        </p:spPr>
        <p:txBody>
          <a:bodyPr>
            <a:spAutoFit/>
          </a:bodyPr>
          <a:lstStyle/>
          <a:p>
            <a:pPr>
              <a:defRPr/>
            </a:pPr>
            <a:endParaRPr lang="de-DE" b="1" dirty="0">
              <a:solidFill>
                <a:srgbClr val="336699"/>
              </a:solidFill>
            </a:endParaRPr>
          </a:p>
          <a:p>
            <a:pPr>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Nr.24</a:t>
            </a:r>
            <a:endParaRPr lang="de-DE" sz="2000" b="1" dirty="0">
              <a:solidFill>
                <a:srgbClr val="336699"/>
              </a:solidFill>
            </a:endParaRPr>
          </a:p>
          <a:p>
            <a:pPr>
              <a:defRPr/>
            </a:pPr>
            <a:endParaRPr lang="de-DE" b="1" dirty="0">
              <a:solidFill>
                <a:srgbClr val="336699"/>
              </a:solidFill>
            </a:endParaRPr>
          </a:p>
          <a:p>
            <a:pPr>
              <a:defRPr/>
            </a:pPr>
            <a:r>
              <a:rPr lang="de-DE" sz="2000" dirty="0">
                <a:solidFill>
                  <a:srgbClr val="336699"/>
                </a:solidFill>
              </a:rPr>
              <a:t>Der Vierzehnjährige bleibt in seinem Bett liegen, möchte sich damit der Tages-</a:t>
            </a:r>
          </a:p>
          <a:p>
            <a:pPr>
              <a:defRPr/>
            </a:pPr>
            <a:r>
              <a:rPr lang="de-DE" sz="2000" dirty="0" err="1">
                <a:solidFill>
                  <a:srgbClr val="336699"/>
                </a:solidFill>
              </a:rPr>
              <a:t>struktur</a:t>
            </a:r>
            <a:r>
              <a:rPr lang="de-DE" sz="2000" dirty="0">
                <a:solidFill>
                  <a:srgbClr val="336699"/>
                </a:solidFill>
              </a:rPr>
              <a:t> in der Gruppe entziehen. Der Erzieher öffnet das Fenster und zieht die Bettdecke weg, um Druck auszuüben.</a:t>
            </a:r>
          </a:p>
          <a:p>
            <a:pPr>
              <a:defRPr/>
            </a:pPr>
            <a:endParaRPr lang="de-DE" sz="2000" dirty="0">
              <a:solidFill>
                <a:srgbClr val="336699"/>
              </a:solidFill>
            </a:endParaRPr>
          </a:p>
          <a:p>
            <a:pPr>
              <a:defRPr/>
            </a:pPr>
            <a:endParaRPr lang="de-DE" sz="2000" dirty="0">
              <a:solidFill>
                <a:srgbClr val="336699"/>
              </a:solidFill>
            </a:endParaRPr>
          </a:p>
          <a:p>
            <a:pPr>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Nr.25</a:t>
            </a:r>
            <a:endParaRPr lang="de-DE" sz="2000" b="1" dirty="0">
              <a:solidFill>
                <a:srgbClr val="336699"/>
              </a:solidFill>
            </a:endParaRPr>
          </a:p>
          <a:p>
            <a:pPr>
              <a:defRPr/>
            </a:pPr>
            <a:endParaRPr lang="de-DE" sz="2000" b="1" i="1" dirty="0">
              <a:solidFill>
                <a:srgbClr val="336699"/>
              </a:solidFill>
            </a:endParaRPr>
          </a:p>
          <a:p>
            <a:pPr>
              <a:defRPr/>
            </a:pPr>
            <a:r>
              <a:rPr lang="de-DE" sz="2000" dirty="0">
                <a:solidFill>
                  <a:srgbClr val="336699"/>
                </a:solidFill>
              </a:rPr>
              <a:t>Bei permanenter Weigerung eines Kindes, den einem Mitbewohner zugefügten Schaden wiedergutzumachen, wird mit Zustimmung dessen Mutter das Zimmer bis auf Bett und Kleiderschrank leergeräumt, um die Bedeutung des Eigentums nahe zu bringen.</a:t>
            </a:r>
          </a:p>
          <a:p>
            <a:pPr>
              <a:defRPr/>
            </a:pPr>
            <a:endParaRPr lang="de-DE" sz="2000" i="1" dirty="0">
              <a:solidFill>
                <a:srgbClr val="336699"/>
              </a:solidFill>
            </a:endParaRPr>
          </a:p>
          <a:p>
            <a:pPr>
              <a:defRPr/>
            </a:pPr>
            <a:endParaRPr lang="de-DE" sz="2000" i="1" dirty="0">
              <a:solidFill>
                <a:srgbClr val="336699"/>
              </a:solidFill>
            </a:endParaRPr>
          </a:p>
          <a:p>
            <a:pPr>
              <a:defRPr/>
            </a:pPr>
            <a:endParaRPr lang="de-DE" sz="2000" i="1" dirty="0">
              <a:solidFill>
                <a:srgbClr val="336699"/>
              </a:solidFill>
            </a:endParaRPr>
          </a:p>
          <a:p>
            <a:pPr>
              <a:defRPr/>
            </a:pPr>
            <a:endParaRPr lang="de-DE" sz="2000"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Nr.2 / Marc</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Marc besitzt eine recht aufwendige Armbanduhr, die Piep-Signale aussendet und den Unterricht stört. Die Lehrerin hat mit seinem Vater besprochen, dass M. keine Uhr benötigt, zudem sei er dadurch abgelenkt. Der Vater achtet infolge darauf, dass die Armbanduhr zu Hause bleibt. Zu Beginn des 2. Schuljahres trägt M.   erneut die Armbanduhr. Die Lehrerin spricht den Vater an und erfährt, dass dieser nach wie vor bez. der Uhr achtsam ist. Ihm sei es recht, wenn die Lehrerin die Uhr notfalls wegnähme. Dies geschieht in der Folgezeit. Die Lehrerin steckt die Uhr in die Schultasche des M., weil er damit gespielt hat. Sie sagt ihm, die Uhr solle bis zum Schulende in der Tasche verbleiben. Später beobachtet die Lehrerin, wie M. unter dem Tisch erneut mit seiner Uhr spielt. Sie geht zu ihm, nimmt ihm mit entschlossenem Griff die Uhr ab und schließt sie in den Schrank ein. Dem protestierenden Schüler erklärt sie, dass dies so mit seinem Vater besprochen sei. Sie schlägt dem Vater vor, die Uhr in den Herbstferien dem Schüler zurückzugeben. Der Vater stimmt dem zu. M. erhält dann seine Uhr zurück. </a:t>
            </a:r>
          </a:p>
          <a:p>
            <a:pPr>
              <a:defRPr/>
            </a:pPr>
            <a:r>
              <a:rPr lang="de-DE" sz="2000" dirty="0"/>
              <a:t> </a:t>
            </a:r>
          </a:p>
        </p:txBody>
      </p:sp>
      <p:sp>
        <p:nvSpPr>
          <p:cNvPr id="12292"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0179" name="Rechteck 7"/>
          <p:cNvSpPr>
            <a:spLocks noChangeArrowheads="1"/>
          </p:cNvSpPr>
          <p:nvPr/>
        </p:nvSpPr>
        <p:spPr bwMode="auto">
          <a:xfrm>
            <a:off x="0" y="428625"/>
            <a:ext cx="9144000" cy="6443663"/>
          </a:xfrm>
          <a:prstGeom prst="rect">
            <a:avLst/>
          </a:prstGeom>
          <a:solidFill>
            <a:srgbClr val="C0C0C0"/>
          </a:solidFill>
          <a:ln w="9525">
            <a:noFill/>
            <a:miter lim="800000"/>
            <a:headEnd/>
            <a:tailEnd/>
          </a:ln>
        </p:spPr>
        <p:txBody>
          <a:bodyPr>
            <a:spAutoFit/>
          </a:bodyPr>
          <a:lstStyle/>
          <a:p>
            <a:pPr>
              <a:defRPr/>
            </a:pPr>
            <a:endParaRPr lang="de-DE" b="1" dirty="0">
              <a:solidFill>
                <a:srgbClr val="336699"/>
              </a:solidFill>
            </a:endParaRPr>
          </a:p>
          <a:p>
            <a:pPr>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Nr.26</a:t>
            </a:r>
            <a:endParaRPr lang="de-DE" sz="2000" b="1" dirty="0">
              <a:solidFill>
                <a:srgbClr val="336699"/>
              </a:solidFill>
            </a:endParaRPr>
          </a:p>
          <a:p>
            <a:pPr>
              <a:defRPr/>
            </a:pPr>
            <a:endParaRPr lang="de-DE" sz="2000" b="1" dirty="0">
              <a:solidFill>
                <a:srgbClr val="336699"/>
              </a:solidFill>
            </a:endParaRPr>
          </a:p>
          <a:p>
            <a:pPr>
              <a:defRPr/>
            </a:pPr>
            <a:r>
              <a:rPr lang="de-DE" sz="2000" dirty="0">
                <a:solidFill>
                  <a:srgbClr val="336699"/>
                </a:solidFill>
              </a:rPr>
              <a:t>Da sich ein Zwölfjähriger in der Gartenarbeit verweigert, erläutert ihm die </a:t>
            </a:r>
            <a:r>
              <a:rPr lang="de-DE" sz="2000" dirty="0" err="1">
                <a:solidFill>
                  <a:srgbClr val="336699"/>
                </a:solidFill>
              </a:rPr>
              <a:t>Päda</a:t>
            </a:r>
            <a:r>
              <a:rPr lang="de-DE" sz="2000" dirty="0">
                <a:solidFill>
                  <a:srgbClr val="336699"/>
                </a:solidFill>
              </a:rPr>
              <a:t>-</a:t>
            </a:r>
          </a:p>
          <a:p>
            <a:pPr>
              <a:defRPr/>
            </a:pPr>
            <a:r>
              <a:rPr lang="de-DE" sz="2000" dirty="0" err="1">
                <a:solidFill>
                  <a:srgbClr val="336699"/>
                </a:solidFill>
              </a:rPr>
              <a:t>gogin</a:t>
            </a:r>
            <a:r>
              <a:rPr lang="de-DE" sz="2000" dirty="0">
                <a:solidFill>
                  <a:srgbClr val="336699"/>
                </a:solidFill>
              </a:rPr>
              <a:t>  deren  Sinn. Danach  verrichtet  sie die Arbeit dergestalt gemeinsam mit ihm, dass sie  einen  Arm  mit einem Arm des Kindes durch ein Band verbindet.</a:t>
            </a:r>
            <a:r>
              <a:rPr lang="de-DE" sz="2000" b="1" dirty="0">
                <a:solidFill>
                  <a:srgbClr val="336699"/>
                </a:solidFill>
              </a:rPr>
              <a:t> </a:t>
            </a:r>
          </a:p>
          <a:p>
            <a:pPr>
              <a:defRPr/>
            </a:pPr>
            <a:endParaRPr lang="de-DE" sz="2000" b="1" dirty="0">
              <a:solidFill>
                <a:srgbClr val="336699"/>
              </a:solidFill>
            </a:endParaRPr>
          </a:p>
          <a:p>
            <a:pPr>
              <a:defRPr/>
            </a:pPr>
            <a:endParaRPr lang="de-DE" sz="2000" dirty="0">
              <a:solidFill>
                <a:srgbClr val="336699"/>
              </a:solidFill>
            </a:endParaRPr>
          </a:p>
          <a:p>
            <a:pPr>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Nr.27</a:t>
            </a:r>
          </a:p>
          <a:p>
            <a:pPr>
              <a:defRPr/>
            </a:pPr>
            <a:endPar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endParaRPr>
          </a:p>
          <a:p>
            <a:pPr>
              <a:defRPr/>
            </a:pPr>
            <a:r>
              <a:rPr lang="de-DE" sz="2000" dirty="0">
                <a:solidFill>
                  <a:srgbClr val="336699"/>
                </a:solidFill>
              </a:rPr>
              <a:t>Ein Kind  soll  verabredungsgemäß vor  der Freizeit seine  Hausaufgaben  </a:t>
            </a:r>
            <a:r>
              <a:rPr lang="de-DE" sz="2000" dirty="0" err="1">
                <a:solidFill>
                  <a:srgbClr val="336699"/>
                </a:solidFill>
              </a:rPr>
              <a:t>ma</a:t>
            </a:r>
            <a:r>
              <a:rPr lang="de-DE" sz="2000" dirty="0">
                <a:solidFill>
                  <a:srgbClr val="336699"/>
                </a:solidFill>
              </a:rPr>
              <a:t>-</a:t>
            </a:r>
          </a:p>
          <a:p>
            <a:pPr>
              <a:defRPr/>
            </a:pPr>
            <a:r>
              <a:rPr lang="de-DE" sz="2000" dirty="0" err="1">
                <a:solidFill>
                  <a:srgbClr val="336699"/>
                </a:solidFill>
              </a:rPr>
              <a:t>chen</a:t>
            </a:r>
            <a:r>
              <a:rPr lang="de-DE" sz="2000" dirty="0">
                <a:solidFill>
                  <a:srgbClr val="336699"/>
                </a:solidFill>
              </a:rPr>
              <a:t>. Es  ist  sehr  unruhig  und unaufmerksam. Es will gehen. Der  Pädagoge versucht  darauf hin  zu wirken, dass das Kind die Aufgaben beendet. Darf der Pädagoge  das  Kind daran  hindern, den  Raum zu verlassen? Darf er die Tür verstellen oder abschließen?</a:t>
            </a:r>
          </a:p>
          <a:p>
            <a:pPr>
              <a:defRPr/>
            </a:pPr>
            <a:endParaRPr lang="de-DE" sz="2000" i="1" dirty="0">
              <a:solidFill>
                <a:srgbClr val="336699"/>
              </a:solidFill>
            </a:endParaRPr>
          </a:p>
          <a:p>
            <a:pPr>
              <a:defRPr/>
            </a:pPr>
            <a:endParaRPr lang="de-DE" sz="2000" i="1" dirty="0">
              <a:solidFill>
                <a:srgbClr val="336699"/>
              </a:solidFill>
            </a:endParaRPr>
          </a:p>
          <a:p>
            <a:pPr>
              <a:defRPr/>
            </a:pPr>
            <a:endParaRPr lang="de-DE" sz="2000" i="1" dirty="0">
              <a:solidFill>
                <a:srgbClr val="336699"/>
              </a:solidFill>
            </a:endParaRPr>
          </a:p>
          <a:p>
            <a:pPr>
              <a:defRPr/>
            </a:pPr>
            <a:endParaRPr lang="de-DE" sz="2000" i="1" dirty="0">
              <a:solidFill>
                <a:srgbClr val="336699"/>
              </a:solidFill>
            </a:endParaRPr>
          </a:p>
          <a:p>
            <a:pPr>
              <a:defRPr/>
            </a:pPr>
            <a:endParaRPr lang="de-DE" i="1" dirty="0">
              <a:solidFill>
                <a:srgbClr val="336699"/>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1203" name="Rechteck 7"/>
          <p:cNvSpPr>
            <a:spLocks noChangeArrowheads="1"/>
          </p:cNvSpPr>
          <p:nvPr/>
        </p:nvSpPr>
        <p:spPr bwMode="auto">
          <a:xfrm>
            <a:off x="0" y="428625"/>
            <a:ext cx="9144000" cy="6443663"/>
          </a:xfrm>
          <a:prstGeom prst="rect">
            <a:avLst/>
          </a:prstGeom>
          <a:solidFill>
            <a:srgbClr val="C0C0C0"/>
          </a:solidFill>
          <a:ln w="9525">
            <a:noFill/>
            <a:miter lim="800000"/>
            <a:headEnd/>
            <a:tailEnd/>
          </a:ln>
        </p:spPr>
        <p:txBody>
          <a:bodyPr>
            <a:spAutoFit/>
          </a:bodyPr>
          <a:lstStyle/>
          <a:p>
            <a:pPr>
              <a:defRPr/>
            </a:pPr>
            <a:endParaRPr lang="de-DE" b="1" dirty="0">
              <a:solidFill>
                <a:srgbClr val="336699"/>
              </a:solidFill>
            </a:endParaRPr>
          </a:p>
          <a:p>
            <a:pPr>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Nr.28</a:t>
            </a:r>
          </a:p>
          <a:p>
            <a:pPr>
              <a:defRPr/>
            </a:pPr>
            <a:endParaRPr lang="de-DE" sz="2000" b="1" dirty="0">
              <a:solidFill>
                <a:srgbClr val="336699"/>
              </a:solidFill>
            </a:endParaRPr>
          </a:p>
          <a:p>
            <a:pPr>
              <a:defRPr/>
            </a:pPr>
            <a:r>
              <a:rPr lang="de-DE" sz="2000" dirty="0">
                <a:solidFill>
                  <a:srgbClr val="336699"/>
                </a:solidFill>
              </a:rPr>
              <a:t>Ein 14 jähriger Junge demoliert in einem Moment hoher Erregung seine eigene Zimmertüre, indem  er  mit dem Fuß vor  diese tritt. Dabei  entsteht ein  großes Loch im unteren Teil der Türe, welches die Türe unbrauchbar macht. Nachdem sich die Situation  wieder  beruhigt hat und der Junge konstruktiv erreichbar ist, besprechen die diensthabenden </a:t>
            </a:r>
            <a:r>
              <a:rPr lang="de-DE" sz="2000" dirty="0" err="1">
                <a:solidFill>
                  <a:srgbClr val="336699"/>
                </a:solidFill>
              </a:rPr>
              <a:t>ErzieherInnen</a:t>
            </a:r>
            <a:r>
              <a:rPr lang="de-DE" sz="2000" dirty="0">
                <a:solidFill>
                  <a:srgbClr val="336699"/>
                </a:solidFill>
              </a:rPr>
              <a:t> den Vorfall mit  ihm. Der Junge zeigt sich reumütig- einsichtig und erklärt sich bereit, von  seinem Taschengeld mit den </a:t>
            </a:r>
            <a:r>
              <a:rPr lang="de-DE" sz="2000" dirty="0" err="1">
                <a:solidFill>
                  <a:srgbClr val="336699"/>
                </a:solidFill>
              </a:rPr>
              <a:t>MitarbeiterInnen</a:t>
            </a:r>
            <a:r>
              <a:rPr lang="de-DE" sz="2000" dirty="0">
                <a:solidFill>
                  <a:srgbClr val="336699"/>
                </a:solidFill>
              </a:rPr>
              <a:t> im örtlichen Baufachhandel ein neues </a:t>
            </a:r>
            <a:r>
              <a:rPr lang="de-DE" sz="2000" dirty="0" err="1">
                <a:solidFill>
                  <a:srgbClr val="336699"/>
                </a:solidFill>
              </a:rPr>
              <a:t>Türblatt</a:t>
            </a:r>
            <a:r>
              <a:rPr lang="de-DE" sz="2000" dirty="0">
                <a:solidFill>
                  <a:srgbClr val="336699"/>
                </a:solidFill>
              </a:rPr>
              <a:t> zu kau-</a:t>
            </a:r>
          </a:p>
          <a:p>
            <a:pPr>
              <a:defRPr/>
            </a:pPr>
            <a:r>
              <a:rPr lang="de-DE" sz="2000" dirty="0" err="1">
                <a:solidFill>
                  <a:srgbClr val="336699"/>
                </a:solidFill>
              </a:rPr>
              <a:t>fen</a:t>
            </a:r>
            <a:r>
              <a:rPr lang="de-DE" sz="2000" dirty="0">
                <a:solidFill>
                  <a:srgbClr val="336699"/>
                </a:solidFill>
              </a:rPr>
              <a:t> und dieses selbst in die Zarge einzuhängen. </a:t>
            </a:r>
          </a:p>
          <a:p>
            <a:pPr>
              <a:defRPr/>
            </a:pPr>
            <a:endParaRPr lang="de-DE" sz="2000" dirty="0">
              <a:solidFill>
                <a:srgbClr val="336699"/>
              </a:solidFill>
            </a:endParaRPr>
          </a:p>
          <a:p>
            <a:pPr>
              <a:defRPr/>
            </a:pPr>
            <a:endParaRPr lang="de-DE" sz="2000"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b="1"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sz="2000" b="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2227" name="Rechteck 7"/>
          <p:cNvSpPr>
            <a:spLocks noChangeArrowheads="1"/>
          </p:cNvSpPr>
          <p:nvPr/>
        </p:nvSpPr>
        <p:spPr bwMode="auto">
          <a:xfrm>
            <a:off x="0" y="428625"/>
            <a:ext cx="9144000" cy="6443663"/>
          </a:xfrm>
          <a:prstGeom prst="rect">
            <a:avLst/>
          </a:prstGeom>
          <a:solidFill>
            <a:srgbClr val="C0C0C0"/>
          </a:solidFill>
          <a:ln w="9525">
            <a:noFill/>
            <a:miter lim="800000"/>
            <a:headEnd/>
            <a:tailEnd/>
          </a:ln>
        </p:spPr>
        <p:txBody>
          <a:bodyPr>
            <a:spAutoFit/>
          </a:bodyPr>
          <a:lstStyle/>
          <a:p>
            <a:pPr>
              <a:defRPr/>
            </a:pPr>
            <a:endParaRPr lang="de-DE" b="1" dirty="0">
              <a:solidFill>
                <a:srgbClr val="336699"/>
              </a:solidFill>
            </a:endParaRPr>
          </a:p>
          <a:p>
            <a:pPr>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Nr.29</a:t>
            </a:r>
          </a:p>
          <a:p>
            <a:pPr>
              <a:defRPr/>
            </a:pPr>
            <a:endParaRPr lang="de-DE" sz="2000" b="1" dirty="0">
              <a:solidFill>
                <a:srgbClr val="336699"/>
              </a:solidFill>
            </a:endParaRPr>
          </a:p>
          <a:p>
            <a:pPr>
              <a:defRPr/>
            </a:pPr>
            <a:r>
              <a:rPr lang="de-DE" sz="2000" dirty="0">
                <a:solidFill>
                  <a:srgbClr val="336699"/>
                </a:solidFill>
              </a:rPr>
              <a:t>Seit vier Wochen lebt in einer  Intensivgruppe der stationären Jugendhilfe  ein </a:t>
            </a:r>
          </a:p>
          <a:p>
            <a:pPr>
              <a:defRPr/>
            </a:pPr>
            <a:r>
              <a:rPr lang="de-DE" sz="2000" dirty="0">
                <a:solidFill>
                  <a:srgbClr val="336699"/>
                </a:solidFill>
              </a:rPr>
              <a:t>12 jähriger Junge, der aufgrund seiner Biografie  große Probleme mit der  </a:t>
            </a:r>
            <a:r>
              <a:rPr lang="de-DE" sz="2000" dirty="0" err="1">
                <a:solidFill>
                  <a:srgbClr val="336699"/>
                </a:solidFill>
              </a:rPr>
              <a:t>Ak</a:t>
            </a:r>
            <a:r>
              <a:rPr lang="de-DE" sz="2000" dirty="0">
                <a:solidFill>
                  <a:srgbClr val="336699"/>
                </a:solidFill>
              </a:rPr>
              <a:t>-</a:t>
            </a:r>
          </a:p>
          <a:p>
            <a:pPr>
              <a:defRPr/>
            </a:pPr>
            <a:r>
              <a:rPr lang="de-DE" sz="2000" dirty="0" err="1">
                <a:solidFill>
                  <a:srgbClr val="336699"/>
                </a:solidFill>
              </a:rPr>
              <a:t>zeptanz</a:t>
            </a:r>
            <a:r>
              <a:rPr lang="de-DE" sz="2000" dirty="0">
                <a:solidFill>
                  <a:srgbClr val="336699"/>
                </a:solidFill>
              </a:rPr>
              <a:t> von Fremdbestimmung und Erwachsenenautorität hat. Er möchte am liebsten alles selbst bestimmen dürfen. Auslöser für den vorliegenden Konflikt ist die Aufforderung der </a:t>
            </a:r>
            <a:r>
              <a:rPr lang="de-DE" sz="2000" dirty="0" err="1">
                <a:solidFill>
                  <a:srgbClr val="336699"/>
                </a:solidFill>
              </a:rPr>
              <a:t>ErzieherInnen</a:t>
            </a:r>
            <a:r>
              <a:rPr lang="de-DE" sz="2000" dirty="0">
                <a:solidFill>
                  <a:srgbClr val="336699"/>
                </a:solidFill>
              </a:rPr>
              <a:t>, er möge auf sein Zimmer gehen, da er wegen seines unflätigen Verhaltens in der Gruppe nicht verbleiben könne. Der Junge provoziert die </a:t>
            </a:r>
            <a:r>
              <a:rPr lang="de-DE" sz="2000" dirty="0" err="1">
                <a:solidFill>
                  <a:srgbClr val="336699"/>
                </a:solidFill>
              </a:rPr>
              <a:t>MitarbeiterInnen</a:t>
            </a:r>
            <a:r>
              <a:rPr lang="de-DE" sz="2000" dirty="0">
                <a:solidFill>
                  <a:srgbClr val="336699"/>
                </a:solidFill>
              </a:rPr>
              <a:t> immer mehr, sodass ihm schließlich eine emotional reagierende Erzieherin zur Abkühlung einen Topf kalten Wassers ins Gesicht  schüttet.  Die  anschließende  Auseinandersetzung  mündet  in  einem handfesten körperlichen Konflikt, den die diensthabenden </a:t>
            </a:r>
            <a:r>
              <a:rPr lang="de-DE" sz="2000" dirty="0" err="1">
                <a:solidFill>
                  <a:srgbClr val="336699"/>
                </a:solidFill>
              </a:rPr>
              <a:t>MitarbeiterInnen</a:t>
            </a:r>
            <a:r>
              <a:rPr lang="de-DE" sz="2000" dirty="0">
                <a:solidFill>
                  <a:srgbClr val="336699"/>
                </a:solidFill>
              </a:rPr>
              <a:t> fast als  Schlägerei  einstufen. Der  Junge will und kann sich nicht beruhigen, weder durch  Festhalten  noch  durch  Laufenlassen  außerhalb  des Geländes. In der </a:t>
            </a:r>
          </a:p>
          <a:p>
            <a:pPr>
              <a:defRPr/>
            </a:pPr>
            <a:r>
              <a:rPr lang="de-DE" sz="2000" dirty="0">
                <a:solidFill>
                  <a:srgbClr val="336699"/>
                </a:solidFill>
              </a:rPr>
              <a:t>weiteren Zeit wirkt sein Verhalten auf die </a:t>
            </a:r>
            <a:r>
              <a:rPr lang="de-DE" sz="2000" dirty="0" err="1">
                <a:solidFill>
                  <a:srgbClr val="336699"/>
                </a:solidFill>
              </a:rPr>
              <a:t>ErzieherInnen</a:t>
            </a:r>
            <a:r>
              <a:rPr lang="de-DE" sz="2000" dirty="0">
                <a:solidFill>
                  <a:srgbClr val="336699"/>
                </a:solidFill>
              </a:rPr>
              <a:t> Angst einflößend, da er seinen Körper als „Waffe“ einsetzt  und so eine Überlegenheit  erzeugt. Erst die </a:t>
            </a:r>
            <a:r>
              <a:rPr lang="de-DE" sz="2000" dirty="0" err="1">
                <a:solidFill>
                  <a:srgbClr val="336699"/>
                </a:solidFill>
              </a:rPr>
              <a:t>hinzugerufene</a:t>
            </a:r>
            <a:r>
              <a:rPr lang="de-DE" sz="2000" dirty="0">
                <a:solidFill>
                  <a:srgbClr val="336699"/>
                </a:solidFill>
              </a:rPr>
              <a:t> Polizei kann den Jungen zur Vernunft bringen.</a:t>
            </a: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3251" name="Rechteck 7"/>
          <p:cNvSpPr>
            <a:spLocks noChangeArrowheads="1"/>
          </p:cNvSpPr>
          <p:nvPr/>
        </p:nvSpPr>
        <p:spPr bwMode="auto">
          <a:xfrm>
            <a:off x="0" y="549275"/>
            <a:ext cx="9144000" cy="6300788"/>
          </a:xfrm>
          <a:prstGeom prst="rect">
            <a:avLst/>
          </a:prstGeom>
          <a:solidFill>
            <a:srgbClr val="C0C0C0"/>
          </a:solidFill>
          <a:ln w="9525">
            <a:noFill/>
            <a:miter lim="800000"/>
            <a:headEnd/>
            <a:tailEnd/>
          </a:ln>
        </p:spPr>
        <p:txBody>
          <a:bodyPr>
            <a:spAutoFit/>
          </a:bodyPr>
          <a:lstStyle/>
          <a:p>
            <a:pPr>
              <a:defRPr/>
            </a:pPr>
            <a:endParaRPr lang="de-DE" b="1" dirty="0">
              <a:solidFill>
                <a:srgbClr val="336699"/>
              </a:solidFill>
            </a:endParaRPr>
          </a:p>
          <a:p>
            <a:pPr>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Nr.30</a:t>
            </a:r>
            <a:endParaRPr lang="de-DE" sz="2000" b="1" dirty="0">
              <a:solidFill>
                <a:srgbClr val="336699"/>
              </a:solidFill>
            </a:endParaRPr>
          </a:p>
          <a:p>
            <a:pPr>
              <a:defRPr/>
            </a:pPr>
            <a:endParaRPr lang="de-DE" sz="2000" b="1" dirty="0">
              <a:solidFill>
                <a:srgbClr val="336699"/>
              </a:solidFill>
            </a:endParaRPr>
          </a:p>
          <a:p>
            <a:pPr>
              <a:defRPr/>
            </a:pPr>
            <a:r>
              <a:rPr lang="de-DE" sz="2000" dirty="0">
                <a:solidFill>
                  <a:srgbClr val="336699"/>
                </a:solidFill>
              </a:rPr>
              <a:t>Zu  einer  gemeinsamen  Fahrt brechen  der  dreizehnjährige Kevin und der zu-</a:t>
            </a:r>
          </a:p>
          <a:p>
            <a:pPr>
              <a:defRPr/>
            </a:pPr>
            <a:r>
              <a:rPr lang="de-DE" sz="2000" dirty="0">
                <a:solidFill>
                  <a:srgbClr val="336699"/>
                </a:solidFill>
              </a:rPr>
              <a:t>ständige Familienhelfer auf. Die mehrtägige Fahrt dient als „Auszeit“ für  Kevins Herkunftsfamilie. Am  Zielort  angekommen sucht  Kevin  sein  Zimmer auf und beginnt, sein Gepäck im Zimmer zu verteilen. Die </a:t>
            </a:r>
            <a:r>
              <a:rPr lang="de-DE" sz="2000" dirty="0" err="1">
                <a:solidFill>
                  <a:srgbClr val="336699"/>
                </a:solidFill>
              </a:rPr>
              <a:t>Absprache,seine</a:t>
            </a:r>
            <a:r>
              <a:rPr lang="de-DE" sz="2000" dirty="0">
                <a:solidFill>
                  <a:srgbClr val="336699"/>
                </a:solidFill>
              </a:rPr>
              <a:t> </a:t>
            </a:r>
            <a:r>
              <a:rPr lang="de-DE" sz="2000" dirty="0" err="1">
                <a:solidFill>
                  <a:srgbClr val="336699"/>
                </a:solidFill>
              </a:rPr>
              <a:t>mitgebrach</a:t>
            </a:r>
            <a:r>
              <a:rPr lang="de-DE" sz="2000" dirty="0">
                <a:solidFill>
                  <a:srgbClr val="336699"/>
                </a:solidFill>
              </a:rPr>
              <a:t>-</a:t>
            </a:r>
          </a:p>
          <a:p>
            <a:pPr>
              <a:defRPr/>
            </a:pPr>
            <a:r>
              <a:rPr lang="de-DE" sz="2000" dirty="0" err="1">
                <a:solidFill>
                  <a:srgbClr val="336699"/>
                </a:solidFill>
              </a:rPr>
              <a:t>ten</a:t>
            </a:r>
            <a:r>
              <a:rPr lang="de-DE" sz="2000" dirty="0">
                <a:solidFill>
                  <a:srgbClr val="336699"/>
                </a:solidFill>
              </a:rPr>
              <a:t>  Sachen  in die  dafür  vorgesehenen  Schränke e </a:t>
            </a:r>
            <a:r>
              <a:rPr lang="de-DE" sz="2000" dirty="0" err="1">
                <a:solidFill>
                  <a:srgbClr val="336699"/>
                </a:solidFill>
              </a:rPr>
              <a:t>inzusortieren</a:t>
            </a:r>
            <a:r>
              <a:rPr lang="de-DE" sz="2000" dirty="0">
                <a:solidFill>
                  <a:srgbClr val="336699"/>
                </a:solidFill>
              </a:rPr>
              <a:t>, ignoriert er beharrlich. Stattdessen  geht  er  in  das Badezimmer  und  beginnt zu duschen. Die Badezimmerzeit  mündet  in einer wilden Duschorgie, die der Betreuer von außen  wahrnimmt. Der  Familienhelfer versucht lautstark, den Jungen zur </a:t>
            </a:r>
            <a:r>
              <a:rPr lang="de-DE" sz="2000" dirty="0" err="1">
                <a:solidFill>
                  <a:srgbClr val="336699"/>
                </a:solidFill>
              </a:rPr>
              <a:t>Ver</a:t>
            </a:r>
            <a:r>
              <a:rPr lang="de-DE" sz="2000" dirty="0">
                <a:solidFill>
                  <a:srgbClr val="336699"/>
                </a:solidFill>
              </a:rPr>
              <a:t>-</a:t>
            </a:r>
          </a:p>
          <a:p>
            <a:pPr>
              <a:defRPr/>
            </a:pPr>
            <a:r>
              <a:rPr lang="de-DE" sz="2000" dirty="0" err="1">
                <a:solidFill>
                  <a:srgbClr val="336699"/>
                </a:solidFill>
              </a:rPr>
              <a:t>nunft</a:t>
            </a:r>
            <a:r>
              <a:rPr lang="de-DE" sz="2000" dirty="0">
                <a:solidFill>
                  <a:srgbClr val="336699"/>
                </a:solidFill>
              </a:rPr>
              <a:t> zu bringen, jedoch ohne erkennbaren Erfolg. Nach mehr als einer halben Stunde  Duschzeit  kündigt er  an, die Warmwasserversorgung zu unterbinden, da der Wasserverbrauch sehr kostspielig sei. Die  Ankündigung und auch jede</a:t>
            </a:r>
          </a:p>
          <a:p>
            <a:pPr>
              <a:defRPr/>
            </a:pPr>
            <a:r>
              <a:rPr lang="de-DE" sz="2000" dirty="0">
                <a:solidFill>
                  <a:srgbClr val="336699"/>
                </a:solidFill>
              </a:rPr>
              <a:t>andere verbale Aufforderung führen allerdings zu keinerlei Verhaltensänderung</a:t>
            </a:r>
          </a:p>
          <a:p>
            <a:pPr>
              <a:defRPr/>
            </a:pPr>
            <a:r>
              <a:rPr lang="de-DE" sz="2000" dirty="0">
                <a:solidFill>
                  <a:srgbClr val="336699"/>
                </a:solidFill>
              </a:rPr>
              <a:t>bei  Kevin. Die  Situation löst  sich  erst  nach c a. eineinhalb Stunden auf, weil Kevin das Bad verlässt, um sich in seinem Zimmer aufzuhalten.  </a:t>
            </a: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a:p>
            <a:pPr>
              <a:defRPr/>
            </a:pPr>
            <a:endParaRPr lang="de-DE" i="1" dirty="0">
              <a:solidFill>
                <a:srgbClr val="336699"/>
              </a:solidFill>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4275" name="Rechteck 7"/>
          <p:cNvSpPr>
            <a:spLocks noChangeArrowheads="1"/>
          </p:cNvSpPr>
          <p:nvPr/>
        </p:nvSpPr>
        <p:spPr bwMode="auto">
          <a:xfrm>
            <a:off x="0" y="549275"/>
            <a:ext cx="9144000" cy="6300788"/>
          </a:xfrm>
          <a:prstGeom prst="rect">
            <a:avLst/>
          </a:prstGeom>
          <a:solidFill>
            <a:srgbClr val="C0C0C0"/>
          </a:solidFill>
          <a:ln w="9525">
            <a:noFill/>
            <a:miter lim="800000"/>
            <a:headEnd/>
            <a:tailEnd/>
          </a:ln>
        </p:spPr>
        <p:txBody>
          <a:bodyPr>
            <a:spAutoFit/>
          </a:bodyPr>
          <a:lstStyle/>
          <a:p>
            <a:pPr>
              <a:defRPr/>
            </a:pPr>
            <a:endPar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endParaRPr>
          </a:p>
          <a:p>
            <a:pPr>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Nr.31</a:t>
            </a:r>
          </a:p>
          <a:p>
            <a:pPr>
              <a:defRPr/>
            </a:pPr>
            <a:endParaRPr lang="de-DE" sz="2000" b="1" dirty="0">
              <a:solidFill>
                <a:srgbClr val="336699"/>
              </a:solidFill>
            </a:endParaRPr>
          </a:p>
          <a:p>
            <a:pPr>
              <a:defRPr/>
            </a:pPr>
            <a:r>
              <a:rPr lang="de-DE" sz="2000" dirty="0">
                <a:solidFill>
                  <a:srgbClr val="336699"/>
                </a:solidFill>
              </a:rPr>
              <a:t>Zwei Bewohner eines Internates sind aufgrund der Tagesstruktur aufgefordert, ihr gemeinsames Zimmer aufzuräumen. Als die diensthabende Erzieherin das Doppelzimmer aufsucht, liegen quer über den Boden alle Sachen des 13 jäh-</a:t>
            </a:r>
          </a:p>
          <a:p>
            <a:pPr>
              <a:defRPr/>
            </a:pPr>
            <a:r>
              <a:rPr lang="de-DE" sz="2000" dirty="0" err="1">
                <a:solidFill>
                  <a:srgbClr val="336699"/>
                </a:solidFill>
              </a:rPr>
              <a:t>rigen</a:t>
            </a:r>
            <a:r>
              <a:rPr lang="de-DE" sz="2000" dirty="0">
                <a:solidFill>
                  <a:srgbClr val="336699"/>
                </a:solidFill>
              </a:rPr>
              <a:t> Peter verstreut. Peter hingegen läuft, überfordert mit dieser Situation, im Zimmer auf und  ab. Die Erzieherin versucht daraufhin, Peter  einige nützliche Tipps zu geben, wie er strukturiert Ordnung schaffen könne. Der  Jugendliche hingegen wird immer unruhiger u. fängt an zu diskutieren. Die Situation gipfelt in wilden Beschimpfungen des </a:t>
            </a:r>
            <a:r>
              <a:rPr lang="de-DE" sz="2000" dirty="0" err="1">
                <a:solidFill>
                  <a:srgbClr val="336699"/>
                </a:solidFill>
              </a:rPr>
              <a:t>Jungen.Daraufhin</a:t>
            </a:r>
            <a:r>
              <a:rPr lang="de-DE" sz="2000" dirty="0">
                <a:solidFill>
                  <a:srgbClr val="336699"/>
                </a:solidFill>
              </a:rPr>
              <a:t> greift die Erzieherin aktiv ein, um weiteren Schaden zu vermeiden und die Situation zu klären. Sie holt Peter aus seinem Zimmer, indem sie ihn vor sich her schiebt. Unter wildem verbalem Protest - u.a. mit den Worten „Fassen sie mich nicht an!“ - bringt sie den  Jun-</a:t>
            </a:r>
          </a:p>
          <a:p>
            <a:pPr>
              <a:defRPr/>
            </a:pPr>
            <a:r>
              <a:rPr lang="de-DE" sz="2000" dirty="0">
                <a:solidFill>
                  <a:srgbClr val="336699"/>
                </a:solidFill>
              </a:rPr>
              <a:t>gen in die Küche der Wohngruppe. Hier  verordnet sie  ihm eine „Auszeit“. Sie selbst sucht ihr Büro auf, um sich zu beruhigen und zu sortieren, da sie die Si-</a:t>
            </a:r>
          </a:p>
          <a:p>
            <a:pPr>
              <a:defRPr/>
            </a:pPr>
            <a:r>
              <a:rPr lang="de-DE" sz="2000" dirty="0" err="1">
                <a:solidFill>
                  <a:srgbClr val="336699"/>
                </a:solidFill>
              </a:rPr>
              <a:t>tuation</a:t>
            </a:r>
            <a:r>
              <a:rPr lang="de-DE" sz="2000" dirty="0">
                <a:solidFill>
                  <a:srgbClr val="336699"/>
                </a:solidFill>
              </a:rPr>
              <a:t> emotional aufgewühlt hat. Nach kurzer  Zeit  kehrt sie  in die Küche zu-</a:t>
            </a:r>
          </a:p>
          <a:p>
            <a:pPr>
              <a:defRPr/>
            </a:pPr>
            <a:r>
              <a:rPr lang="de-DE" sz="2000" dirty="0">
                <a:solidFill>
                  <a:srgbClr val="336699"/>
                </a:solidFill>
              </a:rPr>
              <a:t>rück und übergibt Peter einen Zettel nebst Stift. Gemeinsam mit  ihm stellt  sie einen Plan auf, wie  er sein  Zimmer aufräumt. Peter selbst h </a:t>
            </a:r>
            <a:r>
              <a:rPr lang="de-DE" sz="2000" dirty="0" err="1">
                <a:solidFill>
                  <a:srgbClr val="336699"/>
                </a:solidFill>
              </a:rPr>
              <a:t>at</a:t>
            </a:r>
            <a:r>
              <a:rPr lang="de-DE" sz="2000" dirty="0">
                <a:solidFill>
                  <a:srgbClr val="336699"/>
                </a:solidFill>
              </a:rPr>
              <a:t>  sich  auch zu-</a:t>
            </a:r>
          </a:p>
          <a:p>
            <a:pPr>
              <a:defRPr/>
            </a:pPr>
            <a:r>
              <a:rPr lang="de-DE" sz="2000" dirty="0" err="1">
                <a:solidFill>
                  <a:srgbClr val="336699"/>
                </a:solidFill>
              </a:rPr>
              <a:t>sehends</a:t>
            </a:r>
            <a:r>
              <a:rPr lang="de-DE" sz="2000" dirty="0">
                <a:solidFill>
                  <a:srgbClr val="336699"/>
                </a:solidFill>
              </a:rPr>
              <a:t> beruhigt und kann diesem Plan folgen. </a:t>
            </a:r>
            <a:endParaRPr lang="de-DE" i="1" dirty="0">
              <a:solidFill>
                <a:srgbClr val="336699"/>
              </a:solidFill>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49275"/>
            <a:ext cx="9144000" cy="6300788"/>
          </a:xfrm>
          <a:prstGeom prst="rect">
            <a:avLst/>
          </a:prstGeom>
          <a:solidFill>
            <a:srgbClr val="C0C0C0"/>
          </a:solidFill>
          <a:ln w="9525">
            <a:noFill/>
            <a:miter lim="800000"/>
            <a:headEnd/>
            <a:tailEnd/>
          </a:ln>
        </p:spPr>
        <p:txBody>
          <a:bodyPr>
            <a:spAutoFit/>
          </a:bodyPr>
          <a:lstStyle/>
          <a:p>
            <a:pPr>
              <a:defRPr/>
            </a:pPr>
            <a:endPar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endParaRPr>
          </a:p>
          <a:p>
            <a:pPr>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Fallbeispiel Nr.32</a:t>
            </a:r>
          </a:p>
          <a:p>
            <a:pPr>
              <a:defRPr/>
            </a:pPr>
            <a:endParaRPr lang="de-DE" sz="2000" dirty="0">
              <a:solidFill>
                <a:srgbClr val="336699"/>
              </a:solidFill>
            </a:endParaRPr>
          </a:p>
          <a:p>
            <a:pPr>
              <a:defRPr/>
            </a:pPr>
            <a:r>
              <a:rPr lang="de-DE" sz="2000" dirty="0">
                <a:solidFill>
                  <a:srgbClr val="336699"/>
                </a:solidFill>
              </a:rPr>
              <a:t>In einer Tagesgruppe  werden zehn  Plätze angeboten, die  voll belegt sind, da-</a:t>
            </a:r>
          </a:p>
          <a:p>
            <a:pPr>
              <a:defRPr/>
            </a:pPr>
            <a:r>
              <a:rPr lang="de-DE" sz="2000" dirty="0">
                <a:solidFill>
                  <a:srgbClr val="336699"/>
                </a:solidFill>
              </a:rPr>
              <a:t>von acht  Jungen im  Alter  von  sieben bis zwölf Jahren. Sechs  weisen ADHS- Symptome auf. In der Gruppe arbeiten 2 Fachkräfte in Vollzeit. Dazu kommt ein Zivildienstleistender.      Die  Bewältigung  des  Gruppenalltages  gestaltet  sich schwierig, da sich die „ADHS - Kinder“ aufgrund  mangelnder  Impulssteuerung nicht  an  Regeln  und  Strukturen  halten  können. Immer  wieder kommt es zu plötzlichen  verbalen  und  körperlichen  Auseinandersetzungen  zwischen  den Kindern, die zu  blauen  Flecken  und kleineren Verletzungen führen. Eltern ha-</a:t>
            </a:r>
          </a:p>
          <a:p>
            <a:pPr>
              <a:defRPr/>
            </a:pPr>
            <a:r>
              <a:rPr lang="de-DE" sz="2000" dirty="0" err="1">
                <a:solidFill>
                  <a:srgbClr val="336699"/>
                </a:solidFill>
              </a:rPr>
              <a:t>ben</a:t>
            </a:r>
            <a:r>
              <a:rPr lang="de-DE" sz="2000" dirty="0">
                <a:solidFill>
                  <a:srgbClr val="336699"/>
                </a:solidFill>
              </a:rPr>
              <a:t> sich bereits darüber beschwert, dass ihre Kinder nicht genügend geschützt und  gefördert  werden. Im  Team ist  man sich darüber einig, dass die „ADHS - Kinder“ nie ohne Aufsicht sein dürfen, was dazu führt, dass die anderen Kinder keine  ausreichenden  Förderangebote  erhalten: entweder  befinden  sich  die „ADHS Kinder“ in  einer zu  großen Gruppe zusammengefasst ( 6 Kinder) oder eine ausreichende Aufsicht  ist  nicht  sicher  gestellt. Eine Förderung einzelner „ADHS - Kinder“ kann ebenfalls nicht stattfinden. Der Träger ist der Auffassung, dass zwei Fachkräfte und ein </a:t>
            </a:r>
            <a:r>
              <a:rPr lang="de-DE" sz="2000" dirty="0" err="1">
                <a:solidFill>
                  <a:srgbClr val="336699"/>
                </a:solidFill>
              </a:rPr>
              <a:t>Zivi</a:t>
            </a:r>
            <a:r>
              <a:rPr lang="de-DE" sz="2000" dirty="0">
                <a:solidFill>
                  <a:srgbClr val="336699"/>
                </a:solidFill>
              </a:rPr>
              <a:t> zur Betreuung der 10 Kinder ausreichen. </a:t>
            </a:r>
            <a:endParaRPr lang="de-DE" i="1" dirty="0">
              <a:solidFill>
                <a:srgbClr val="336699"/>
              </a:solidFill>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Nr.43</a:t>
            </a:r>
            <a:r>
              <a:rPr lang="de-DE" sz="2000" b="1" dirty="0">
                <a:solidFill>
                  <a:srgbClr val="336699"/>
                </a:solidFill>
                <a:latin typeface="+mn-lt"/>
              </a:rPr>
              <a:t> </a:t>
            </a:r>
          </a:p>
          <a:p>
            <a:pPr eaLnBrk="0" hangingPunct="0">
              <a:defRPr/>
            </a:pPr>
            <a:endParaRPr lang="de-DE" sz="2000" b="1" u="sng" dirty="0">
              <a:solidFill>
                <a:srgbClr val="336699"/>
              </a:solidFill>
              <a:latin typeface="+mn-lt"/>
            </a:endParaRPr>
          </a:p>
          <a:p>
            <a:pPr eaLnBrk="0" hangingPunct="0">
              <a:defRPr/>
            </a:pPr>
            <a:endParaRPr lang="de-DE" sz="2000" b="1" u="sng" dirty="0">
              <a:solidFill>
                <a:srgbClr val="336699"/>
              </a:solidFill>
              <a:latin typeface="+mn-lt"/>
            </a:endParaRPr>
          </a:p>
          <a:p>
            <a:pPr eaLnBrk="0" hangingPunct="0">
              <a:defRPr/>
            </a:pPr>
            <a:endParaRPr lang="de-DE" sz="2000" dirty="0">
              <a:solidFill>
                <a:srgbClr val="336699"/>
              </a:solidFill>
              <a:latin typeface="+mn-lt"/>
            </a:endParaRPr>
          </a:p>
          <a:p>
            <a:pPr algn="just" eaLnBrk="0" hangingPunct="0">
              <a:defRPr/>
            </a:pPr>
            <a:r>
              <a:rPr lang="de-DE" sz="2000" dirty="0">
                <a:solidFill>
                  <a:srgbClr val="336699"/>
                </a:solidFill>
                <a:latin typeface="+mn-lt"/>
                <a:ea typeface="Times New Roman" pitchFamily="18" charset="0"/>
                <a:cs typeface="Times New Roman" pitchFamily="18" charset="0"/>
              </a:rPr>
              <a:t>Die Neunzehnjährige kommt die Treppe hoch, knallt die Türen zu, beleidigt und beschimpft die Erzieherin. Diese lässt die Jugendliche auf ihr Zimmer, von wo sie jedoch schimpfend und schreiend wiederkommt und die Türen knallend sowie  schreiend nach draußen geht. Dort schreit sie weiter und beruhigt sich nicht. Als die Erzieherin ihr folgt, geht die Jugendliche auf diese los, will sie wegschieben, ist völlig von Sinnen. Erst als sie von der Erzieherin angeschrien wird, lässt sie von dieser ab. In sicherem Abstand lässt die Erzieherin die Jugendliche erst mal eine Zigarette rauchen, wobei aber keine Beruhigung eintritt. Vielmehr geht die Jugendliche in die Küche, wo sie erneut schreit. Als die Erzieherin auf sie zugeht, tobt sie und läuft weg. Auf der Treppe greift die Jugendliche die Erzieherin, die ihr gefolgt ist, wieder an. Die Erzieherin holt die Jugendliche von den Füßen und hält sie fest. In festem Griff wehrt sich die Jugendliche, bis sie in Tränen zusammenbricht.</a:t>
            </a:r>
            <a:endParaRPr lang="de-DE" sz="3200" dirty="0">
              <a:solidFill>
                <a:srgbClr val="336699"/>
              </a:solidFill>
              <a:latin typeface="+mn-lt"/>
            </a:endParaRPr>
          </a:p>
        </p:txBody>
      </p:sp>
      <p:sp>
        <p:nvSpPr>
          <p:cNvPr id="36868"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algn="just" eaLnBrk="0" hangingPunct="0">
              <a:defRPr/>
            </a:pPr>
            <a:endParaRPr lang="de-DE" sz="2000" b="1" u="sng" dirty="0">
              <a:solidFill>
                <a:srgbClr val="336699"/>
              </a:solidFill>
              <a:effectLst>
                <a:outerShdw blurRad="38100" dist="38100" dir="2700000" algn="tl">
                  <a:srgbClr val="000000">
                    <a:alpha val="43137"/>
                  </a:srgbClr>
                </a:outerShdw>
              </a:effectLst>
              <a:cs typeface="Arial" pitchFamily="34" charset="0"/>
            </a:endParaRPr>
          </a:p>
          <a:p>
            <a:pPr algn="just" eaLnBrk="0" hangingPunct="0">
              <a:defRPr/>
            </a:pPr>
            <a:r>
              <a:rPr lang="de-DE" sz="2000" b="1" u="sng" dirty="0">
                <a:solidFill>
                  <a:srgbClr val="336699"/>
                </a:solidFill>
                <a:effectLst>
                  <a:outerShdw blurRad="38100" dist="38100" dir="2700000" algn="tl">
                    <a:srgbClr val="000000">
                      <a:alpha val="43137"/>
                    </a:srgbClr>
                  </a:outerShdw>
                </a:effectLst>
                <a:cs typeface="Arial" pitchFamily="34" charset="0"/>
              </a:rPr>
              <a:t>Fallbeispiel Nr.44</a:t>
            </a:r>
            <a:endParaRPr lang="de-DE" sz="2000" b="1" dirty="0">
              <a:solidFill>
                <a:srgbClr val="336699"/>
              </a:solidFill>
            </a:endParaRPr>
          </a:p>
          <a:p>
            <a:pPr algn="just" eaLnBrk="0" hangingPunct="0">
              <a:defRPr/>
            </a:pPr>
            <a:endParaRPr lang="de-DE" sz="1600" b="1" dirty="0">
              <a:solidFill>
                <a:srgbClr val="336699"/>
              </a:solidFill>
            </a:endParaRPr>
          </a:p>
          <a:p>
            <a:pPr algn="just" eaLnBrk="0" hangingPunct="0">
              <a:defRPr/>
            </a:pPr>
            <a:r>
              <a:rPr lang="de-DE" sz="1600" dirty="0">
                <a:solidFill>
                  <a:srgbClr val="336699"/>
                </a:solidFill>
                <a:latin typeface="+mn-lt"/>
                <a:ea typeface="MS Mincho" pitchFamily="49" charset="-128"/>
                <a:cs typeface="Times New Roman" pitchFamily="18" charset="0"/>
              </a:rPr>
              <a:t>Die Jugendliche läuft wütend aus dem Wohnzimmer, schlägt massiv gegen die Wände. Der Betreuer (vorübergehend allein in der Gruppe) fragt, was passiert sei. Sie schlägt jedoch mit Ziel des Selbstverletzens weiter gegen die Wände. Der Betreuer versucht sie davon abzuhalten, hält sie phasenweise fest und versucht die Ursache ihres Verhaltens zu ergründen. Sie gibt keine Antwort, schreit weiter Drohungen, Beleidigungen und zusammenhanglose Beschuldigungen aus, ist nicht bereit ihr „ Notfallmedikament„ einzunehmen. Der ins Haus kommende Bruder fragt sie nach dem Grund ihres Verhaltens, bekommt jedoch ebenso keine plausible Antwort. Auch er versucht, </a:t>
            </a:r>
            <a:r>
              <a:rPr lang="de-DE" sz="1600" dirty="0" err="1">
                <a:solidFill>
                  <a:srgbClr val="336699"/>
                </a:solidFill>
                <a:latin typeface="+mn-lt"/>
                <a:ea typeface="MS Mincho" pitchFamily="49" charset="-128"/>
                <a:cs typeface="Times New Roman" pitchFamily="18" charset="0"/>
              </a:rPr>
              <a:t>beruhi-gend</a:t>
            </a:r>
            <a:r>
              <a:rPr lang="de-DE" sz="1600" dirty="0">
                <a:solidFill>
                  <a:srgbClr val="336699"/>
                </a:solidFill>
                <a:latin typeface="+mn-lt"/>
                <a:ea typeface="MS Mincho" pitchFamily="49" charset="-128"/>
                <a:cs typeface="Times New Roman" pitchFamily="18" charset="0"/>
              </a:rPr>
              <a:t> auf seine Schwester einzuwirken. Das Geschehen verlagert sich in das Zimmer der </a:t>
            </a:r>
            <a:r>
              <a:rPr lang="de-DE" sz="1600" dirty="0" err="1">
                <a:solidFill>
                  <a:srgbClr val="336699"/>
                </a:solidFill>
                <a:latin typeface="+mn-lt"/>
                <a:ea typeface="MS Mincho" pitchFamily="49" charset="-128"/>
                <a:cs typeface="Times New Roman" pitchFamily="18" charset="0"/>
              </a:rPr>
              <a:t>Jugendli-chen</a:t>
            </a:r>
            <a:r>
              <a:rPr lang="de-DE" sz="1600" dirty="0">
                <a:solidFill>
                  <a:srgbClr val="336699"/>
                </a:solidFill>
                <a:latin typeface="+mn-lt"/>
                <a:ea typeface="MS Mincho" pitchFamily="49" charset="-128"/>
                <a:cs typeface="Times New Roman" pitchFamily="18" charset="0"/>
              </a:rPr>
              <a:t>, wo sie mit den Worten „ich bringe mich jetzt um“ die Türe zuschlägt. Ihr Bruder und der Betreuer folgen und sehen, dass sie aufgeregt jedoch ohne Aktion im Zimmer steht. Der Bruder kann die Situation nicht einordnen und bekommt Angst, schreit nun seinerseits. Er schlägt im Gang mit brachialer Gewalt gegen eine Scheibe und gegen Türen. Kurz darauf kommt er zurück und schlägt auf seine Schwester ein. Der Betreuer geht dazwischen, versucht beide auseinander zu halten. Als er den Bruder auf den Boden gedrückt hat, schlägt seine Schwester auf diesen ein. Der Betreuer bittet nun seine ins Haus kommende Kollegin um Unterstützung. Diese kann die </a:t>
            </a:r>
            <a:r>
              <a:rPr lang="de-DE" sz="1600" dirty="0" err="1">
                <a:solidFill>
                  <a:srgbClr val="336699"/>
                </a:solidFill>
                <a:latin typeface="+mn-lt"/>
                <a:ea typeface="MS Mincho" pitchFamily="49" charset="-128"/>
                <a:cs typeface="Times New Roman" pitchFamily="18" charset="0"/>
              </a:rPr>
              <a:t>Jugendli-che</a:t>
            </a:r>
            <a:r>
              <a:rPr lang="de-DE" sz="1600" dirty="0">
                <a:solidFill>
                  <a:srgbClr val="336699"/>
                </a:solidFill>
                <a:latin typeface="+mn-lt"/>
                <a:ea typeface="MS Mincho" pitchFamily="49" charset="-128"/>
                <a:cs typeface="Times New Roman" pitchFamily="18" charset="0"/>
              </a:rPr>
              <a:t> aus der Situation herausnehmen. Der Bruder schlägt, schreit und beißt weiter, wobei ihn der Betreuer wieder auf dem Boden festhält. Da der Jugendliche nicht nachlässt, bittet er seine Kollegin, den Notarzt zu rufen. Er hält den Jugendlichen auf dem Boden fest. Sobald er bemerkt, dass dieser körperlich nachlässt, bietet er an ihn loszulassen. Der Jugendliche möchte jedoch weiterhin festgehalten werden. „Er habe keinen Selbstschutz, in ihm wohne der Teufel und er würde sonst jemanden töten“. Insgesamt eine Stunde lang bleibt diese Situation unverändert. Selbst als der Notarzt und die Polizei eintreffen, will er nicht losgelassen werden.</a:t>
            </a:r>
            <a:endParaRPr lang="de-DE" sz="1600" dirty="0">
              <a:solidFill>
                <a:srgbClr val="336699"/>
              </a:solidFill>
              <a:latin typeface="+mn-lt"/>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a:defRPr/>
            </a:pPr>
            <a:endParaRPr lang="de-DE" sz="2000" dirty="0"/>
          </a:p>
          <a:p>
            <a:pPr>
              <a:defRPr/>
            </a:pPr>
            <a:endPar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endParaRPr>
          </a:p>
          <a:p>
            <a:pPr>
              <a:defRPr/>
            </a:pPr>
            <a:endParaRPr lang="de-DE" sz="2000" i="1" dirty="0">
              <a:solidFill>
                <a:srgbClr val="336699"/>
              </a:solidFill>
            </a:endParaRPr>
          </a:p>
        </p:txBody>
      </p:sp>
      <p:sp>
        <p:nvSpPr>
          <p:cNvPr id="78849" name="Rectangle 1"/>
          <p:cNvSpPr>
            <a:spLocks noChangeArrowheads="1"/>
          </p:cNvSpPr>
          <p:nvPr/>
        </p:nvSpPr>
        <p:spPr bwMode="auto">
          <a:xfrm>
            <a:off x="0" y="500063"/>
            <a:ext cx="9144000" cy="4708525"/>
          </a:xfrm>
          <a:prstGeom prst="rect">
            <a:avLst/>
          </a:prstGeom>
          <a:noFill/>
          <a:ln w="9525">
            <a:noFill/>
            <a:miter lim="800000"/>
            <a:headEnd/>
            <a:tailEnd/>
          </a:ln>
          <a:effectLst/>
        </p:spPr>
        <p:txBody>
          <a:bodyPr anchor="ctr">
            <a:spAutoFit/>
          </a:bodyPr>
          <a:lstStyle/>
          <a:p>
            <a:pPr eaLnBrk="0" hangingPunct="0">
              <a:defRPr/>
            </a:pPr>
            <a:endParaRPr lang="de-DE" sz="2000" b="1" u="sng" dirty="0">
              <a:solidFill>
                <a:srgbClr val="336699"/>
              </a:solidFill>
              <a:effectLst>
                <a:outerShdw blurRad="38100" dist="38100" dir="2700000" algn="tl">
                  <a:srgbClr val="000000">
                    <a:alpha val="43137"/>
                  </a:srgbClr>
                </a:outerShdw>
              </a:effectLst>
              <a:cs typeface="Arial" pitchFamily="34" charset="0"/>
            </a:endParaRPr>
          </a:p>
          <a:p>
            <a:pPr eaLnBrk="0" hangingPunct="0">
              <a:defRPr/>
            </a:pPr>
            <a:r>
              <a:rPr lang="de-DE" sz="2000" b="1" u="sng" dirty="0">
                <a:solidFill>
                  <a:srgbClr val="336699"/>
                </a:solidFill>
                <a:effectLst>
                  <a:outerShdw blurRad="38100" dist="38100" dir="2700000" algn="tl">
                    <a:srgbClr val="000000">
                      <a:alpha val="43137"/>
                    </a:srgbClr>
                  </a:outerShdw>
                </a:effectLst>
                <a:cs typeface="Arial" pitchFamily="34" charset="0"/>
              </a:rPr>
              <a:t>Fallbeispiel Nr.45</a:t>
            </a:r>
            <a:endParaRPr lang="de-DE" sz="2000" b="1" dirty="0">
              <a:solidFill>
                <a:srgbClr val="336699"/>
              </a:solidFill>
              <a:latin typeface="+mn-lt"/>
              <a:ea typeface="Times New Roman" pitchFamily="18" charset="0"/>
              <a:cs typeface="Times New Roman" pitchFamily="18" charset="0"/>
            </a:endParaRPr>
          </a:p>
          <a:p>
            <a:pPr eaLnBrk="0" hangingPunct="0">
              <a:defRPr/>
            </a:pPr>
            <a:endParaRPr lang="de-DE" sz="2000" dirty="0">
              <a:solidFill>
                <a:srgbClr val="336699"/>
              </a:solidFill>
              <a:latin typeface="+mn-lt"/>
            </a:endParaRPr>
          </a:p>
          <a:p>
            <a:pPr algn="just" eaLnBrk="0" hangingPunct="0">
              <a:defRPr/>
            </a:pPr>
            <a:r>
              <a:rPr lang="de-DE" sz="2000" dirty="0">
                <a:solidFill>
                  <a:srgbClr val="336699"/>
                </a:solidFill>
                <a:latin typeface="+mn-lt"/>
                <a:ea typeface="Times New Roman" pitchFamily="18" charset="0"/>
                <a:cs typeface="Times New Roman" pitchFamily="18" charset="0"/>
              </a:rPr>
              <a:t>Ein Fünfzehnjähriger bleibt in der Nacht nicht auf seinem Zimmer. Er provoziert  den Nachtdienst und die anderen Jugendlichen. Der Betreuer fordert ihn auf, ins Zimmer zu gehen. Nachdem er der Aufforderung nicht nachkommt, will ihn der Betreuer an der Hand nehmen. Nun geht er auf sein Zimmer. Dort hört er jedoch laut Musik. Da es bereits nach 23 Uhr ist, kündigt ihm der Betreuer an, die Anlage wegzunehmen, wenn er sie nicht leiser drehe. Dies geschieht dann auch. Nachdem aber der Betreuer das Zimmer verlassen hat, wird die Musik erneut laut gestellt. So geht es ein paar Mal hin und her, bis der Betreuer die Anlage abnehmen will. Dabei entsteht eine Rangelei. Der Jugendliche „schraubt sich“ in seinem Verhalten (Provozieren, beleidigen, hysterisches Lachen), so weit hoch, dass der Betreuer die Situation nicht mehr einschätzen kann und durch den Nachtdienst die Polizei und den Notarzt verständigen lässt.</a:t>
            </a:r>
            <a:endParaRPr lang="de-DE" sz="2000" dirty="0">
              <a:solidFill>
                <a:srgbClr val="336699"/>
              </a:solidFill>
              <a:latin typeface="+mn-lt"/>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39939" name="Rechteck 7"/>
          <p:cNvSpPr>
            <a:spLocks noChangeArrowheads="1"/>
          </p:cNvSpPr>
          <p:nvPr/>
        </p:nvSpPr>
        <p:spPr bwMode="auto">
          <a:xfrm>
            <a:off x="0" y="485775"/>
            <a:ext cx="9144000" cy="6372225"/>
          </a:xfrm>
          <a:prstGeom prst="rect">
            <a:avLst/>
          </a:prstGeom>
          <a:solidFill>
            <a:srgbClr val="C0C0C0"/>
          </a:solidFill>
          <a:ln w="9525">
            <a:noFill/>
            <a:miter lim="800000"/>
            <a:headEnd/>
            <a:tailEnd/>
          </a:ln>
        </p:spPr>
        <p:txBody>
          <a:bodyPr>
            <a:spAutoFit/>
          </a:bodyPr>
          <a:lstStyle/>
          <a:p>
            <a:endParaRPr lang="de-DE" sz="2000"/>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p:txBody>
      </p:sp>
      <p:sp>
        <p:nvSpPr>
          <p:cNvPr id="80897" name="Rectangle 1"/>
          <p:cNvSpPr>
            <a:spLocks noChangeArrowheads="1"/>
          </p:cNvSpPr>
          <p:nvPr/>
        </p:nvSpPr>
        <p:spPr bwMode="auto">
          <a:xfrm>
            <a:off x="0" y="500063"/>
            <a:ext cx="9144000" cy="3170237"/>
          </a:xfrm>
          <a:prstGeom prst="rect">
            <a:avLst/>
          </a:prstGeom>
          <a:noFill/>
          <a:ln w="9525">
            <a:noFill/>
            <a:miter lim="800000"/>
            <a:headEnd/>
            <a:tailEnd/>
          </a:ln>
          <a:effectLst/>
        </p:spPr>
        <p:txBody>
          <a:bodyPr anchor="ctr">
            <a:spAutoFit/>
          </a:bodyPr>
          <a:lstStyle/>
          <a:p>
            <a:pPr eaLnBrk="0" hangingPunct="0">
              <a:defRPr/>
            </a:pPr>
            <a:endParaRPr lang="de-DE" sz="2000" b="1" u="sng" dirty="0">
              <a:solidFill>
                <a:srgbClr val="336699"/>
              </a:solidFill>
              <a:effectLst>
                <a:outerShdw blurRad="38100" dist="38100" dir="2700000" algn="tl">
                  <a:srgbClr val="000000">
                    <a:alpha val="43137"/>
                  </a:srgbClr>
                </a:outerShdw>
              </a:effectLst>
              <a:cs typeface="Arial" pitchFamily="34" charset="0"/>
            </a:endParaRPr>
          </a:p>
          <a:p>
            <a:pPr eaLnBrk="0" hangingPunct="0">
              <a:defRPr/>
            </a:pPr>
            <a:r>
              <a:rPr lang="de-DE" sz="2000" b="1" u="sng" dirty="0">
                <a:solidFill>
                  <a:srgbClr val="336699"/>
                </a:solidFill>
                <a:effectLst>
                  <a:outerShdw blurRad="38100" dist="38100" dir="2700000" algn="tl">
                    <a:srgbClr val="000000">
                      <a:alpha val="43137"/>
                    </a:srgbClr>
                  </a:outerShdw>
                </a:effectLst>
                <a:cs typeface="Arial" pitchFamily="34" charset="0"/>
              </a:rPr>
              <a:t>Fallbeispiel Nr.46/</a:t>
            </a:r>
            <a:r>
              <a:rPr lang="de-DE" sz="2000" b="1" dirty="0">
                <a:solidFill>
                  <a:srgbClr val="336699"/>
                </a:solidFill>
                <a:effectLst>
                  <a:outerShdw blurRad="38100" dist="38100" dir="2700000" algn="tl">
                    <a:srgbClr val="000000">
                      <a:alpha val="43137"/>
                    </a:srgbClr>
                  </a:outerShdw>
                </a:effectLst>
                <a:cs typeface="Arial" pitchFamily="34" charset="0"/>
              </a:rPr>
              <a:t> </a:t>
            </a:r>
            <a:r>
              <a:rPr lang="de-DE" sz="2000" b="1" dirty="0">
                <a:solidFill>
                  <a:srgbClr val="336699"/>
                </a:solidFill>
                <a:latin typeface="+mn-lt"/>
                <a:ea typeface="MS Mincho" pitchFamily="49" charset="-128"/>
                <a:cs typeface="Times New Roman" pitchFamily="18" charset="0"/>
              </a:rPr>
              <a:t>Zimmerordnung</a:t>
            </a:r>
          </a:p>
          <a:p>
            <a:pPr eaLnBrk="0" hangingPunct="0">
              <a:defRPr/>
            </a:pPr>
            <a:endParaRPr lang="de-DE" sz="2000" dirty="0">
              <a:solidFill>
                <a:srgbClr val="336699"/>
              </a:solidFill>
              <a:latin typeface="+mn-lt"/>
            </a:endParaRPr>
          </a:p>
          <a:p>
            <a:pPr algn="just" eaLnBrk="0" hangingPunct="0">
              <a:defRPr/>
            </a:pPr>
            <a:r>
              <a:rPr lang="de-DE" sz="2000" dirty="0">
                <a:solidFill>
                  <a:srgbClr val="336699"/>
                </a:solidFill>
                <a:latin typeface="+mn-lt"/>
                <a:ea typeface="MS Mincho" pitchFamily="49" charset="-128"/>
                <a:cs typeface="Times New Roman" pitchFamily="18" charset="0"/>
              </a:rPr>
              <a:t>Ein zehnjähriges Mädchen sammelt in ihrem Zimmer Zeitschriften, </a:t>
            </a:r>
            <a:r>
              <a:rPr lang="de-DE" sz="2000" dirty="0" err="1">
                <a:solidFill>
                  <a:srgbClr val="336699"/>
                </a:solidFill>
                <a:latin typeface="+mn-lt"/>
                <a:ea typeface="MS Mincho" pitchFamily="49" charset="-128"/>
                <a:cs typeface="Times New Roman" pitchFamily="18" charset="0"/>
              </a:rPr>
              <a:t>getrockne-tes</a:t>
            </a:r>
            <a:r>
              <a:rPr lang="de-DE" sz="2000" dirty="0">
                <a:solidFill>
                  <a:srgbClr val="336699"/>
                </a:solidFill>
                <a:latin typeface="+mn-lt"/>
                <a:ea typeface="MS Mincho" pitchFamily="49" charset="-128"/>
                <a:cs typeface="Times New Roman" pitchFamily="18" charset="0"/>
              </a:rPr>
              <a:t> Laub, Trinkflaschen mit Saftresten, Geschenkbänder, Prospekte etc. Sie wird vom Erzieher aufgefordert, ihr Zimmer aufzuräumen und den Müll zu entsorgen. Das Angebot des Erziehers, gemeinsam das Zimmer aufzuräumen, lehnt sie ab. Der Erzieher droht an, mit dem Müllsack alle wertlosen Gegen-stände zu entsorgen. Nachdem das Zimmer nicht aufgeräumt wird, entsorgt der er alles, was er als Müll betrachtet.</a:t>
            </a:r>
            <a:endParaRPr lang="de-DE" sz="2000" dirty="0">
              <a:solidFill>
                <a:srgbClr val="336699"/>
              </a:solidFill>
              <a:latin typeface="+mn-lt"/>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Nr.3 / Paul</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Paul provoziert auffallend durch unaufgefordertes Reden im Unterricht, versucht, andere Mitschüler zum Stören anzustacheln. Die Lehrerin unternimmt mehrere verbale Versuche, P. für den Unterricht zu gewinnen. P. stört weiter und geht dabei- Tische anrempelnd- durch die Klasse. In einem günstigen Moment greift die Lehrerin P. am Oberarm und drängt ihn aus dem Raum. Sie erklärt ihm, dass er außerhalb der Klasse arbeiten könne, wo eine Kollegin ihn beaufsichtige. Die Lehrerin bringt P. an seinen Platz außerhalb der Klasse. Nach einiger Zeit kommt P. laut störend in den Klassenraum zurück. Die Kollegin aus dem Vorraum kommt der Lehrerin zu Hilfe, nimmt ihn an die Hand und sagt, sie werde ihn zu einem anderen Kollegen in eine andere Klasse bringen. Mittlerweile ist ein weiterer Schüler der Klasse „angefixt“ und stört nun in gleicher Weise. Er geht durch die Klasse und lenkt provozierend andere Schüler ab. Die Lehrerin versucht, den Schüler zu  beruhigen: verbal freundlich zunächst, dann laut und deutlich. Schließlich versucht sie, ihn zu greifen, aber er entwischt. Die Lehrerin bittet ihn ruhig, weiterzuarbeiten. Nach einer Weile findet sich der Schüler auf seinem Platz ein. </a:t>
            </a:r>
          </a:p>
          <a:p>
            <a:pPr>
              <a:defRPr/>
            </a:pPr>
            <a:r>
              <a:rPr lang="de-DE" sz="2000" dirty="0"/>
              <a:t> </a:t>
            </a:r>
          </a:p>
          <a:p>
            <a:pPr>
              <a:defRPr/>
            </a:pPr>
            <a:endParaRPr lang="de-DE" sz="2000" dirty="0"/>
          </a:p>
        </p:txBody>
      </p:sp>
      <p:sp>
        <p:nvSpPr>
          <p:cNvPr id="13316"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40963"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endParaRPr lang="de-DE" sz="2000"/>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p:txBody>
      </p:sp>
      <p:sp>
        <p:nvSpPr>
          <p:cNvPr id="80897" name="Rectangle 1"/>
          <p:cNvSpPr>
            <a:spLocks noChangeArrowheads="1"/>
          </p:cNvSpPr>
          <p:nvPr/>
        </p:nvSpPr>
        <p:spPr bwMode="auto">
          <a:xfrm>
            <a:off x="0" y="500063"/>
            <a:ext cx="9144000" cy="2554287"/>
          </a:xfrm>
          <a:prstGeom prst="rect">
            <a:avLst/>
          </a:prstGeom>
          <a:noFill/>
          <a:ln w="9525">
            <a:noFill/>
            <a:miter lim="800000"/>
            <a:headEnd/>
            <a:tailEnd/>
          </a:ln>
          <a:effectLst/>
        </p:spPr>
        <p:txBody>
          <a:bodyPr anchor="ctr">
            <a:spAutoFit/>
          </a:bodyPr>
          <a:lstStyle/>
          <a:p>
            <a:pPr>
              <a:defRPr/>
            </a:pPr>
            <a:endParaRPr lang="de-DE" sz="2000" b="1" u="sng" dirty="0">
              <a:solidFill>
                <a:srgbClr val="336699"/>
              </a:solidFill>
              <a:effectLst>
                <a:outerShdw blurRad="38100" dist="38100" dir="2700000" algn="tl">
                  <a:srgbClr val="000000">
                    <a:alpha val="43137"/>
                  </a:srgbClr>
                </a:outerShdw>
              </a:effectLst>
              <a:cs typeface="Arial" pitchFamily="34" charset="0"/>
            </a:endParaRPr>
          </a:p>
          <a:p>
            <a:pPr>
              <a:defRPr/>
            </a:pPr>
            <a:r>
              <a:rPr lang="de-DE" sz="2000" b="1" u="sng" dirty="0">
                <a:solidFill>
                  <a:srgbClr val="336699"/>
                </a:solidFill>
                <a:effectLst>
                  <a:outerShdw blurRad="38100" dist="38100" dir="2700000" algn="tl">
                    <a:srgbClr val="000000">
                      <a:alpha val="43137"/>
                    </a:srgbClr>
                  </a:outerShdw>
                </a:effectLst>
                <a:cs typeface="Arial" pitchFamily="34" charset="0"/>
              </a:rPr>
              <a:t>Fallbeispiel Nr.47/</a:t>
            </a:r>
            <a:r>
              <a:rPr lang="de-DE" sz="2000" b="1" dirty="0">
                <a:solidFill>
                  <a:srgbClr val="336699"/>
                </a:solidFill>
                <a:effectLst>
                  <a:outerShdw blurRad="38100" dist="38100" dir="2700000" algn="tl">
                    <a:srgbClr val="000000">
                      <a:alpha val="43137"/>
                    </a:srgbClr>
                  </a:outerShdw>
                </a:effectLst>
                <a:cs typeface="Arial" pitchFamily="34" charset="0"/>
              </a:rPr>
              <a:t> </a:t>
            </a:r>
            <a:r>
              <a:rPr lang="de-DE" sz="2000" b="1" dirty="0">
                <a:solidFill>
                  <a:srgbClr val="336699"/>
                </a:solidFill>
              </a:rPr>
              <a:t>Taschengeldentzug:</a:t>
            </a:r>
          </a:p>
          <a:p>
            <a:pPr>
              <a:defRPr/>
            </a:pPr>
            <a:r>
              <a:rPr lang="de-DE" sz="2000" b="1" dirty="0">
                <a:solidFill>
                  <a:srgbClr val="336699"/>
                </a:solidFill>
              </a:rPr>
              <a:t> </a:t>
            </a:r>
          </a:p>
          <a:p>
            <a:pPr algn="just">
              <a:defRPr/>
            </a:pPr>
            <a:r>
              <a:rPr lang="de-DE" sz="2000" dirty="0">
                <a:solidFill>
                  <a:srgbClr val="336699"/>
                </a:solidFill>
              </a:rPr>
              <a:t>M. hat mehrfach Gegenstände und Spielsachen seiner Zimmerkollegen  zerstört: ein Buch mit einer Schere zerschnitten, einem Stofftier ein Bein ausgerissen, eine Hörspielkassette zerstört. Er hat das Buch von seinem Taschengeld zu ersetzen.</a:t>
            </a:r>
          </a:p>
          <a:p>
            <a:pPr algn="just">
              <a:defRPr/>
            </a:pPr>
            <a:r>
              <a:rPr lang="de-DE" sz="2000" dirty="0">
                <a:solidFill>
                  <a:srgbClr val="336699"/>
                </a:solidFill>
              </a:rPr>
              <a:t> </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41987"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endParaRPr lang="de-DE" sz="2000"/>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p:txBody>
      </p:sp>
      <p:sp>
        <p:nvSpPr>
          <p:cNvPr id="80897" name="Rectangle 1"/>
          <p:cNvSpPr>
            <a:spLocks noChangeArrowheads="1"/>
          </p:cNvSpPr>
          <p:nvPr/>
        </p:nvSpPr>
        <p:spPr bwMode="auto">
          <a:xfrm>
            <a:off x="0" y="500063"/>
            <a:ext cx="9144000" cy="4400550"/>
          </a:xfrm>
          <a:prstGeom prst="rect">
            <a:avLst/>
          </a:prstGeom>
          <a:noFill/>
          <a:ln w="9525">
            <a:noFill/>
            <a:miter lim="800000"/>
            <a:headEnd/>
            <a:tailEnd/>
          </a:ln>
          <a:effectLst/>
        </p:spPr>
        <p:txBody>
          <a:bodyPr anchor="ctr">
            <a:spAutoFit/>
          </a:bodyPr>
          <a:lstStyle/>
          <a:p>
            <a:pPr>
              <a:defRPr/>
            </a:pPr>
            <a:endParaRPr lang="de-DE" sz="2000" b="1" u="sng" dirty="0">
              <a:solidFill>
                <a:srgbClr val="336699"/>
              </a:solidFill>
              <a:effectLst>
                <a:outerShdw blurRad="38100" dist="38100" dir="2700000" algn="tl">
                  <a:srgbClr val="000000">
                    <a:alpha val="43137"/>
                  </a:srgbClr>
                </a:outerShdw>
              </a:effectLst>
              <a:cs typeface="Arial" pitchFamily="34" charset="0"/>
            </a:endParaRPr>
          </a:p>
          <a:p>
            <a:pPr>
              <a:defRPr/>
            </a:pPr>
            <a:r>
              <a:rPr lang="de-DE" sz="2000" b="1" u="sng" dirty="0">
                <a:solidFill>
                  <a:srgbClr val="336699"/>
                </a:solidFill>
                <a:effectLst>
                  <a:outerShdw blurRad="38100" dist="38100" dir="2700000" algn="tl">
                    <a:srgbClr val="000000">
                      <a:alpha val="43137"/>
                    </a:srgbClr>
                  </a:outerShdw>
                </a:effectLst>
                <a:cs typeface="Arial" pitchFamily="34" charset="0"/>
              </a:rPr>
              <a:t>Fallbeispiel Nr.48/</a:t>
            </a:r>
            <a:r>
              <a:rPr lang="de-DE" sz="2000" b="1" dirty="0">
                <a:solidFill>
                  <a:srgbClr val="336699"/>
                </a:solidFill>
                <a:effectLst>
                  <a:outerShdw blurRad="38100" dist="38100" dir="2700000" algn="tl">
                    <a:srgbClr val="000000">
                      <a:alpha val="43137"/>
                    </a:srgbClr>
                  </a:outerShdw>
                </a:effectLst>
                <a:cs typeface="Arial" pitchFamily="34" charset="0"/>
              </a:rPr>
              <a:t> </a:t>
            </a:r>
            <a:r>
              <a:rPr lang="de-DE" sz="2000" b="1" i="1" dirty="0">
                <a:solidFill>
                  <a:srgbClr val="336699"/>
                </a:solidFill>
                <a:ea typeface="MS Mincho" pitchFamily="49" charset="-128"/>
                <a:cs typeface="Times New Roman" pitchFamily="18" charset="0"/>
              </a:rPr>
              <a:t> </a:t>
            </a:r>
            <a:r>
              <a:rPr lang="de-DE" sz="2000" b="1" dirty="0">
                <a:solidFill>
                  <a:srgbClr val="336699"/>
                </a:solidFill>
              </a:rPr>
              <a:t>Entfernen aus dem Speiseraum</a:t>
            </a:r>
          </a:p>
          <a:p>
            <a:pPr>
              <a:defRPr/>
            </a:pPr>
            <a:r>
              <a:rPr lang="de-DE" sz="2000" b="1" dirty="0">
                <a:solidFill>
                  <a:srgbClr val="336699"/>
                </a:solidFill>
              </a:rPr>
              <a:t> </a:t>
            </a:r>
          </a:p>
          <a:p>
            <a:pPr algn="just">
              <a:defRPr/>
            </a:pPr>
            <a:r>
              <a:rPr lang="de-DE" sz="2000" dirty="0">
                <a:solidFill>
                  <a:srgbClr val="336699"/>
                </a:solidFill>
              </a:rPr>
              <a:t>Ein Jugendlicher provoziert während der Mahlzeit die anderen Jugendlichen, indem er beleidigende Sprüche über deren Aussehen und Figur von sich gibt. Er wird vom Erzieher mehrfach aufgefordert, dies zu unterlassen, da es für die anderen Jugendlichen sehr verletzend sei und er selbst auch nicht möchte, dass abwertend über ihn gesprochen werde. Der Jugendliche ist jedoch nicht still, fängt vielmehr an, den Erzieher ebenfalls verbal zu beleidigen und ihm Tiernamen zu geben. Dies führt zu einer Belustigung der gesamten Gruppe, woraufhin der Erzieher den Jugendlichen auffordert den Raum zu verlassen. Der Jugendliche weigert sich, der Erzieher hält ihn am Arm, zieht ihn von seinem Stuhl und schiebt ihn aus dem Speiseraum. </a:t>
            </a:r>
          </a:p>
          <a:p>
            <a:pPr algn="just">
              <a:defRPr/>
            </a:pPr>
            <a:r>
              <a:rPr lang="de-DE" sz="2000" dirty="0">
                <a:solidFill>
                  <a:srgbClr val="336699"/>
                </a:solidFill>
              </a:rPr>
              <a:t> </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43011" name="Rechteck 7"/>
          <p:cNvSpPr>
            <a:spLocks noChangeArrowheads="1"/>
          </p:cNvSpPr>
          <p:nvPr/>
        </p:nvSpPr>
        <p:spPr bwMode="auto">
          <a:xfrm>
            <a:off x="0" y="-3303"/>
            <a:ext cx="9144000" cy="6912000"/>
          </a:xfrm>
          <a:prstGeom prst="rect">
            <a:avLst/>
          </a:prstGeom>
          <a:solidFill>
            <a:srgbClr val="C0C0C0"/>
          </a:solidFill>
          <a:ln w="9525">
            <a:noFill/>
            <a:miter lim="800000"/>
            <a:headEnd/>
            <a:tailEnd/>
          </a:ln>
        </p:spPr>
        <p:txBody>
          <a:bodyPr>
            <a:spAutoFit/>
          </a:bodyPr>
          <a:lstStyle/>
          <a:p>
            <a:endParaRPr lang="de-DE" sz="2000"/>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p:txBody>
      </p:sp>
      <p:sp>
        <p:nvSpPr>
          <p:cNvPr id="5" name="Rectangle 1">
            <a:extLst>
              <a:ext uri="{FF2B5EF4-FFF2-40B4-BE49-F238E27FC236}">
                <a16:creationId xmlns:a16="http://schemas.microsoft.com/office/drawing/2014/main" id="{52F23F07-F06E-4F70-A9A4-00F13C32884F}"/>
              </a:ext>
            </a:extLst>
          </p:cNvPr>
          <p:cNvSpPr>
            <a:spLocks noChangeArrowheads="1"/>
          </p:cNvSpPr>
          <p:nvPr/>
        </p:nvSpPr>
        <p:spPr bwMode="auto">
          <a:xfrm>
            <a:off x="0" y="0"/>
            <a:ext cx="9126538" cy="6912000"/>
          </a:xfrm>
          <a:prstGeom prst="rect">
            <a:avLst/>
          </a:prstGeom>
          <a:noFill/>
          <a:ln w="9525">
            <a:noFill/>
            <a:miter lim="800000"/>
            <a:headEnd/>
            <a:tailEnd/>
          </a:ln>
          <a:effectLst/>
        </p:spPr>
        <p:txBody>
          <a:bodyPr wrap="square" anchor="ctr">
            <a:spAutoFit/>
          </a:bodyPr>
          <a:lstStyle/>
          <a:p>
            <a:pPr>
              <a:defRPr/>
            </a:pPr>
            <a:endParaRPr lang="de-DE" sz="2000" b="1" u="sng" dirty="0">
              <a:solidFill>
                <a:srgbClr val="336699"/>
              </a:solidFill>
              <a:effectLst>
                <a:outerShdw blurRad="38100" dist="38100" dir="2700000" algn="tl">
                  <a:srgbClr val="000000">
                    <a:alpha val="43137"/>
                  </a:srgbClr>
                </a:outerShdw>
              </a:effectLst>
              <a:cs typeface="Arial" pitchFamily="34" charset="0"/>
            </a:endParaRPr>
          </a:p>
          <a:p>
            <a:pPr>
              <a:defRPr/>
            </a:pPr>
            <a:r>
              <a:rPr lang="de-DE" sz="2000" b="1" u="sng" dirty="0">
                <a:solidFill>
                  <a:srgbClr val="336699"/>
                </a:solidFill>
                <a:effectLst>
                  <a:outerShdw blurRad="38100" dist="38100" dir="2700000" algn="tl">
                    <a:srgbClr val="000000">
                      <a:alpha val="43137"/>
                    </a:srgbClr>
                  </a:outerShdw>
                </a:effectLst>
                <a:cs typeface="Arial" pitchFamily="34" charset="0"/>
              </a:rPr>
              <a:t>Fallbeispiel Nr.49/</a:t>
            </a:r>
            <a:r>
              <a:rPr lang="de-DE" sz="2000" b="1" dirty="0">
                <a:solidFill>
                  <a:srgbClr val="336699"/>
                </a:solidFill>
                <a:effectLst>
                  <a:outerShdw blurRad="38100" dist="38100" dir="2700000" algn="tl">
                    <a:srgbClr val="000000">
                      <a:alpha val="43137"/>
                    </a:srgbClr>
                  </a:outerShdw>
                </a:effectLst>
                <a:cs typeface="Arial" pitchFamily="34" charset="0"/>
              </a:rPr>
              <a:t> </a:t>
            </a:r>
            <a:r>
              <a:rPr lang="de-DE" sz="2000" b="1" i="1" dirty="0">
                <a:solidFill>
                  <a:srgbClr val="336699"/>
                </a:solidFill>
                <a:ea typeface="MS Mincho" pitchFamily="49" charset="-128"/>
                <a:cs typeface="Times New Roman" pitchFamily="18" charset="0"/>
              </a:rPr>
              <a:t> </a:t>
            </a:r>
            <a:r>
              <a:rPr lang="de-DE" sz="2000" b="1" dirty="0">
                <a:solidFill>
                  <a:srgbClr val="336699"/>
                </a:solidFill>
              </a:rPr>
              <a:t>Festhalten</a:t>
            </a:r>
            <a:r>
              <a:rPr lang="de-DE" sz="2000" dirty="0">
                <a:solidFill>
                  <a:srgbClr val="336699"/>
                </a:solidFill>
              </a:rPr>
              <a:t> </a:t>
            </a:r>
          </a:p>
          <a:p>
            <a:pPr>
              <a:defRPr/>
            </a:pPr>
            <a:endParaRPr lang="de-DE" sz="2000" dirty="0">
              <a:solidFill>
                <a:srgbClr val="336699"/>
              </a:solidFill>
            </a:endParaRPr>
          </a:p>
          <a:p>
            <a:pPr algn="just">
              <a:defRPr/>
            </a:pPr>
            <a:r>
              <a:rPr lang="de-DE" sz="2000" dirty="0">
                <a:solidFill>
                  <a:srgbClr val="336699"/>
                </a:solidFill>
              </a:rPr>
              <a:t>Dem Sechsjährigen war mehrfach erklärt worden, dass er am Tisch seinen Gegenüber nicht mit Füssen treten dürfe und sich an die Tischsitten halten müsse (Mund beim Kauen zulassen, kein „Durcheinander Sprechen“ </a:t>
            </a:r>
            <a:r>
              <a:rPr lang="de-DE" sz="2000" dirty="0" err="1">
                <a:solidFill>
                  <a:srgbClr val="336699"/>
                </a:solidFill>
              </a:rPr>
              <a:t>etc</a:t>
            </a:r>
            <a:r>
              <a:rPr lang="de-DE" sz="2000" dirty="0">
                <a:solidFill>
                  <a:srgbClr val="336699"/>
                </a:solidFill>
              </a:rPr>
              <a:t>). Auf die Ermahnungen des Erziehers reagiert er mit einem Grinsen, woraufhin ihm das abendliche Trickfilmschauen untersagt wird. Dies nimmt er zuerst gelassen hin, ignoriert jedoch nach dem Abendessen das Fernsehverbot und möchte in den Gruppenraum zum Fernsehen. Der Erzieher sagt ihm, dass er das nicht dürfe, woraufhin der Junge an ihm vorbeigehen möchte. Der Erzieher hält ihn am Arm, der Junge reißt sich los, will weiterhin sein Zimmer verlassen und zum Fernsehen gehen. Der Erzieher stellt sich an die Zimmertüre und schiebt ihn mehrfach in sein Zimmer zurück. Nun schlägt und tritt er den Erzieher, auf beruhigende Worte reagiert er nicht. Der Erzieher hält ihn fest, bis er aufhört zu treten und zu schlagen. Der Junge beruhigt sich nun und zieht sich für die Schlafenszeit um. Bei einem nachfolgenden Gespräch sagt er, dass er mit dem Erzieher gestritten habe und dass dies nicht gut sei, warum könne er nicht ausdrücken.</a:t>
            </a:r>
          </a:p>
          <a:p>
            <a:pPr algn="just">
              <a:defRPr/>
            </a:pPr>
            <a:r>
              <a:rPr lang="de-DE" sz="1200" dirty="0"/>
              <a:t>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44035"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endParaRPr lang="de-DE" sz="2000"/>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a:p>
            <a:endParaRPr lang="de-DE" sz="2000" i="1">
              <a:solidFill>
                <a:srgbClr val="336699"/>
              </a:solidFill>
            </a:endParaRPr>
          </a:p>
        </p:txBody>
      </p:sp>
      <p:sp>
        <p:nvSpPr>
          <p:cNvPr id="80897" name="Rectangle 1"/>
          <p:cNvSpPr>
            <a:spLocks noChangeArrowheads="1"/>
          </p:cNvSpPr>
          <p:nvPr/>
        </p:nvSpPr>
        <p:spPr bwMode="auto">
          <a:xfrm>
            <a:off x="0" y="500063"/>
            <a:ext cx="9144000" cy="5570537"/>
          </a:xfrm>
          <a:prstGeom prst="rect">
            <a:avLst/>
          </a:prstGeom>
          <a:noFill/>
          <a:ln w="9525">
            <a:noFill/>
            <a:miter lim="800000"/>
            <a:headEnd/>
            <a:tailEnd/>
          </a:ln>
          <a:effectLst/>
        </p:spPr>
        <p:txBody>
          <a:bodyPr anchor="ctr">
            <a:spAutoFit/>
          </a:bodyPr>
          <a:lstStyle/>
          <a:p>
            <a:pPr>
              <a:defRPr/>
            </a:pPr>
            <a:endParaRPr lang="de-DE" sz="2000" b="1" u="sng" dirty="0">
              <a:solidFill>
                <a:srgbClr val="336699"/>
              </a:solidFill>
              <a:effectLst>
                <a:outerShdw blurRad="38100" dist="38100" dir="2700000" algn="tl">
                  <a:srgbClr val="000000">
                    <a:alpha val="43137"/>
                  </a:srgbClr>
                </a:outerShdw>
              </a:effectLst>
              <a:cs typeface="Arial" pitchFamily="34" charset="0"/>
            </a:endParaRPr>
          </a:p>
          <a:p>
            <a:pPr>
              <a:defRPr/>
            </a:pPr>
            <a:r>
              <a:rPr lang="de-DE" sz="2000" b="1" u="sng" dirty="0">
                <a:solidFill>
                  <a:srgbClr val="336699"/>
                </a:solidFill>
                <a:effectLst>
                  <a:outerShdw blurRad="38100" dist="38100" dir="2700000" algn="tl">
                    <a:srgbClr val="000000">
                      <a:alpha val="43137"/>
                    </a:srgbClr>
                  </a:outerShdw>
                </a:effectLst>
                <a:cs typeface="Arial" pitchFamily="34" charset="0"/>
              </a:rPr>
              <a:t>Fallbeispiel Nr.50 /</a:t>
            </a:r>
            <a:r>
              <a:rPr lang="de-DE" sz="2000" b="1" dirty="0">
                <a:solidFill>
                  <a:srgbClr val="336699"/>
                </a:solidFill>
                <a:effectLst>
                  <a:outerShdw blurRad="38100" dist="38100" dir="2700000" algn="tl">
                    <a:srgbClr val="000000">
                      <a:alpha val="43137"/>
                    </a:srgbClr>
                  </a:outerShdw>
                </a:effectLst>
                <a:cs typeface="Arial" pitchFamily="34" charset="0"/>
              </a:rPr>
              <a:t> </a:t>
            </a:r>
            <a:r>
              <a:rPr lang="de-DE" sz="2000" b="1" dirty="0">
                <a:solidFill>
                  <a:srgbClr val="336699"/>
                </a:solidFill>
              </a:rPr>
              <a:t>Privatsphäre, Zimmertüre aushängen</a:t>
            </a:r>
          </a:p>
          <a:p>
            <a:pPr>
              <a:defRPr/>
            </a:pPr>
            <a:r>
              <a:rPr lang="de-DE" sz="2000" dirty="0">
                <a:solidFill>
                  <a:srgbClr val="336699"/>
                </a:solidFill>
              </a:rPr>
              <a:t> </a:t>
            </a:r>
          </a:p>
          <a:p>
            <a:pPr algn="just">
              <a:defRPr/>
            </a:pPr>
            <a:r>
              <a:rPr lang="de-DE" sz="2000" dirty="0">
                <a:solidFill>
                  <a:srgbClr val="336699"/>
                </a:solidFill>
              </a:rPr>
              <a:t>Nachdem sich zwei Jugendliche in ihrem Zimmer während der Hausaufgaben-zeit fortlaufend gegenseitig provozieren und sich mit Gegenständen bewerfen, wird ihnen angedroht die Zimmertüre auszuhängen, sollten sie diese nicht geöffnet lassen und sich um ihre Hausaufgaben kümmern. Die gegenseitigen Provokationen und Schuldzuweisungen ziehen sich über den gesamten Tag bis zur Schlafenszeit. Beide beschuldigen sich gegenseitig, Gegenstände zerstört zu haben. Ein gemeinsames Gespräch, wie sie mit dem Eigentum des anderen umgehen und die Zeit der Hausaufgaben positiv nutzen, ist nicht möglich. Da sie ihre Zimmertüre immer wieder schließen, wird ihnen die Zimmertür ausgehängt. </a:t>
            </a:r>
          </a:p>
          <a:p>
            <a:pPr algn="just">
              <a:defRPr/>
            </a:pPr>
            <a:endParaRPr lang="de-DE" sz="2000" dirty="0">
              <a:solidFill>
                <a:srgbClr val="336699"/>
              </a:solidFill>
            </a:endParaRPr>
          </a:p>
          <a:p>
            <a:pPr algn="just">
              <a:defRPr/>
            </a:pPr>
            <a:endParaRPr lang="de-DE" sz="2000" dirty="0">
              <a:solidFill>
                <a:srgbClr val="336699"/>
              </a:solidFill>
            </a:endParaRPr>
          </a:p>
          <a:p>
            <a:pPr algn="just">
              <a:defRPr/>
            </a:pPr>
            <a:r>
              <a:rPr lang="de-DE" sz="2000" dirty="0">
                <a:solidFill>
                  <a:srgbClr val="336699"/>
                </a:solidFill>
              </a:rPr>
              <a:t> </a:t>
            </a:r>
          </a:p>
          <a:p>
            <a:pPr>
              <a:defRPr/>
            </a:pPr>
            <a:r>
              <a:rPr lang="de-DE" sz="1200" dirty="0"/>
              <a:t> </a:t>
            </a:r>
          </a:p>
          <a:p>
            <a:pPr>
              <a:defRPr/>
            </a:pPr>
            <a:r>
              <a:rPr lang="de-DE" sz="1200" dirty="0"/>
              <a:t> </a:t>
            </a:r>
          </a:p>
          <a:p>
            <a:pPr>
              <a:defRPr/>
            </a:pPr>
            <a:endParaRPr lang="de-DE" sz="1200"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Nr.51 / Svenja</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lgn="just" eaLnBrk="0" hangingPunct="0">
              <a:defRPr/>
            </a:pPr>
            <a:r>
              <a:rPr lang="de-DE" sz="2000" dirty="0">
                <a:solidFill>
                  <a:srgbClr val="336699"/>
                </a:solidFill>
              </a:rPr>
              <a:t>Svenja ist oppositionell und stört damit den Unterricht der Klasse. Die Lehrerin reagiert zunächst nonverbal und gibt ihr stumme Hinweise durch verabredete Zeichen. Als dieses nicht hilft, spricht sie die Schülerin direkt an und bittet sie, leise zu sein. Die Schülerin protestiert weiter und setzt sich schließlich als Ausdruck ihres Protests unter ihren Tisch. Die Lehrerin setzt den Unterricht fort und ignoriert zunächst dies. Als S. nach mehreren Minuten nicht „auftaucht“, setzt sich die Lehrerin ebenfalls hinter ihrem Pult auf den Boden, um humorvoll den Konflikt aufzulösen. Die Schülerin verharrt in ihrer Position. Nun greift die Lehrerin sie am Oberarm, und zieht sie mit festem Griff unter dem Tisch hervor und setzt sie auf einen einzelnen Stuhl hinten in der Klasse. Die Lehrerin sagt, sie könne sich melden, wenn sie wieder am Unterricht teilnehmen möchte. Als eine neue Unterrichtsphase beginnt, erwacht ihr Interesse. Bald meldet sie sich ordentlich und leise. Die Lehrerin reagiert darauf nicht sofort, sondern lässt die Schülerin nun ihrerseits spüren, wie es sich anfühlt, wenn man warten muss, dass jemand reagiert. Als die Lehrerin schließlich auf die Meldung reagiert, erklärt die Lehrerin S., warum sie auf ihre Meldung nicht unmittelbar reagiert hat.</a:t>
            </a:r>
          </a:p>
        </p:txBody>
      </p:sp>
      <p:sp>
        <p:nvSpPr>
          <p:cNvPr id="45060"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Nr.52 / Marc</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Marc besitzt eine recht aufwendige Armbanduhr, die Piep-Signale aussendet und den Unterricht stört. Die Lehrerin hat mit seinem Vater besprochen, dass M. keine Uhr benötigt, zudem sei er dadurch abgelenkt. Der Vater achtet infolge darauf, dass die Armbanduhr zu Hause bleibt. Zu Beginn des 2. Schuljahres trägt M.   erneut die Armbanduhr. Die Lehrerin spricht den Vater an und erfährt, dass dieser nach wie vor bez. der Uhr achtsam ist. Ihm sei es recht, wenn die Lehrerin die Uhr notfalls wegnähme. Dies geschieht in der Folgezeit. Die Lehrerin steckt die Uhr in die Schultasche des M., weil er damit gespielt hat. Sie sagt ihm, die Uhr solle bis zum Schulende in der Tasche verbleiben. Später beobachtet die Lehrerin, wie M. unter dem Tisch erneut mit seiner Uhr spielt. Sie geht zu ihm, nimmt ihm mit entschlossenem Griff die Uhr ab und schließt sie in den Schrank ein. Dem protestierenden Schüler erklärt sie, dass dies so mit seinem Vater besprochen sei. Sie schlägt dem Vater vor, die Uhr in den Herbstferien dem Schüler zurückzugeben. Der Vater stimmt dem zu. M. erhält dann seine Uhr zurück. </a:t>
            </a:r>
          </a:p>
          <a:p>
            <a:pPr>
              <a:defRPr/>
            </a:pPr>
            <a:r>
              <a:rPr lang="de-DE" sz="2000" dirty="0"/>
              <a:t> </a:t>
            </a:r>
          </a:p>
        </p:txBody>
      </p:sp>
      <p:sp>
        <p:nvSpPr>
          <p:cNvPr id="46084"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Nr.53 / Paul</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Paul provoziert auffallend durch unaufgefordertes Reden im Unterricht, versucht, andere Mitschüler zum Stören anzustacheln. Die Lehrerin unternimmt mehrere verbale Versuche, P. für den Unterricht zu gewinnen. P. stört weiter und geht dabei- Tische anrempelnd- durch die Klasse. In einem günstigen Moment greift die Lehrerin P. am Oberarm und drängt ihn aus dem Raum. Sie erklärt ihm, dass er außerhalb der Klasse arbeiten könne, wo eine Kollegin ihn beaufsichtige. Die Lehrerin bringt P. an seinen Platz außerhalb der Klasse. Nach einiger Zeit kommt P. laut störend in den Klassenraum zurück. Die Kollegin aus dem Vorraum kommt der Lehrerin zu Hilfe, nimmt ihn an die Hand und sagt, sie werde ihn zu einem anderen Kollegen in eine andere Klasse bringen. Mittlerweile ist ein weiterer Schüler der Klasse „angefixt“ und stört nun in gleicher Weise. Er geht durch die Klasse und lenkt provozierend andere Schüler ab. Die Lehrerin versucht, den Schüler zu  beruhigen: verbal freundlich zunächst, dann laut und deutlich. Schließlich versucht sie, ihn zu greifen, aber er entwischt. Die Lehrerin bittet ihn ruhig, weiterzuarbeiten. Nach einer Weile findet sich der Schüler auf seinem Platz ein. </a:t>
            </a:r>
          </a:p>
          <a:p>
            <a:pPr>
              <a:defRPr/>
            </a:pPr>
            <a:r>
              <a:rPr lang="de-DE" sz="2000" dirty="0"/>
              <a:t> </a:t>
            </a:r>
          </a:p>
          <a:p>
            <a:pPr>
              <a:defRPr/>
            </a:pPr>
            <a:endParaRPr lang="de-DE" sz="2000" dirty="0"/>
          </a:p>
        </p:txBody>
      </p:sp>
      <p:sp>
        <p:nvSpPr>
          <p:cNvPr id="47108"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Nr.54 / Leon</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Leon stört vermehrt im Unterricht durch Spielsachen, die er in seiner Mappe in die Schule mitbringt. Daraufhin kontrolliert die Lehrerin morgens die Schulmappe und nimmt unterrichtsferne Gegenstände aus der Mappe heraus. Sie gibt sie L. erst am Ende des Schultages zurück, um Störungen zu vermeiden. </a:t>
            </a:r>
          </a:p>
        </p:txBody>
      </p:sp>
      <p:sp>
        <p:nvSpPr>
          <p:cNvPr id="48132"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Nr.55 / Georg</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Georg geht den Weg in die Klasse nicht ordentlich in der Reihe, hangelt sich auf der Treppe am Geländer hinauf. Die Lehrerin fordert ihn auf, den Weg noch einmal zu gehen und dabei die Treppe hinaufzusteigen ohne das Geländer zu benutzen. Dies schule seinen Gleichgewichtssinn. G. geht den Weg nun wie gefordert. </a:t>
            </a:r>
          </a:p>
        </p:txBody>
      </p:sp>
      <p:sp>
        <p:nvSpPr>
          <p:cNvPr id="49156"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Nr.56 / Ludwig</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Ludwig (5. Klasse) zeigt sehr oppositionelles Verhalten. Im Unterricht beginnt er regelmäßig, die Anweisungen des Lehrers in Frage zu stellen und provoziert ihn immer offener in einem Machtkampf. Auf verbale freundliche Ansprache des Lehrers reagiert er kaum noch und gleitet immer weiter in die Rolle des Anstifters zum Unterrichtsboykott. Bevor L. die Autorität seines Lehrers ganz untergraben kann, wird er in eine andere Klasse geschickt. Der Lehrer sagt ihm, sein Verhalten sei so nicht tragbar. L.  protestiert, fügt sich aber schließlich. Die Mutter trägt die Entscheidung mit. Der Schüler soll eine Auszeit erhalten, sich für seine Störungen entschuldigen und erklären, dass er bereit sei, sich wieder an die verabredeten Regeln zu halten. Der Schüler verbringt fortan die Vormittage als Gast in einer anderen Klasse. Er beginnt jedoch auch dort zu provozieren und sagt, er werde sich erst entschuldigen, wenn er wisse, wann er zurück in seine Klasse kommen könne. Er lässt keinerlei Einsicht erkennen und verschließt sich immer weiter. Am Ende wird er der Schule verwiesen.  </a:t>
            </a:r>
          </a:p>
        </p:txBody>
      </p:sp>
      <p:sp>
        <p:nvSpPr>
          <p:cNvPr id="50180" name="Rectangle 2"/>
          <p:cNvSpPr>
            <a:spLocks noChangeArrowheads="1"/>
          </p:cNvSpPr>
          <p:nvPr/>
        </p:nvSpPr>
        <p:spPr bwMode="auto">
          <a:xfrm>
            <a:off x="0" y="500063"/>
            <a:ext cx="9144000" cy="6408737"/>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Nr.4 / Leon</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Leon stört vermehrt im Unterricht durch Spielsachen, die er in seiner Mappe in die Schule mitbringt. Daraufhin kontrolliert die Lehrerin morgens die Schulmappe und nimmt unterrichtsferne Gegenstände aus der Mappe heraus. Sie gibt sie L. erst am Ende des Schultages zurück, um Störungen zu vermeiden. </a:t>
            </a:r>
          </a:p>
        </p:txBody>
      </p:sp>
      <p:sp>
        <p:nvSpPr>
          <p:cNvPr id="14340"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408737"/>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Nr.57 / Prügeln</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Zwei Schüler der dritten Klasse beginnen aufeinander einzuprügeln. Ein Grund hierfür war für die Lehrerin nicht ersichtlich. Um die Kinder zu schützen, geht die Lehrerin dazwischen. Da die beiden aggressiven Jungs auf verbale Ermahnungen nicht reagieren, hält die Lehrerin sie körperlich auseinander. Beim Versuch, eines der Kinder an den Händen festzuhalten, beginnt dieses, auf die Lehrerin einzuschlagen. Muss sie die Schläge aushalten?.Darf die Lehrerin festhalten? Kann man ein Handlungskonzept erstellen, nach dem dann vorgegangen werden kann?</a:t>
            </a:r>
          </a:p>
          <a:p>
            <a:pPr>
              <a:defRPr/>
            </a:pPr>
            <a:r>
              <a:rPr lang="de-DE" sz="2000" dirty="0">
                <a:solidFill>
                  <a:srgbClr val="336699"/>
                </a:solidFill>
              </a:rPr>
              <a:t> </a:t>
            </a:r>
          </a:p>
        </p:txBody>
      </p:sp>
      <p:sp>
        <p:nvSpPr>
          <p:cNvPr id="51204"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Nr.58 / S- Bahn</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Auf der Rückfahrt in die Einrichtung wird ein Kind einer insgesamt 9 köpfigen Kindergruppe in der S-Bahn immer unruhiger. Einer der beiden Betreuer nimmt das Kind auf seinen Schoß, da es von sich aus darum bittet. Nach einigen Minuten will er das begonnene „Reiterspiel“ beenden, das Kind möchte aber weiterspielen und wird extrem aggressiv.  Um das Kind selbst und die anderen Fahrgäste zu schützen, muss der Betreuer das Kind festhalten. Auch beim Aussteigen aus der Bahn hält der Betreuer das tobende, schreiende Kind weiter fest, um zu verhindern, dass das völlig unbeherrschte Kind auf die Gleise oder später auf die Straße läuft. Das Kind tobt unvermindert weiter. Eine Passantin äußert, sie werde sich bei der Schule über den Betreuer beschweren. Was tun in der Öffentlichkeit?</a:t>
            </a:r>
          </a:p>
        </p:txBody>
      </p:sp>
      <p:sp>
        <p:nvSpPr>
          <p:cNvPr id="52228"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Nr.59 / Umarmen</a:t>
            </a:r>
          </a:p>
          <a:p>
            <a:pPr eaLnBrk="0" hangingPunct="0">
              <a:defRPr/>
            </a:pPr>
            <a:endParaRPr lang="de-DE" sz="2000" b="1" u="sng" dirty="0">
              <a:solidFill>
                <a:srgbClr val="336699"/>
              </a:solidFill>
              <a:latin typeface="+mn-lt"/>
            </a:endParaRPr>
          </a:p>
          <a:p>
            <a:pPr>
              <a:defRPr/>
            </a:pPr>
            <a:r>
              <a:rPr lang="de-DE" sz="2000" dirty="0">
                <a:solidFill>
                  <a:srgbClr val="336699"/>
                </a:solidFill>
              </a:rPr>
              <a:t>Wenn ein Kind einen Pädagogen umarmt, ihn drückt, kann einem so etwas kritisch ausgelegt werden? Oder: wenn man ein Kind in den Arm nimmt oder es streichelt zur Beruhigung, ist das eine Grenzüberschreitung?</a:t>
            </a:r>
          </a:p>
        </p:txBody>
      </p:sp>
      <p:sp>
        <p:nvSpPr>
          <p:cNvPr id="53252"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Nr.60 / Anton</a:t>
            </a:r>
          </a:p>
          <a:p>
            <a:pPr eaLnBrk="0" hangingPunct="0">
              <a:defRPr/>
            </a:pPr>
            <a:endParaRPr lang="de-DE" sz="2000" b="1" u="sng" dirty="0">
              <a:solidFill>
                <a:srgbClr val="336699"/>
              </a:solidFill>
              <a:latin typeface="+mn-lt"/>
            </a:endParaRPr>
          </a:p>
          <a:p>
            <a:pPr>
              <a:defRPr/>
            </a:pPr>
            <a:r>
              <a:rPr lang="de-DE" sz="2000" dirty="0">
                <a:solidFill>
                  <a:srgbClr val="336699"/>
                </a:solidFill>
              </a:rPr>
              <a:t>Anton weigert sich, aus der Klasse zu gehen. Es schreit, wirft sich auf den Boden und schlägt gegen Einrichtungsgegenstände. Welche der folgenden Varianten ist angeraten? </a:t>
            </a:r>
          </a:p>
          <a:p>
            <a:pPr>
              <a:defRPr/>
            </a:pPr>
            <a:endParaRPr lang="de-DE" sz="2000" dirty="0">
              <a:solidFill>
                <a:srgbClr val="336699"/>
              </a:solidFill>
            </a:endParaRPr>
          </a:p>
          <a:p>
            <a:pPr>
              <a:buFontTx/>
              <a:buChar char="-"/>
              <a:defRPr/>
            </a:pPr>
            <a:r>
              <a:rPr lang="de-DE" sz="2000" dirty="0">
                <a:solidFill>
                  <a:srgbClr val="336699"/>
                </a:solidFill>
              </a:rPr>
              <a:t>das Kind an die Hand nehmen und zu einem Kollegen bringen, was evtl. nur mit körperlich starkem Einsatz gegen das sich wehrende Kind funktioniert</a:t>
            </a:r>
          </a:p>
          <a:p>
            <a:pPr>
              <a:defRPr/>
            </a:pPr>
            <a:endParaRPr lang="de-DE" sz="2000" dirty="0">
              <a:solidFill>
                <a:srgbClr val="336699"/>
              </a:solidFill>
            </a:endParaRPr>
          </a:p>
          <a:p>
            <a:pPr>
              <a:buFontTx/>
              <a:buChar char="-"/>
              <a:defRPr/>
            </a:pPr>
            <a:r>
              <a:rPr lang="de-DE" sz="2000" dirty="0">
                <a:solidFill>
                  <a:srgbClr val="336699"/>
                </a:solidFill>
              </a:rPr>
              <a:t>den Raum mit dem Rest der Klasse verlassen, um dem Kind die Bühne zu nehmen</a:t>
            </a:r>
          </a:p>
          <a:p>
            <a:pPr>
              <a:defRPr/>
            </a:pPr>
            <a:endParaRPr lang="de-DE" sz="2000" dirty="0">
              <a:solidFill>
                <a:srgbClr val="336699"/>
              </a:solidFill>
            </a:endParaRPr>
          </a:p>
          <a:p>
            <a:pPr>
              <a:defRPr/>
            </a:pPr>
            <a:r>
              <a:rPr lang="de-DE" sz="2000" dirty="0">
                <a:solidFill>
                  <a:srgbClr val="336699"/>
                </a:solidFill>
              </a:rPr>
              <a:t>- die Situation ignorieren, was meist nicht funktioniert, weil andere Kinder darauf anspringen</a:t>
            </a:r>
          </a:p>
        </p:txBody>
      </p:sp>
      <p:sp>
        <p:nvSpPr>
          <p:cNvPr id="54276"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Nr.61 / Manfred 1</a:t>
            </a:r>
          </a:p>
          <a:p>
            <a:pPr eaLnBrk="0" hangingPunct="0">
              <a:defRPr/>
            </a:pPr>
            <a:endParaRPr lang="de-DE" sz="2000" b="1" u="sng" dirty="0">
              <a:solidFill>
                <a:srgbClr val="336699"/>
              </a:solidFill>
              <a:latin typeface="+mn-lt"/>
            </a:endParaRPr>
          </a:p>
          <a:p>
            <a:pPr>
              <a:defRPr/>
            </a:pPr>
            <a:r>
              <a:rPr lang="de-DE" sz="2000" dirty="0">
                <a:solidFill>
                  <a:srgbClr val="336699"/>
                </a:solidFill>
              </a:rPr>
              <a:t>Manfred (12 Jahre), bekannt für Unterrichtsstörungen und Gewalt gegen Kinder und Erwachsene, beginnt recht schnell nach Unterrichtsbeginn zu stören: mit lautem Reden, Mimik und Gestik, die auf sexuelle Handlungen hinweist. Es ist mit ihm das Codewort „Speisesaal“ verabredet. Das bedeutet, er verlässt in solchen Situationen die Klasse, kommt ohne Publikum zu sich und kehrt nach einer gewissen Zeit als normaler Schüler zurück. Heute verlässt er nach dem Codewort die Klasse, kehrt aber immer wieder zurück: macht Geräusche, Licht an und aus, klopft an die Tür. Der Lehrer geht zur Tür. M stellt seinen Fuß in die Tür. Nach mehrmaligem Ersuchen, seinen Fuß wegzunehmen, schiebt der Lehrer den Fuß mit der Tür raus. M. klopft jetzt von außen lautstark. Der Lehrer fordert ihn ohne Erfolg auf, dies zu unterlassen. Der Lehrer schiebt und schubst ihn von der Klassentür weg. </a:t>
            </a:r>
          </a:p>
        </p:txBody>
      </p:sp>
      <p:sp>
        <p:nvSpPr>
          <p:cNvPr id="55300" name="Rectangle 2"/>
          <p:cNvSpPr>
            <a:spLocks noChangeArrowheads="1"/>
          </p:cNvSpPr>
          <p:nvPr/>
        </p:nvSpPr>
        <p:spPr bwMode="auto">
          <a:xfrm>
            <a:off x="0" y="500063"/>
            <a:ext cx="9144000" cy="4679950"/>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408737"/>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Nr.62 / Manfred 2</a:t>
            </a:r>
          </a:p>
          <a:p>
            <a:pPr eaLnBrk="0" hangingPunct="0">
              <a:defRPr/>
            </a:pPr>
            <a:endParaRPr lang="de-DE" sz="2000" b="1" u="sng" dirty="0">
              <a:solidFill>
                <a:srgbClr val="336699"/>
              </a:solidFill>
              <a:latin typeface="+mn-lt"/>
            </a:endParaRPr>
          </a:p>
          <a:p>
            <a:pPr>
              <a:defRPr/>
            </a:pPr>
            <a:r>
              <a:rPr lang="de-DE" sz="2000" dirty="0">
                <a:solidFill>
                  <a:srgbClr val="336699"/>
                </a:solidFill>
              </a:rPr>
              <a:t>Manfred stört massiv den Unterricht, so dass er von der Klasse getrennt werden muss. Zunächst sitzt er ruhig auf einem Stuhl in einem Besprechungszimmer. Bald beginnt er, gegen einen Schrank zu treten: erst leise, dann immer lauter. Bitten, dies zu unterlassen, ignoriert er. Sein Treten geht so weit, dass er von einem Schubfach einen Knopf abtritt. Der Lehrer sagt, dass er nichts kaputt machen darf. Er macht weiter. Der Lehrer setzt ihn auf einen Stuhl. Er steht wieder auf, sodass ihn der Lehrer wieder hinsetzt. Allmählich richtet sich die Gewalt des Schülers gegen den Lehrer. Aus Eigenschutz fixiert dieser einige Zeit Manfreds  Hände auf dessen Rücken. Jedes Mal, wenn er Lehrer loslässt, will M. ihn schlagen. Am Ende liegt er auf dem Boden, Hände auf dem Rücken.  </a:t>
            </a:r>
          </a:p>
        </p:txBody>
      </p:sp>
      <p:sp>
        <p:nvSpPr>
          <p:cNvPr id="56324"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Nr.63 / Nachtruhe</a:t>
            </a:r>
          </a:p>
          <a:p>
            <a:pPr eaLnBrk="0" hangingPunct="0">
              <a:defRPr/>
            </a:pPr>
            <a:endParaRPr lang="de-DE" sz="2000" b="1" u="sng" dirty="0">
              <a:solidFill>
                <a:srgbClr val="336699"/>
              </a:solidFill>
              <a:latin typeface="+mn-lt"/>
            </a:endParaRPr>
          </a:p>
          <a:p>
            <a:pPr>
              <a:defRPr/>
            </a:pPr>
            <a:r>
              <a:rPr lang="de-DE" sz="2000" dirty="0">
                <a:solidFill>
                  <a:srgbClr val="336699"/>
                </a:solidFill>
              </a:rPr>
              <a:t>Ein Kind (9 Jahre) stört die Nachtruhe Es verweigert sich und stört weiter.</a:t>
            </a:r>
          </a:p>
          <a:p>
            <a:pPr>
              <a:defRPr/>
            </a:pPr>
            <a:r>
              <a:rPr lang="de-DE" sz="2000" dirty="0">
                <a:solidFill>
                  <a:srgbClr val="336699"/>
                </a:solidFill>
              </a:rPr>
              <a:t>Wie darf reagiert werden? </a:t>
            </a:r>
          </a:p>
        </p:txBody>
      </p:sp>
      <p:sp>
        <p:nvSpPr>
          <p:cNvPr id="57348" name="Rectangle 2"/>
          <p:cNvSpPr>
            <a:spLocks noChangeArrowheads="1"/>
          </p:cNvSpPr>
          <p:nvPr/>
        </p:nvSpPr>
        <p:spPr bwMode="auto">
          <a:xfrm>
            <a:off x="0" y="500063"/>
            <a:ext cx="9144000" cy="1547812"/>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Nr.64 / Cello</a:t>
            </a:r>
          </a:p>
          <a:p>
            <a:pPr eaLnBrk="0" hangingPunct="0">
              <a:defRPr/>
            </a:pPr>
            <a:endParaRPr lang="de-DE" sz="2000" b="1" u="sng" dirty="0">
              <a:solidFill>
                <a:srgbClr val="336699"/>
              </a:solidFill>
              <a:latin typeface="+mn-lt"/>
            </a:endParaRPr>
          </a:p>
          <a:p>
            <a:pPr>
              <a:defRPr/>
            </a:pPr>
            <a:r>
              <a:rPr lang="de-DE" sz="2000" dirty="0">
                <a:solidFill>
                  <a:srgbClr val="336699"/>
                </a:solidFill>
              </a:rPr>
              <a:t>Kind (10 Jahre alt) soll Cello üben. Es steckt den  Bogen ins Schallloch und beschädigt das Cello. Auf die Fragen nach dem Warum, äußert es: "Weil ich mich langweilte". Zur Strafe soll das Kind den Hergang aufschreiben und einen Brief an den Geigenbauer schreiben. Ist es rechtens, den Schaden vom Taschengeld zu bezahlen? </a:t>
            </a:r>
          </a:p>
        </p:txBody>
      </p:sp>
      <p:sp>
        <p:nvSpPr>
          <p:cNvPr id="58372"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Nr.65 / Markus</a:t>
            </a:r>
          </a:p>
          <a:p>
            <a:pPr eaLnBrk="0" hangingPunct="0">
              <a:defRPr/>
            </a:pPr>
            <a:endParaRPr lang="de-DE" sz="2000" b="1" u="sng" dirty="0">
              <a:solidFill>
                <a:srgbClr val="336699"/>
              </a:solidFill>
              <a:latin typeface="+mn-lt"/>
            </a:endParaRPr>
          </a:p>
          <a:p>
            <a:pPr>
              <a:defRPr/>
            </a:pPr>
            <a:r>
              <a:rPr lang="de-DE" sz="2000" dirty="0">
                <a:solidFill>
                  <a:srgbClr val="336699"/>
                </a:solidFill>
              </a:rPr>
              <a:t>Markus soll Hausaufgaben machen. Er verweigert dies, wird immer lauter, aggressiver und provoziert die anderen Kinder durch Wort und Tat. Dann will er den Raum verlassen, in sein Zimmer. Die Erzieherin stellt sich vor die geschlossene Tür und spricht mit dem Kind: Es soll sich beruhigen. M. tobt weiter und fängt an, auf die Erzieherin einzuschlagen. Darf diese das Kind festhalten?  </a:t>
            </a:r>
          </a:p>
        </p:txBody>
      </p:sp>
      <p:sp>
        <p:nvSpPr>
          <p:cNvPr id="59396"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Nr.66/ Michael 1</a:t>
            </a:r>
          </a:p>
          <a:p>
            <a:pPr>
              <a:defRPr/>
            </a:pPr>
            <a:r>
              <a:rPr lang="de-DE" sz="2000" dirty="0">
                <a:solidFill>
                  <a:srgbClr val="336699"/>
                </a:solidFill>
              </a:rPr>
              <a:t>Während der Pause fiel dem Pädagogen auf, dass Michael wiederholt in seine Tasche griff und sich etwas in den Mund steckte. Er fragte ihn, was er da esse. Zuerst wollte Michael nicht antworten, doch als P. mutmaßte, er würde </a:t>
            </a:r>
            <a:r>
              <a:rPr lang="de-DE" sz="2000" dirty="0" err="1">
                <a:solidFill>
                  <a:srgbClr val="336699"/>
                </a:solidFill>
              </a:rPr>
              <a:t>Süs</a:t>
            </a:r>
            <a:r>
              <a:rPr lang="de-DE" sz="2000" dirty="0">
                <a:solidFill>
                  <a:srgbClr val="336699"/>
                </a:solidFill>
              </a:rPr>
              <a:t>-</a:t>
            </a:r>
          </a:p>
          <a:p>
            <a:pPr>
              <a:defRPr/>
            </a:pPr>
            <a:r>
              <a:rPr lang="de-DE" sz="2000" dirty="0" err="1">
                <a:solidFill>
                  <a:srgbClr val="336699"/>
                </a:solidFill>
              </a:rPr>
              <a:t>sigkeiten</a:t>
            </a:r>
            <a:r>
              <a:rPr lang="de-DE" sz="2000" dirty="0">
                <a:solidFill>
                  <a:srgbClr val="336699"/>
                </a:solidFill>
              </a:rPr>
              <a:t> essen, was während der Schulzeit nicht gestattet ist, gab M. dies zu.  P.  forderte ihn auf, ihm seine Vorräte auszuhändigen, mit der Option, sie nach-</a:t>
            </a:r>
          </a:p>
          <a:p>
            <a:pPr>
              <a:defRPr/>
            </a:pPr>
            <a:r>
              <a:rPr lang="de-DE" sz="2000" dirty="0">
                <a:solidFill>
                  <a:srgbClr val="336699"/>
                </a:solidFill>
              </a:rPr>
              <a:t>mittags, abzuholen. Dies verneinte Michael, auch nach Aufforderungen, sich an die Regeln zu halten. Nach Androhung, die Süßigkeiten abzunehmen, gab er sie einem anderen Kind, das sie P. übergab. P. forderte nun erfolglos M. auf, ihn in die Taschen schauen zu lassen, wo er weitere Süßigkeiten vermutete. Da er unmittelbar vor dem P. stand, konnte dieser mit einer schnellen Bewegung die Taschen abtasten und fühlte Zigaretten sowie weitere Süßigkeiten. Der Bitte auf Aushändigung kam M. nicht nach, auch nicht nach Androhung von Sanktionen. P. wies nun M. darauf hin, dass er Zigaretten u. Süßigkeiten auch gegen seinen Willen an sich nähme. Er fasste M. mit der linken Hand am Reißverschluss, um  an seine Tasche zu kommen. M. geriet so in Rage, dass er versuchte, sich aus dem Griff loszureißen. Als dies nicht </a:t>
            </a:r>
            <a:r>
              <a:rPr lang="de-DE" sz="2000" dirty="0" err="1">
                <a:solidFill>
                  <a:srgbClr val="336699"/>
                </a:solidFill>
              </a:rPr>
              <a:t>gelang,versuchte</a:t>
            </a:r>
            <a:r>
              <a:rPr lang="de-DE" sz="2000" dirty="0">
                <a:solidFill>
                  <a:srgbClr val="336699"/>
                </a:solidFill>
              </a:rPr>
              <a:t> er, P. zu schlagen. Dabei riss die Naht am Reißverschluss Ms Jacke. Dies führte zu weiterer Aggression. Um M. u. andere Kinder zu schützen, zog P. M. über sein Bein und legte ihn auf den Boden, </a:t>
            </a:r>
            <a:r>
              <a:rPr lang="de-DE" sz="2000" dirty="0" err="1">
                <a:solidFill>
                  <a:srgbClr val="336699"/>
                </a:solidFill>
              </a:rPr>
              <a:t>ca</a:t>
            </a:r>
            <a:r>
              <a:rPr lang="de-DE" sz="2000" dirty="0">
                <a:solidFill>
                  <a:srgbClr val="336699"/>
                </a:solidFill>
              </a:rPr>
              <a:t> 10 Sekunden fixierend. M. beruhigte sich. </a:t>
            </a:r>
          </a:p>
        </p:txBody>
      </p:sp>
      <p:sp>
        <p:nvSpPr>
          <p:cNvPr id="60420"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Nr.5 / Georg</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Georg geht den Weg in die Klasse nicht ordentlich in der Reihe, hangelt sich auf der Treppe am Geländer hinauf. Die Lehrerin fordert ihn auf, den Weg noch einmal zu gehen und dabei die Treppe hinaufzusteigen ohne das Geländer zu benutzen. Dies schule seinen Gleichgewichtssinn. G. geht den Weg nun wie gefordert. </a:t>
            </a:r>
          </a:p>
        </p:txBody>
      </p:sp>
      <p:sp>
        <p:nvSpPr>
          <p:cNvPr id="15364"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Nr.67/ Michael 2</a:t>
            </a:r>
          </a:p>
          <a:p>
            <a:pPr eaLnBrk="0" hangingPunct="0">
              <a:defRPr/>
            </a:pPr>
            <a:endParaRPr lang="de-DE" sz="2000" b="1" u="sng" dirty="0">
              <a:solidFill>
                <a:srgbClr val="336699"/>
              </a:solidFill>
              <a:effectLst>
                <a:outerShdw blurRad="38100" dist="38100" dir="2700000" algn="tl">
                  <a:srgbClr val="000000">
                    <a:alpha val="43137"/>
                  </a:srgbClr>
                </a:outerShdw>
              </a:effectLst>
              <a:latin typeface="+mn-lt"/>
              <a:cs typeface="Arial" pitchFamily="34" charset="0"/>
            </a:endParaRPr>
          </a:p>
          <a:p>
            <a:pPr>
              <a:defRPr/>
            </a:pPr>
            <a:r>
              <a:rPr lang="de-DE" sz="2000" dirty="0">
                <a:solidFill>
                  <a:srgbClr val="336699"/>
                </a:solidFill>
              </a:rPr>
              <a:t>P. forderte alle Kinder auf, wieder in die Klassen zu gehen. M. versuchte erneut aufzudrehen u. propagierte vor den Anderen, er würde jetzt nicht in den Unter-</a:t>
            </a:r>
          </a:p>
          <a:p>
            <a:pPr>
              <a:defRPr/>
            </a:pPr>
            <a:r>
              <a:rPr lang="de-DE" sz="2000" dirty="0" err="1">
                <a:solidFill>
                  <a:srgbClr val="336699"/>
                </a:solidFill>
              </a:rPr>
              <a:t>richt</a:t>
            </a:r>
            <a:r>
              <a:rPr lang="de-DE" sz="2000" dirty="0">
                <a:solidFill>
                  <a:srgbClr val="336699"/>
                </a:solidFill>
              </a:rPr>
              <a:t> zurück gehen, sondern abhauen. Der Aufforderung, die Situation nicht erneut eskalieren zu lassen und sich jetzt unverzüglich zurück zu den Klassen-</a:t>
            </a:r>
          </a:p>
          <a:p>
            <a:pPr>
              <a:defRPr/>
            </a:pPr>
            <a:r>
              <a:rPr lang="de-DE" sz="2000" dirty="0">
                <a:solidFill>
                  <a:srgbClr val="336699"/>
                </a:solidFill>
              </a:rPr>
              <a:t>räumen zu bewegen, tat M. mit wüsten Beleidigungen ab. Um die Situation nicht wieder eskalieren zu lassen, schob P. M. mit den Händen im Rücken- und Nackenbereich die ca. 10m bis zum Eingang des Schulflurs. Im Gebäude schob P. ihn lediglich mit einer Hand an seinem Rücken in Richtung des  Klassenzimmers. Hier setzte P. M. auf seinen Stuhl, der es aber nicht lassen konnte, P. weiter zu beschimpfen. Um M. die Möglichkeit zu geben, sich zu beruhigen, entfernte sich P. aus dem Klassenzimmer. Damit gab er einer Kollegin die Möglichkeit, Zugang zu M. zu bekommen und ihn zu beruhigen. Nach ca. 20 Minuten betrat P. den Klassenraum erneut und konnte den Unterricht regulär fortsetzen.</a:t>
            </a:r>
          </a:p>
          <a:p>
            <a:pPr>
              <a:defRPr/>
            </a:pPr>
            <a:r>
              <a:rPr lang="de-DE" sz="2000" dirty="0"/>
              <a:t> </a:t>
            </a:r>
          </a:p>
          <a:p>
            <a:pPr eaLnBrk="0" hangingPunct="0">
              <a:defRPr/>
            </a:pPr>
            <a:r>
              <a:rPr lang="de-DE" sz="2000" dirty="0">
                <a:solidFill>
                  <a:srgbClr val="336699"/>
                </a:solidFill>
              </a:rPr>
              <a:t> </a:t>
            </a:r>
          </a:p>
        </p:txBody>
      </p:sp>
      <p:sp>
        <p:nvSpPr>
          <p:cNvPr id="61444"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Line 13"/>
          <p:cNvSpPr>
            <a:spLocks noChangeShapeType="1"/>
          </p:cNvSpPr>
          <p:nvPr/>
        </p:nvSpPr>
        <p:spPr bwMode="auto">
          <a:xfrm>
            <a:off x="179388" y="3933825"/>
            <a:ext cx="8675687" cy="0"/>
          </a:xfrm>
          <a:prstGeom prst="line">
            <a:avLst/>
          </a:prstGeom>
          <a:noFill/>
          <a:ln w="38100">
            <a:solidFill>
              <a:srgbClr val="336699"/>
            </a:solidFill>
            <a:prstDash val="sysDot"/>
            <a:round/>
            <a:headEnd/>
            <a:tailEnd/>
          </a:ln>
        </p:spPr>
        <p:txBody>
          <a:bodyPr/>
          <a:lstStyle/>
          <a:p>
            <a:endParaRPr lang="de-DE"/>
          </a:p>
        </p:txBody>
      </p:sp>
      <p:sp>
        <p:nvSpPr>
          <p:cNvPr id="62467"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8" name="Rechteck 7"/>
          <p:cNvSpPr/>
          <p:nvPr/>
        </p:nvSpPr>
        <p:spPr>
          <a:xfrm>
            <a:off x="0" y="428625"/>
            <a:ext cx="9144000" cy="6443663"/>
          </a:xfrm>
          <a:prstGeom prst="rect">
            <a:avLst/>
          </a:prstGeom>
          <a:solidFill>
            <a:srgbClr val="C0C0C0"/>
          </a:solidFill>
        </p:spPr>
        <p:txBody>
          <a:bodyPr>
            <a:spAutoFit/>
          </a:bodyPr>
          <a:lstStyle/>
          <a:p>
            <a:pPr>
              <a:tabLst>
                <a:tab pos="8699500" algn="l"/>
              </a:tabLst>
              <a:defRPr/>
            </a:pPr>
            <a:r>
              <a:rPr lang="de-DE" sz="2000" b="1" u="sng" dirty="0">
                <a:solidFill>
                  <a:srgbClr val="336699"/>
                </a:solidFill>
                <a:effectLst>
                  <a:outerShdw blurRad="38100" dist="38100" dir="2700000" algn="tl">
                    <a:srgbClr val="000000">
                      <a:alpha val="43137"/>
                    </a:srgbClr>
                  </a:outerShdw>
                </a:effectLst>
                <a:latin typeface="Arial" pitchFamily="34" charset="0"/>
                <a:cs typeface="Arial" pitchFamily="34" charset="0"/>
              </a:rPr>
              <a:t>Zusatzfragen/ Zusatzbemerkungen</a:t>
            </a:r>
            <a:endParaRPr lang="de-DE" sz="2000" b="1" dirty="0">
              <a:solidFill>
                <a:srgbClr val="336699"/>
              </a:solidFill>
            </a:endParaRPr>
          </a:p>
          <a:p>
            <a:pPr>
              <a:tabLst>
                <a:tab pos="8699500" algn="l"/>
              </a:tabLst>
              <a:defRPr/>
            </a:pPr>
            <a:endParaRPr lang="de-DE" sz="2000" dirty="0">
              <a:solidFill>
                <a:srgbClr val="336699"/>
              </a:solidFill>
            </a:endParaRPr>
          </a:p>
          <a:p>
            <a:pPr>
              <a:defRPr/>
            </a:pPr>
            <a:r>
              <a:rPr lang="de-DE" sz="2000" dirty="0">
                <a:solidFill>
                  <a:srgbClr val="336699"/>
                </a:solidFill>
              </a:rPr>
              <a:t>1.   Darf man ein Handy abnehmen, um schlechte alte Kontakte zu unterbinden,  </a:t>
            </a:r>
          </a:p>
          <a:p>
            <a:pPr>
              <a:defRPr/>
            </a:pPr>
            <a:r>
              <a:rPr lang="de-DE" sz="2000" dirty="0">
                <a:solidFill>
                  <a:srgbClr val="336699"/>
                </a:solidFill>
              </a:rPr>
              <a:t>      bzw. um überhaupt päd. arbeiten zu können? </a:t>
            </a:r>
            <a:br>
              <a:rPr lang="de-DE" sz="2000" dirty="0">
                <a:solidFill>
                  <a:srgbClr val="336699"/>
                </a:solidFill>
              </a:rPr>
            </a:br>
            <a:r>
              <a:rPr lang="de-DE" sz="2000" dirty="0">
                <a:solidFill>
                  <a:srgbClr val="336699"/>
                </a:solidFill>
              </a:rPr>
              <a:t>2.   Inwieweit darf man Internetforen wie z.B. </a:t>
            </a:r>
            <a:r>
              <a:rPr lang="de-DE" sz="2000" dirty="0" err="1">
                <a:solidFill>
                  <a:srgbClr val="336699"/>
                </a:solidFill>
              </a:rPr>
              <a:t>Facebook</a:t>
            </a:r>
            <a:r>
              <a:rPr lang="de-DE" sz="2000" dirty="0">
                <a:solidFill>
                  <a:srgbClr val="336699"/>
                </a:solidFill>
              </a:rPr>
              <a:t> verbieten? </a:t>
            </a:r>
            <a:br>
              <a:rPr lang="de-DE" sz="2000" dirty="0">
                <a:solidFill>
                  <a:srgbClr val="336699"/>
                </a:solidFill>
              </a:rPr>
            </a:br>
            <a:r>
              <a:rPr lang="de-DE" sz="2000" dirty="0">
                <a:solidFill>
                  <a:srgbClr val="336699"/>
                </a:solidFill>
              </a:rPr>
              <a:t>3.   Wer kommt für materielle Schäden auf, die </a:t>
            </a:r>
            <a:r>
              <a:rPr lang="de-DE" sz="2000" dirty="0" err="1">
                <a:solidFill>
                  <a:srgbClr val="336699"/>
                </a:solidFill>
              </a:rPr>
              <a:t>ev.tuell</a:t>
            </a:r>
            <a:r>
              <a:rPr lang="de-DE" sz="2000" dirty="0">
                <a:solidFill>
                  <a:srgbClr val="336699"/>
                </a:solidFill>
              </a:rPr>
              <a:t> während einer Zwangs- </a:t>
            </a:r>
          </a:p>
          <a:p>
            <a:pPr>
              <a:defRPr/>
            </a:pPr>
            <a:r>
              <a:rPr lang="de-DE" sz="2000" dirty="0">
                <a:solidFill>
                  <a:srgbClr val="336699"/>
                </a:solidFill>
              </a:rPr>
              <a:t>      </a:t>
            </a:r>
            <a:r>
              <a:rPr lang="de-DE" sz="2000" dirty="0" err="1">
                <a:solidFill>
                  <a:srgbClr val="336699"/>
                </a:solidFill>
              </a:rPr>
              <a:t>maßnahme</a:t>
            </a:r>
            <a:r>
              <a:rPr lang="de-DE" sz="2000" dirty="0">
                <a:solidFill>
                  <a:srgbClr val="336699"/>
                </a:solidFill>
              </a:rPr>
              <a:t> entstehen? (Handy geht zu Bruch, Jacke zerreißt etc.)? </a:t>
            </a:r>
            <a:br>
              <a:rPr lang="de-DE" sz="2000" dirty="0">
                <a:solidFill>
                  <a:srgbClr val="336699"/>
                </a:solidFill>
              </a:rPr>
            </a:br>
            <a:r>
              <a:rPr lang="de-DE" sz="2000" dirty="0">
                <a:solidFill>
                  <a:srgbClr val="336699"/>
                </a:solidFill>
              </a:rPr>
              <a:t>4.   Darf man Essenszeiten einschränken (allg. bzw. speziell zum Ramadan)? </a:t>
            </a:r>
            <a:br>
              <a:rPr lang="de-DE" sz="2000" dirty="0">
                <a:solidFill>
                  <a:srgbClr val="336699"/>
                </a:solidFill>
              </a:rPr>
            </a:br>
            <a:r>
              <a:rPr lang="de-DE" sz="2000" dirty="0">
                <a:solidFill>
                  <a:srgbClr val="336699"/>
                </a:solidFill>
              </a:rPr>
              <a:t>5.   Dürfen (sexuelle) Beziehungen innerhalb einer Gruppe untersagt werden? </a:t>
            </a:r>
          </a:p>
          <a:p>
            <a:pPr>
              <a:defRPr/>
            </a:pPr>
            <a:r>
              <a:rPr lang="de-DE" sz="2000" dirty="0">
                <a:solidFill>
                  <a:srgbClr val="336699"/>
                </a:solidFill>
              </a:rPr>
              <a:t>6.   Dürfen Freunde in Einrichtung übernachten, wenn wir wissen, dass es zu  </a:t>
            </a:r>
          </a:p>
          <a:p>
            <a:pPr>
              <a:defRPr/>
            </a:pPr>
            <a:r>
              <a:rPr lang="de-DE" sz="2000" dirty="0">
                <a:solidFill>
                  <a:srgbClr val="336699"/>
                </a:solidFill>
              </a:rPr>
              <a:t>      Geschlechtsverkehr kommt - und wer haftet bei einem "Unfall"? </a:t>
            </a:r>
            <a:br>
              <a:rPr lang="de-DE" sz="2000" dirty="0">
                <a:solidFill>
                  <a:srgbClr val="336699"/>
                </a:solidFill>
              </a:rPr>
            </a:br>
            <a:r>
              <a:rPr lang="de-DE" sz="2000" dirty="0">
                <a:solidFill>
                  <a:srgbClr val="336699"/>
                </a:solidFill>
              </a:rPr>
              <a:t>7.   Darf man stark alkoholisierte Jugendliche mit Matte und Schlafsack in einer </a:t>
            </a:r>
          </a:p>
          <a:p>
            <a:pPr>
              <a:defRPr/>
            </a:pPr>
            <a:r>
              <a:rPr lang="de-DE" sz="2000" dirty="0">
                <a:solidFill>
                  <a:srgbClr val="336699"/>
                </a:solidFill>
              </a:rPr>
              <a:t>      Gartenhütte ausnüchtern lassen? </a:t>
            </a:r>
            <a:br>
              <a:rPr lang="de-DE" sz="2000" dirty="0">
                <a:solidFill>
                  <a:srgbClr val="336699"/>
                </a:solidFill>
              </a:rPr>
            </a:br>
            <a:r>
              <a:rPr lang="de-DE" sz="2000" dirty="0">
                <a:solidFill>
                  <a:srgbClr val="336699"/>
                </a:solidFill>
              </a:rPr>
              <a:t>8.   Gewalttätiger Jugendlicher wird aus Wohngruppe in eine andere gebracht, </a:t>
            </a:r>
          </a:p>
          <a:p>
            <a:pPr>
              <a:defRPr/>
            </a:pPr>
            <a:r>
              <a:rPr lang="de-DE" sz="2000" dirty="0">
                <a:solidFill>
                  <a:srgbClr val="336699"/>
                </a:solidFill>
              </a:rPr>
              <a:t>      nachdem er Kind/Erzieher angegriffen hat. Er will nicht mitkommen, wird </a:t>
            </a:r>
          </a:p>
          <a:p>
            <a:pPr>
              <a:defRPr/>
            </a:pPr>
            <a:r>
              <a:rPr lang="de-DE" sz="2000" dirty="0">
                <a:solidFill>
                  <a:srgbClr val="336699"/>
                </a:solidFill>
              </a:rPr>
              <a:t>      daher mit Polizeigriff „abgeführt". </a:t>
            </a:r>
            <a:br>
              <a:rPr lang="de-DE" sz="2000" dirty="0">
                <a:solidFill>
                  <a:srgbClr val="336699"/>
                </a:solidFill>
              </a:rPr>
            </a:br>
            <a:r>
              <a:rPr lang="de-DE" sz="2000" dirty="0">
                <a:solidFill>
                  <a:srgbClr val="336699"/>
                </a:solidFill>
              </a:rPr>
              <a:t>9.   Geistig behindertes Kind rastet aus, verletzt sich selbst. Wie darf man es  </a:t>
            </a:r>
          </a:p>
          <a:p>
            <a:pPr>
              <a:defRPr/>
            </a:pPr>
            <a:r>
              <a:rPr lang="de-DE" sz="2000" dirty="0">
                <a:solidFill>
                  <a:srgbClr val="336699"/>
                </a:solidFill>
              </a:rPr>
              <a:t>      wieder "zu sich bringen"? </a:t>
            </a:r>
            <a:br>
              <a:rPr lang="de-DE" sz="2000" dirty="0">
                <a:solidFill>
                  <a:srgbClr val="336699"/>
                </a:solidFill>
              </a:rPr>
            </a:br>
            <a:r>
              <a:rPr lang="de-DE" sz="2000" dirty="0">
                <a:solidFill>
                  <a:srgbClr val="336699"/>
                </a:solidFill>
              </a:rPr>
              <a:t>10. Kind (10 Jahre) kotet regelmäßig ein, macht sich nicht sauber. Kollege </a:t>
            </a:r>
          </a:p>
          <a:p>
            <a:pPr>
              <a:defRPr/>
            </a:pPr>
            <a:r>
              <a:rPr lang="de-DE" sz="2000" dirty="0">
                <a:solidFill>
                  <a:srgbClr val="336699"/>
                </a:solidFill>
              </a:rPr>
              <a:t>      macht Foto auf seinem Handy von dem angeblich gereinigten Po. Zeigt es </a:t>
            </a:r>
          </a:p>
          <a:p>
            <a:pPr>
              <a:defRPr/>
            </a:pPr>
            <a:r>
              <a:rPr lang="de-DE" sz="2000" dirty="0">
                <a:solidFill>
                  <a:srgbClr val="336699"/>
                </a:solidFill>
              </a:rPr>
              <a:t>      dem Jungen, damit er das besser machen kann, löscht dann das Foto.  </a:t>
            </a:r>
          </a:p>
          <a:p>
            <a:pPr>
              <a:tabLst>
                <a:tab pos="8699500" algn="l"/>
              </a:tabLst>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a:defRPr/>
            </a:pPr>
            <a:endParaRPr lang="de-DE" sz="2000" dirty="0">
              <a:solidFill>
                <a:srgbClr val="336699"/>
              </a:solidFill>
            </a:endParaRPr>
          </a:p>
          <a:p>
            <a:pPr marL="812800" indent="-88900">
              <a:tabLst>
                <a:tab pos="8699500" algn="l"/>
              </a:tabLst>
              <a:defRPr/>
            </a:pPr>
            <a:endParaRPr lang="de-DE" dirty="0">
              <a:solidFill>
                <a:srgbClr val="336699"/>
              </a:solidFill>
            </a:endParaRPr>
          </a:p>
          <a:p>
            <a:pPr marL="812800" indent="-88900">
              <a:tabLst>
                <a:tab pos="8699500" algn="l"/>
              </a:tabLst>
              <a:defRPr/>
            </a:pPr>
            <a:endParaRPr lang="de-DE" dirty="0">
              <a:solidFill>
                <a:srgbClr val="336699"/>
              </a:solidFill>
            </a:endParaRPr>
          </a:p>
          <a:p>
            <a:pPr marL="812800" indent="-88900">
              <a:tabLst>
                <a:tab pos="8699500" algn="l"/>
              </a:tabLst>
              <a:defRPr/>
            </a:pPr>
            <a:endParaRPr lang="de-DE" dirty="0">
              <a:solidFill>
                <a:srgbClr val="336699"/>
              </a:solidFill>
            </a:endParaRPr>
          </a:p>
          <a:p>
            <a:pPr marL="812800" indent="-88900">
              <a:tabLst>
                <a:tab pos="8699500" algn="l"/>
              </a:tabLst>
              <a:defRPr/>
            </a:pPr>
            <a:endParaRPr lang="de-DE" dirty="0">
              <a:solidFill>
                <a:srgbClr val="336699"/>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408737"/>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Nr.6 / Ludwig</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Ludwig (5. Klasse) zeigt sehr oppositionelles Verhalten. Im Unterricht beginnt er regelmäßig, die Anweisungen des Lehrers in Frage zu stellen und provoziert ihn immer offener in einem Machtkampf. Auf verbale freundliche Ansprache des Lehrers reagiert er kaum noch und gleitet immer weiter in die Rolle des Anstifters zum Unterrichtsboykott. Bevor L. die Autorität seines Lehrers ganz untergraben kann, wird er in eine andere Klasse geschickt. Der Lehrer sagt ihm, sein Verhalten sei so nicht tragbar. L.  protestiert, fügt sich aber schließlich. Die Mutter trägt die Entscheidung mit. Der Schüler soll eine Auszeit erhalten, sich für seine Störungen entschuldigen und erklären, dass er bereit sei, sich wieder an die verabredeten Regeln zu halten. Der Schüler verbringt fortan die Vormittage als Gast in einer anderen Klasse. Er beginnt jedoch auch dort zu provozieren und sagt, er werde sich erst entschuldigen, wenn er wisse, wann er zurück in seine Klasse kommen könne. Er lässt keinerlei Einsicht erkennen und verschließt sich immer weiter. Am Ende wird er der Schule verwiesen.  </a:t>
            </a:r>
          </a:p>
        </p:txBody>
      </p:sp>
      <p:sp>
        <p:nvSpPr>
          <p:cNvPr id="16388"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Nr.7 / Prügeln</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Zwei Schüler der dritten Klasse beginnen aufeinander einzuprügeln. Ein Grund hierfür war für die Lehrerin nicht ersichtlich. Um die Kinder zu schützen, geht die Lehrerin dazwischen. Da die beiden aggressiven Jungs auf verbale Ermahnungen nicht reagieren, hält die Lehrerin sie körperlich auseinander. Beim Versuch, eines der Kinder an den Händen festzuhalten, beginnt dieses, auf die Lehrerin einzuschlagen. Muss sie die Schläge aushalten?.Darf die Lehrerin festhalten? Kann man ein Handlungskonzept erstellen, nach dem dann vorgegangen werden kann?</a:t>
            </a:r>
          </a:p>
          <a:p>
            <a:pPr>
              <a:defRPr/>
            </a:pPr>
            <a:r>
              <a:rPr lang="de-DE" sz="2000" dirty="0">
                <a:solidFill>
                  <a:srgbClr val="336699"/>
                </a:solidFill>
              </a:rPr>
              <a:t> </a:t>
            </a:r>
          </a:p>
        </p:txBody>
      </p:sp>
      <p:sp>
        <p:nvSpPr>
          <p:cNvPr id="17412"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Nr.8 / S- Bahn</a:t>
            </a:r>
            <a:endParaRPr lang="de-DE" sz="2000" b="1" dirty="0">
              <a:solidFill>
                <a:srgbClr val="336699"/>
              </a:solidFill>
              <a:latin typeface="+mn-lt"/>
            </a:endParaRPr>
          </a:p>
          <a:p>
            <a:pPr eaLnBrk="0" hangingPunct="0">
              <a:defRPr/>
            </a:pPr>
            <a:endParaRPr lang="de-DE" sz="2000" b="1" u="sng" dirty="0">
              <a:solidFill>
                <a:srgbClr val="336699"/>
              </a:solidFill>
              <a:latin typeface="+mn-lt"/>
            </a:endParaRPr>
          </a:p>
          <a:p>
            <a:pPr>
              <a:defRPr/>
            </a:pPr>
            <a:r>
              <a:rPr lang="de-DE" sz="2000" dirty="0">
                <a:solidFill>
                  <a:srgbClr val="336699"/>
                </a:solidFill>
              </a:rPr>
              <a:t>Auf der Rückfahrt in die Einrichtung wird ein Kind einer insgesamt 9 köpfigen Kindergruppe in der S-Bahn immer unruhiger. Einer der beiden Betreuer nimmt das Kind auf seinen Schoß, da es von sich aus darum bittet. Nach einigen Minuten will er das begonnene „Reiterspiel“ beenden, das Kind möchte aber weiterspielen und wird extrem aggressiv.  Um das Kind selbst und die anderen Fahrgäste zu schützen, muss der Betreuer das Kind festhalten. Auch beim Aussteigen aus der Bahn hält der Betreuer das tobende, schreiende Kind weiter fest, um zu verhindern, dass das völlig unbeherrschte Kind auf die Gleise oder später auf die Straße läuft. Das Kind tobt unvermindert weiter. Eine Passantin äußert, sie werde sich bei der Schule über den Betreuer beschweren. Was tun in der Öffentlichkeit?</a:t>
            </a:r>
          </a:p>
        </p:txBody>
      </p:sp>
      <p:sp>
        <p:nvSpPr>
          <p:cNvPr id="18436"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hteck 6"/>
          <p:cNvSpPr>
            <a:spLocks noChangeArrowheads="1"/>
          </p:cNvSpPr>
          <p:nvPr/>
        </p:nvSpPr>
        <p:spPr bwMode="auto">
          <a:xfrm>
            <a:off x="2268538" y="4652963"/>
            <a:ext cx="4572000" cy="1754187"/>
          </a:xfrm>
          <a:prstGeom prst="rect">
            <a:avLst/>
          </a:prstGeom>
          <a:noFill/>
          <a:ln w="9525">
            <a:noFill/>
            <a:miter lim="800000"/>
            <a:headEnd/>
            <a:tailEnd/>
          </a:ln>
        </p:spPr>
        <p:txBody>
          <a:bodyPr>
            <a:spAutoFit/>
          </a:bodyPr>
          <a:lstStyle/>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solidFill>
                <a:srgbClr val="336699"/>
              </a:solidFill>
            </a:endParaRPr>
          </a:p>
          <a:p>
            <a:pPr marL="812800" indent="-88900">
              <a:tabLst>
                <a:tab pos="8699500" algn="l"/>
              </a:tabLst>
            </a:pPr>
            <a:endParaRPr lang="de-DE"/>
          </a:p>
        </p:txBody>
      </p:sp>
      <p:sp>
        <p:nvSpPr>
          <p:cNvPr id="55299" name="Rechteck 7"/>
          <p:cNvSpPr>
            <a:spLocks noChangeArrowheads="1"/>
          </p:cNvSpPr>
          <p:nvPr/>
        </p:nvSpPr>
        <p:spPr bwMode="auto">
          <a:xfrm>
            <a:off x="0" y="500063"/>
            <a:ext cx="9144000" cy="6372225"/>
          </a:xfrm>
          <a:prstGeom prst="rect">
            <a:avLst/>
          </a:prstGeom>
          <a:solidFill>
            <a:srgbClr val="C0C0C0"/>
          </a:solidFill>
          <a:ln w="9525">
            <a:noFill/>
            <a:miter lim="800000"/>
            <a:headEnd/>
            <a:tailEnd/>
          </a:ln>
        </p:spPr>
        <p:txBody>
          <a:bodyPr>
            <a:spAutoFit/>
          </a:bodyPr>
          <a:lstStyle/>
          <a:p>
            <a:pPr eaLnBrk="0" hangingPunct="0">
              <a:defRPr/>
            </a:pPr>
            <a:endParaRPr lang="de-DE" sz="2000" dirty="0">
              <a:latin typeface="Cambria" pitchFamily="18" charset="0"/>
              <a:ea typeface="Times New Roman" pitchFamily="18" charset="0"/>
              <a:cs typeface="Times New Roman" pitchFamily="18" charset="0"/>
            </a:endParaRPr>
          </a:p>
          <a:p>
            <a:pPr eaLnBrk="0" hangingPunct="0">
              <a:defRPr/>
            </a:pPr>
            <a:r>
              <a:rPr lang="de-DE" sz="2000" b="1" u="sng" dirty="0">
                <a:solidFill>
                  <a:srgbClr val="336699"/>
                </a:solidFill>
                <a:effectLst>
                  <a:outerShdw blurRad="38100" dist="38100" dir="2700000" algn="tl">
                    <a:srgbClr val="000000">
                      <a:alpha val="43137"/>
                    </a:srgbClr>
                  </a:outerShdw>
                </a:effectLst>
                <a:latin typeface="+mn-lt"/>
                <a:cs typeface="Arial" pitchFamily="34" charset="0"/>
              </a:rPr>
              <a:t>Fallbeispiel Nr.9 / Umarmen</a:t>
            </a:r>
          </a:p>
          <a:p>
            <a:pPr eaLnBrk="0" hangingPunct="0">
              <a:defRPr/>
            </a:pPr>
            <a:endParaRPr lang="de-DE" sz="2000" b="1" u="sng" dirty="0">
              <a:solidFill>
                <a:srgbClr val="336699"/>
              </a:solidFill>
              <a:latin typeface="+mn-lt"/>
            </a:endParaRPr>
          </a:p>
          <a:p>
            <a:pPr>
              <a:defRPr/>
            </a:pPr>
            <a:r>
              <a:rPr lang="de-DE" sz="2000" dirty="0">
                <a:solidFill>
                  <a:srgbClr val="336699"/>
                </a:solidFill>
              </a:rPr>
              <a:t>Wenn ein Kind einen Pädagogen umarmt, ihn drückt, kann einem so etwas kritisch ausgelegt werden? Oder: wenn man ein Kind in den Arm nimmt oder es streichelt zur Beruhigung, ist das eine Grenzüberschreitung?</a:t>
            </a:r>
          </a:p>
        </p:txBody>
      </p:sp>
      <p:sp>
        <p:nvSpPr>
          <p:cNvPr id="19460" name="Rectangle 2"/>
          <p:cNvSpPr>
            <a:spLocks noChangeArrowheads="1"/>
          </p:cNvSpPr>
          <p:nvPr/>
        </p:nvSpPr>
        <p:spPr bwMode="auto">
          <a:xfrm>
            <a:off x="0" y="500063"/>
            <a:ext cx="9144000" cy="6372225"/>
          </a:xfrm>
          <a:prstGeom prst="rect">
            <a:avLst/>
          </a:prstGeom>
          <a:noFill/>
          <a:ln w="9525">
            <a:noFill/>
            <a:miter lim="800000"/>
            <a:headEnd/>
            <a:tailEnd/>
          </a:ln>
        </p:spPr>
        <p:txBody>
          <a:bodyPr anchor="ctr">
            <a:spAutoFit/>
          </a:bodyPr>
          <a:lstStyle/>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a:p>
            <a:pPr eaLnBrk="0" hangingPunct="0"/>
            <a:endParaRPr lang="de-DE" sz="1200" b="1" i="1">
              <a:latin typeface="Cambria" pitchFamily="18" charset="0"/>
              <a:ea typeface="MS Mincho" pitchFamily="49" charset="-128"/>
              <a:cs typeface="Times New Roman" pitchFamily="18" charset="0"/>
            </a:endParaRPr>
          </a:p>
        </p:txBody>
      </p:sp>
    </p:spTree>
  </p:cSld>
  <p:clrMapOvr>
    <a:masterClrMapping/>
  </p:clrMapOvr>
  <p:transition/>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7409</Words>
  <Application>Microsoft Office PowerPoint</Application>
  <PresentationFormat>Bildschirmpräsentation (4:3)</PresentationFormat>
  <Paragraphs>835</Paragraphs>
  <Slides>51</Slides>
  <Notes>51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51</vt:i4>
      </vt:variant>
    </vt:vector>
  </HeadingPairs>
  <TitlesOfParts>
    <vt:vector size="56" baseType="lpstr">
      <vt:lpstr>Arial</vt:lpstr>
      <vt:lpstr>Arial Black</vt:lpstr>
      <vt:lpstr>Calibri</vt:lpstr>
      <vt:lpstr>Cambria</vt:lpstr>
      <vt:lpstr>Larissa-Design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Martin Stoppel</dc:creator>
  <cp:lastModifiedBy>Martin Stoppel</cp:lastModifiedBy>
  <cp:revision>3</cp:revision>
  <dcterms:created xsi:type="dcterms:W3CDTF">2016-01-29T06:29:10Z</dcterms:created>
  <dcterms:modified xsi:type="dcterms:W3CDTF">2020-07-29T10:07:06Z</dcterms:modified>
</cp:coreProperties>
</file>