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3" r:id="rId1"/>
  </p:sldMasterIdLst>
  <p:notesMasterIdLst>
    <p:notesMasterId r:id="rId47"/>
  </p:notesMasterIdLst>
  <p:handoutMasterIdLst>
    <p:handoutMasterId r:id="rId48"/>
  </p:handoutMasterIdLst>
  <p:sldIdLst>
    <p:sldId id="1424" r:id="rId2"/>
    <p:sldId id="1611" r:id="rId3"/>
    <p:sldId id="1595" r:id="rId4"/>
    <p:sldId id="1512" r:id="rId5"/>
    <p:sldId id="1532" r:id="rId6"/>
    <p:sldId id="1533" r:id="rId7"/>
    <p:sldId id="1448" r:id="rId8"/>
    <p:sldId id="1541" r:id="rId9"/>
    <p:sldId id="1449" r:id="rId10"/>
    <p:sldId id="1450" r:id="rId11"/>
    <p:sldId id="1451" r:id="rId12"/>
    <p:sldId id="1500" r:id="rId13"/>
    <p:sldId id="1454" r:id="rId14"/>
    <p:sldId id="1548" r:id="rId15"/>
    <p:sldId id="1520" r:id="rId16"/>
    <p:sldId id="1521" r:id="rId17"/>
    <p:sldId id="1534" r:id="rId18"/>
    <p:sldId id="1547" r:id="rId19"/>
    <p:sldId id="1461" r:id="rId20"/>
    <p:sldId id="1462" r:id="rId21"/>
    <p:sldId id="1535" r:id="rId22"/>
    <p:sldId id="1608" r:id="rId23"/>
    <p:sldId id="1609" r:id="rId24"/>
    <p:sldId id="1618" r:id="rId25"/>
    <p:sldId id="1617" r:id="rId26"/>
    <p:sldId id="1616" r:id="rId27"/>
    <p:sldId id="1612" r:id="rId28"/>
    <p:sldId id="1613" r:id="rId29"/>
    <p:sldId id="1614" r:id="rId30"/>
    <p:sldId id="1615" r:id="rId31"/>
    <p:sldId id="1555" r:id="rId32"/>
    <p:sldId id="1597" r:id="rId33"/>
    <p:sldId id="1598" r:id="rId34"/>
    <p:sldId id="1599" r:id="rId35"/>
    <p:sldId id="1600" r:id="rId36"/>
    <p:sldId id="1601" r:id="rId37"/>
    <p:sldId id="1602" r:id="rId38"/>
    <p:sldId id="1603" r:id="rId39"/>
    <p:sldId id="1562" r:id="rId40"/>
    <p:sldId id="1565" r:id="rId41"/>
    <p:sldId id="1566" r:id="rId42"/>
    <p:sldId id="1568" r:id="rId43"/>
    <p:sldId id="1574" r:id="rId44"/>
    <p:sldId id="1575" r:id="rId45"/>
    <p:sldId id="1577" r:id="rId46"/>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8F8F8"/>
    <a:srgbClr val="E8BEBE"/>
    <a:srgbClr val="FFFFFF"/>
    <a:srgbClr val="C0C0C0"/>
    <a:srgbClr val="3B5E24"/>
    <a:srgbClr val="568834"/>
    <a:srgbClr val="48722C"/>
    <a:srgbClr val="4B752D"/>
    <a:srgbClr val="4B692D"/>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373" autoAdjust="0"/>
    <p:restoredTop sz="95007" autoAdjust="0"/>
  </p:normalViewPr>
  <p:slideViewPr>
    <p:cSldViewPr>
      <p:cViewPr varScale="1">
        <p:scale>
          <a:sx n="98" d="100"/>
          <a:sy n="98" d="100"/>
        </p:scale>
        <p:origin x="-18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916" y="-84"/>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29184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de-DE"/>
          </a:p>
        </p:txBody>
      </p:sp>
      <p:sp>
        <p:nvSpPr>
          <p:cNvPr id="29184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29184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276BFADD-AD67-4BC9-BD97-32386006025E}"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409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de-DE"/>
          </a:p>
        </p:txBody>
      </p:sp>
      <p:sp>
        <p:nvSpPr>
          <p:cNvPr id="1536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410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72569219-0ED4-4394-B38E-7413CECE1B2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2F2A4CBF-0C50-44B4-8078-81EF53E45995}" type="slidenum">
              <a:rPr lang="de-DE" smtClean="0"/>
              <a:pPr>
                <a:defRPr/>
              </a:pPr>
              <a:t>1</a:t>
            </a:fld>
            <a:endParaRPr lang="de-DE"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9CDCF39-9AAD-4A9D-8186-0CC1ACB88A55}" type="slidenum">
              <a:rPr lang="de-DE" smtClean="0"/>
              <a:pPr>
                <a:defRPr/>
              </a:pPr>
              <a:t>10</a:t>
            </a:fld>
            <a:endParaRPr lang="de-DE"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11</a:t>
            </a:fld>
            <a:endParaRPr lang="de-DE"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12</a:t>
            </a:fld>
            <a:endParaRPr lang="de-DE"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218B0E4-BE9F-488B-8FF6-896A6AA112DE}" type="slidenum">
              <a:rPr lang="de-DE" smtClean="0"/>
              <a:pPr>
                <a:defRPr/>
              </a:pPr>
              <a:t>13</a:t>
            </a:fld>
            <a:endParaRPr lang="de-DE"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14</a:t>
            </a:fld>
            <a:endParaRPr lang="de-DE"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15</a:t>
            </a:fld>
            <a:endParaRPr lang="de-DE"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CBADCA2-F3D6-441E-9AD8-9A05EEE1A6A3}" type="slidenum">
              <a:rPr lang="de-DE" smtClean="0"/>
              <a:pPr>
                <a:defRPr/>
              </a:pPr>
              <a:t>16</a:t>
            </a:fld>
            <a:endParaRPr lang="de-DE"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9CDCF39-9AAD-4A9D-8186-0CC1ACB88A55}" type="slidenum">
              <a:rPr lang="de-DE" smtClean="0"/>
              <a:pPr>
                <a:defRPr/>
              </a:pPr>
              <a:t>17</a:t>
            </a:fld>
            <a:endParaRPr lang="de-DE"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948FE63F-EF75-4614-AC65-1334660DAE78}" type="slidenum">
              <a:rPr lang="de-DE" smtClean="0"/>
              <a:pPr>
                <a:defRPr/>
              </a:pPr>
              <a:t>18</a:t>
            </a:fld>
            <a:endParaRPr lang="de-DE"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39D5E150-4257-4EC6-A9E8-258DA5D6667E}" type="slidenum">
              <a:rPr lang="de-DE" smtClean="0"/>
              <a:pPr>
                <a:defRPr/>
              </a:pPr>
              <a:t>19</a:t>
            </a:fld>
            <a:endParaRPr lang="de-DE"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2</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5F78EDC-4588-479D-9ED5-859FBD8D4C63}" type="slidenum">
              <a:rPr lang="de-DE" smtClean="0"/>
              <a:pPr>
                <a:defRPr/>
              </a:pPr>
              <a:t>20</a:t>
            </a:fld>
            <a:endParaRPr lang="de-DE"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2C17425-CDBA-4AA9-8033-54276F52D9BB}" type="slidenum">
              <a:rPr lang="de-DE" smtClean="0"/>
              <a:pPr>
                <a:defRPr/>
              </a:pPr>
              <a:t>21</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22</a:t>
            </a:fld>
            <a:endParaRPr lang="de-DE"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23</a:t>
            </a:fld>
            <a:endParaRPr lang="de-DE"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24</a:t>
            </a:fld>
            <a:endParaRPr lang="de-DE"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25</a:t>
            </a:fld>
            <a:endParaRPr lang="de-DE"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26</a:t>
            </a:fld>
            <a:endParaRPr lang="de-DE"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E9DC0C1-6315-419F-8C03-5DB39DADD80A}" type="slidenum">
              <a:rPr lang="de-DE" smtClean="0"/>
              <a:pPr>
                <a:defRPr/>
              </a:pPr>
              <a:t>27</a:t>
            </a:fld>
            <a:endParaRPr lang="de-DE"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E9DC0C1-6315-419F-8C03-5DB39DADD80A}" type="slidenum">
              <a:rPr lang="de-DE" smtClean="0"/>
              <a:pPr>
                <a:defRPr/>
              </a:pPr>
              <a:t>28</a:t>
            </a:fld>
            <a:endParaRPr lang="de-DE"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E9DC0C1-6315-419F-8C03-5DB39DADD80A}" type="slidenum">
              <a:rPr lang="de-DE" smtClean="0"/>
              <a:pPr>
                <a:defRPr/>
              </a:pPr>
              <a:t>29</a:t>
            </a:fld>
            <a:endParaRPr lang="de-DE"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30</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CBADCA2-F3D6-441E-9AD8-9A05EEE1A6A3}" type="slidenum">
              <a:rPr lang="de-DE" smtClean="0"/>
              <a:pPr>
                <a:defRPr/>
              </a:pPr>
              <a:t>31</a:t>
            </a:fld>
            <a:endParaRPr lang="de-DE"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de-DE"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32</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33</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34</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35</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36</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37</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38</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D704F3A-BB17-431B-8F50-C342DC12098F}" type="slidenum">
              <a:rPr lang="de-DE" smtClean="0"/>
              <a:pPr>
                <a:defRPr/>
              </a:pPr>
              <a:t>39</a:t>
            </a:fld>
            <a:endParaRPr lang="de-DE"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362A1EF-BB6B-4DD6-B8BA-8545BE9E0D3C}" type="slidenum">
              <a:rPr lang="de-DE" smtClean="0"/>
              <a:pPr>
                <a:defRPr/>
              </a:pPr>
              <a:t>4</a:t>
            </a:fld>
            <a:endParaRPr lang="de-DE"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F686767D-6E77-462A-BEF9-E4EC79595B77}" type="slidenum">
              <a:rPr lang="de-DE" smtClean="0"/>
              <a:pPr>
                <a:defRPr/>
              </a:pPr>
              <a:t>40</a:t>
            </a:fld>
            <a:endParaRPr lang="de-DE"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B4C26A50-E6C1-4557-8781-9B5B7F696AF5}" type="slidenum">
              <a:rPr lang="de-DE" smtClean="0"/>
              <a:pPr>
                <a:defRPr/>
              </a:pPr>
              <a:t>41</a:t>
            </a:fld>
            <a:endParaRPr lang="de-DE"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42</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7A7BC30-A1F1-49FD-8238-E0A8669FF1FC}" type="slidenum">
              <a:rPr lang="de-DE" smtClean="0"/>
              <a:pPr/>
              <a:t>43</a:t>
            </a:fld>
            <a:endParaRPr lang="de-DE"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98FF60A-8CA1-4BA4-9E2E-DA44399352F4}" type="slidenum">
              <a:rPr lang="de-DE" smtClean="0"/>
              <a:pPr/>
              <a:t>44</a:t>
            </a:fld>
            <a:endParaRPr lang="de-DE"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FF08FFEB-A301-4EEC-8FA3-3A972A395389}" type="slidenum">
              <a:rPr lang="de-DE" smtClean="0"/>
              <a:pPr>
                <a:defRPr/>
              </a:pPr>
              <a:t>45</a:t>
            </a:fld>
            <a:endParaRPr lang="de-DE"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6</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E3FE1725-511A-4BB7-9E77-4133B76D1072}" type="slidenum">
              <a:rPr lang="de-DE" smtClean="0"/>
              <a:pPr>
                <a:defRPr/>
              </a:pPr>
              <a:t>7</a:t>
            </a:fld>
            <a:endParaRPr lang="de-DE"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E3FE1725-511A-4BB7-9E77-4133B76D1072}" type="slidenum">
              <a:rPr lang="de-DE" smtClean="0"/>
              <a:pPr>
                <a:defRPr/>
              </a:pPr>
              <a:t>8</a:t>
            </a:fld>
            <a:endParaRPr lang="de-DE"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9</a:t>
            </a:fld>
            <a:endParaRPr lang="de-D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de-DE" sz="240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grpSp>
      </p:grpSp>
      <p:sp>
        <p:nvSpPr>
          <p:cNvPr id="20379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de-DE"/>
              <a:t>Titelmasterformat durch Klicken bearbeiten</a:t>
            </a:r>
          </a:p>
        </p:txBody>
      </p:sp>
      <p:sp>
        <p:nvSpPr>
          <p:cNvPr id="20379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de-DE"/>
              <a:t>Formatvorlage des Untertitelmasters durch Klicken bearbeiten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de-DE"/>
          </a:p>
        </p:txBody>
      </p:sp>
      <p:sp>
        <p:nvSpPr>
          <p:cNvPr id="19" name="Rectangle 17"/>
          <p:cNvSpPr>
            <a:spLocks noGrp="1" noChangeArrowheads="1"/>
          </p:cNvSpPr>
          <p:nvPr>
            <p:ph type="ftr" sz="quarter" idx="11"/>
          </p:nvPr>
        </p:nvSpPr>
        <p:spPr/>
        <p:txBody>
          <a:bodyPr/>
          <a:lstStyle>
            <a:lvl1pPr>
              <a:defRPr/>
            </a:lvl1pPr>
          </a:lstStyle>
          <a:p>
            <a:pPr>
              <a:defRPr/>
            </a:pPr>
            <a:endParaRPr lang="de-DE"/>
          </a:p>
        </p:txBody>
      </p:sp>
      <p:sp>
        <p:nvSpPr>
          <p:cNvPr id="20" name="Rectangle 18"/>
          <p:cNvSpPr>
            <a:spLocks noGrp="1" noChangeArrowheads="1"/>
          </p:cNvSpPr>
          <p:nvPr>
            <p:ph type="sldNum" sz="quarter" idx="12"/>
          </p:nvPr>
        </p:nvSpPr>
        <p:spPr/>
        <p:txBody>
          <a:bodyPr/>
          <a:lstStyle>
            <a:lvl1pPr>
              <a:defRPr/>
            </a:lvl1pPr>
          </a:lstStyle>
          <a:p>
            <a:pPr>
              <a:defRPr/>
            </a:pPr>
            <a:fld id="{4D6FABBA-F030-402A-8909-A17F895B7AA1}" type="slidenum">
              <a:rPr lang="de-DE"/>
              <a:pPr>
                <a:defRPr/>
              </a:pPr>
              <a:t>‹Nr.›</a:t>
            </a:fld>
            <a:endParaRPr lang="de-DE"/>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B8CDD37D-5CA0-4DBB-B27D-692F73BDB5A8}"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57200"/>
            <a:ext cx="20574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457200"/>
            <a:ext cx="6019800" cy="5410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246C63AE-F35F-4C7C-B2F2-E3B5DAEA6213}"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A549B335-27D4-4CC9-BEF9-FCEAD88AD16A}"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1DA3C5EB-0AAE-46B0-B7B5-AF8F51578124}"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572CD7F6-F79F-4FCC-910B-465AC6A5DDAD}"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
          <p:cNvSpPr>
            <a:spLocks noGrp="1" noChangeArrowheads="1"/>
          </p:cNvSpPr>
          <p:nvPr>
            <p:ph type="ftr" sz="quarter" idx="10"/>
          </p:nvPr>
        </p:nvSpPr>
        <p:spPr>
          <a:ln/>
        </p:spPr>
        <p:txBody>
          <a:bodyPr/>
          <a:lstStyle>
            <a:lvl1pPr>
              <a:defRPr/>
            </a:lvl1pPr>
          </a:lstStyle>
          <a:p>
            <a:pPr>
              <a:defRPr/>
            </a:pPr>
            <a:endParaRPr lang="de-DE"/>
          </a:p>
        </p:txBody>
      </p:sp>
      <p:sp>
        <p:nvSpPr>
          <p:cNvPr id="8" name="Rectangle 3"/>
          <p:cNvSpPr>
            <a:spLocks noGrp="1" noChangeArrowheads="1"/>
          </p:cNvSpPr>
          <p:nvPr>
            <p:ph type="sldNum" sz="quarter" idx="11"/>
          </p:nvPr>
        </p:nvSpPr>
        <p:spPr>
          <a:ln/>
        </p:spPr>
        <p:txBody>
          <a:bodyPr/>
          <a:lstStyle>
            <a:lvl1pPr>
              <a:defRPr/>
            </a:lvl1pPr>
          </a:lstStyle>
          <a:p>
            <a:pPr>
              <a:defRPr/>
            </a:pPr>
            <a:fld id="{AC6F8E8B-51B8-4D85-823C-A00DF4690CE7}" type="slidenum">
              <a:rPr lang="de-DE"/>
              <a:pPr>
                <a:defRPr/>
              </a:pPr>
              <a:t>‹Nr.›</a:t>
            </a:fld>
            <a:endParaRPr lang="de-DE"/>
          </a:p>
        </p:txBody>
      </p:sp>
      <p:sp>
        <p:nvSpPr>
          <p:cNvPr id="9"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2"/>
          <p:cNvSpPr>
            <a:spLocks noGrp="1" noChangeArrowheads="1"/>
          </p:cNvSpPr>
          <p:nvPr>
            <p:ph type="ftr" sz="quarter" idx="10"/>
          </p:nvPr>
        </p:nvSpPr>
        <p:spPr>
          <a:ln/>
        </p:spPr>
        <p:txBody>
          <a:bodyPr/>
          <a:lstStyle>
            <a:lvl1pPr>
              <a:defRPr/>
            </a:lvl1pPr>
          </a:lstStyle>
          <a:p>
            <a:pPr>
              <a:defRPr/>
            </a:pPr>
            <a:endParaRPr lang="de-DE"/>
          </a:p>
        </p:txBody>
      </p:sp>
      <p:sp>
        <p:nvSpPr>
          <p:cNvPr id="4" name="Rectangle 3"/>
          <p:cNvSpPr>
            <a:spLocks noGrp="1" noChangeArrowheads="1"/>
          </p:cNvSpPr>
          <p:nvPr>
            <p:ph type="sldNum" sz="quarter" idx="11"/>
          </p:nvPr>
        </p:nvSpPr>
        <p:spPr>
          <a:ln/>
        </p:spPr>
        <p:txBody>
          <a:bodyPr/>
          <a:lstStyle>
            <a:lvl1pPr>
              <a:defRPr/>
            </a:lvl1pPr>
          </a:lstStyle>
          <a:p>
            <a:pPr>
              <a:defRPr/>
            </a:pPr>
            <a:fld id="{B564219B-484A-4705-87A5-DEE6E7251168}" type="slidenum">
              <a:rPr lang="de-DE"/>
              <a:pPr>
                <a:defRPr/>
              </a:pPr>
              <a:t>‹Nr.›</a:t>
            </a:fld>
            <a:endParaRPr lang="de-DE"/>
          </a:p>
        </p:txBody>
      </p:sp>
      <p:sp>
        <p:nvSpPr>
          <p:cNvPr id="5"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DE"/>
          </a:p>
        </p:txBody>
      </p:sp>
      <p:sp>
        <p:nvSpPr>
          <p:cNvPr id="3" name="Rectangle 3"/>
          <p:cNvSpPr>
            <a:spLocks noGrp="1" noChangeArrowheads="1"/>
          </p:cNvSpPr>
          <p:nvPr>
            <p:ph type="sldNum" sz="quarter" idx="11"/>
          </p:nvPr>
        </p:nvSpPr>
        <p:spPr>
          <a:ln/>
        </p:spPr>
        <p:txBody>
          <a:bodyPr/>
          <a:lstStyle>
            <a:lvl1pPr>
              <a:defRPr/>
            </a:lvl1pPr>
          </a:lstStyle>
          <a:p>
            <a:pPr>
              <a:defRPr/>
            </a:pPr>
            <a:fld id="{4661C161-9EF3-402C-8FC6-571DC63DD9E3}" type="slidenum">
              <a:rPr lang="de-DE"/>
              <a:pPr>
                <a:defRPr/>
              </a:pPr>
              <a:t>‹Nr.›</a:t>
            </a:fld>
            <a:endParaRPr lang="de-DE"/>
          </a:p>
        </p:txBody>
      </p:sp>
      <p:sp>
        <p:nvSpPr>
          <p:cNvPr id="4"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597E7C86-E1EE-4B6E-A18E-7F75C585B40C}"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0E473E9B-8D28-4862-809E-9BBA3470BA89}"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cs typeface="+mn-cs"/>
              </a:defRPr>
            </a:lvl1pPr>
          </a:lstStyle>
          <a:p>
            <a:pPr>
              <a:defRPr/>
            </a:pPr>
            <a:endParaRPr lang="de-DE"/>
          </a:p>
        </p:txBody>
      </p:sp>
      <p:sp>
        <p:nvSpPr>
          <p:cNvPr id="20275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21A21208-88DA-4526-A849-C641F90B3A88}" type="slidenum">
              <a:rPr lang="de-DE"/>
              <a:pPr>
                <a:defRPr/>
              </a:pPr>
              <a:t>‹Nr.›</a:t>
            </a:fld>
            <a:endParaRPr lang="de-DE"/>
          </a:p>
        </p:txBody>
      </p:sp>
      <p:grpSp>
        <p:nvGrpSpPr>
          <p:cNvPr id="1028" name="Group 4"/>
          <p:cNvGrpSpPr>
            <a:grpSpLocks/>
          </p:cNvGrpSpPr>
          <p:nvPr/>
        </p:nvGrpSpPr>
        <p:grpSpPr bwMode="auto">
          <a:xfrm>
            <a:off x="0" y="0"/>
            <a:ext cx="9144000" cy="546100"/>
            <a:chOff x="0" y="0"/>
            <a:chExt cx="5760" cy="344"/>
          </a:xfrm>
        </p:grpSpPr>
        <p:sp>
          <p:nvSpPr>
            <p:cNvPr id="2027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de-DE" sz="2400">
                <a:latin typeface="Times New Roman" pitchFamily="18" charset="0"/>
                <a:cs typeface="+mn-cs"/>
              </a:endParaRPr>
            </a:p>
          </p:txBody>
        </p:sp>
        <p:sp>
          <p:nvSpPr>
            <p:cNvPr id="2027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de-DE" sz="2400">
                <a:latin typeface="Times New Roman" pitchFamily="18" charset="0"/>
                <a:cs typeface="+mn-cs"/>
              </a:endParaRPr>
            </a:p>
          </p:txBody>
        </p:sp>
        <p:sp>
          <p:nvSpPr>
            <p:cNvPr id="2027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de-DE">
                <a:solidFill>
                  <a:schemeClr val="hlink"/>
                </a:solidFill>
                <a:cs typeface="+mn-cs"/>
              </a:endParaRPr>
            </a:p>
          </p:txBody>
        </p:sp>
        <p:sp>
          <p:nvSpPr>
            <p:cNvPr id="2027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de-DE">
                <a:solidFill>
                  <a:schemeClr val="hlink"/>
                </a:solidFill>
                <a:cs typeface="+mn-cs"/>
              </a:endParaRPr>
            </a:p>
          </p:txBody>
        </p:sp>
        <p:sp>
          <p:nvSpPr>
            <p:cNvPr id="2027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de-DE">
                <a:solidFill>
                  <a:schemeClr val="accent2"/>
                </a:solidFill>
                <a:cs typeface="+mn-cs"/>
              </a:endParaRPr>
            </a:p>
          </p:txBody>
        </p:sp>
        <p:sp>
          <p:nvSpPr>
            <p:cNvPr id="2027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de-DE">
                <a:solidFill>
                  <a:schemeClr val="hlink"/>
                </a:solidFill>
                <a:cs typeface="+mn-cs"/>
              </a:endParaRPr>
            </a:p>
          </p:txBody>
        </p:sp>
        <p:sp>
          <p:nvSpPr>
            <p:cNvPr id="2027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sp>
          <p:nvSpPr>
            <p:cNvPr id="2027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de-DE">
                <a:solidFill>
                  <a:schemeClr val="accent2"/>
                </a:solidFill>
                <a:cs typeface="+mn-cs"/>
              </a:endParaRPr>
            </a:p>
          </p:txBody>
        </p:sp>
        <p:sp>
          <p:nvSpPr>
            <p:cNvPr id="2027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de-DE">
                <a:solidFill>
                  <a:schemeClr val="accent2"/>
                </a:solidFill>
                <a:cs typeface="+mn-cs"/>
              </a:endParaRPr>
            </a:p>
          </p:txBody>
        </p:sp>
      </p:grpSp>
      <p:sp>
        <p:nvSpPr>
          <p:cNvPr id="202766"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2767"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276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486662" r:id="rId1"/>
    <p:sldLayoutId id="2147486652" r:id="rId2"/>
    <p:sldLayoutId id="2147486653" r:id="rId3"/>
    <p:sldLayoutId id="2147486654" r:id="rId4"/>
    <p:sldLayoutId id="2147486655" r:id="rId5"/>
    <p:sldLayoutId id="2147486656" r:id="rId6"/>
    <p:sldLayoutId id="2147486657" r:id="rId7"/>
    <p:sldLayoutId id="2147486658" r:id="rId8"/>
    <p:sldLayoutId id="2147486659" r:id="rId9"/>
    <p:sldLayoutId id="2147486660" r:id="rId10"/>
    <p:sldLayoutId id="2147486661"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766"/>
                                        </p:tgtEl>
                                        <p:attrNameLst>
                                          <p:attrName>style.visibility</p:attrName>
                                        </p:attrNameLst>
                                      </p:cBhvr>
                                      <p:to>
                                        <p:strVal val="visible"/>
                                      </p:to>
                                    </p:set>
                                    <p:animEffect transition="in" filter="fade">
                                      <p:cBhvr>
                                        <p:cTn id="7" dur="2000"/>
                                        <p:tgtEl>
                                          <p:spTgt spid="2027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2767"/>
                                        </p:tgtEl>
                                        <p:attrNameLst>
                                          <p:attrName>style.visibility</p:attrName>
                                        </p:attrNameLst>
                                      </p:cBhvr>
                                      <p:to>
                                        <p:strVal val="visible"/>
                                      </p:to>
                                    </p:set>
                                    <p:animEffect transition="in" filter="fade">
                                      <p:cBhvr>
                                        <p:cTn id="10" dur="2000"/>
                                        <p:tgtEl>
                                          <p:spTgt spid="202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6" grpId="0"/>
      <p:bldP spid="202767" grpId="0">
        <p:tmplLst>
          <p:tmpl>
            <p:tnLst>
              <p:par>
                <p:cTn presetID="10" presetClass="entr" presetSubtype="0" fill="hold" nodeType="withEffect">
                  <p:stCondLst>
                    <p:cond delay="0"/>
                  </p:stCondLst>
                  <p:childTnLst>
                    <p:set>
                      <p:cBhvr>
                        <p:cTn dur="1" fill="hold">
                          <p:stCondLst>
                            <p:cond delay="0"/>
                          </p:stCondLst>
                        </p:cTn>
                        <p:tgtEl>
                          <p:spTgt spid="202767"/>
                        </p:tgtEl>
                        <p:attrNameLst>
                          <p:attrName>style.visibility</p:attrName>
                        </p:attrNameLst>
                      </p:cBhvr>
                      <p:to>
                        <p:strVal val="visible"/>
                      </p:to>
                    </p:set>
                    <p:animEffect transition="in" filter="fade">
                      <p:cBhvr>
                        <p:cTn dur="2000"/>
                        <p:tgtEl>
                          <p:spTgt spid="202767"/>
                        </p:tgtEl>
                      </p:cBhvr>
                    </p:animEffect>
                  </p:childTnLst>
                </p:cTn>
              </p:par>
            </p:tnLst>
          </p:tmpl>
        </p:tmplLst>
      </p:bldP>
    </p:bld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ilder\logo.png"/>
          <p:cNvPicPr>
            <a:picLocks noChangeAspect="1" noChangeArrowheads="1"/>
          </p:cNvPicPr>
          <p:nvPr/>
        </p:nvPicPr>
        <p:blipFill>
          <a:blip r:embed="rId3" cstate="print"/>
          <a:srcRect/>
          <a:stretch>
            <a:fillRect/>
          </a:stretch>
        </p:blipFill>
        <p:spPr bwMode="auto">
          <a:xfrm>
            <a:off x="6572264" y="428604"/>
            <a:ext cx="2000264" cy="1143008"/>
          </a:xfrm>
          <a:prstGeom prst="rect">
            <a:avLst/>
          </a:prstGeom>
          <a:noFill/>
        </p:spPr>
      </p:pic>
      <p:sp>
        <p:nvSpPr>
          <p:cNvPr id="8" name="Rechteck 7"/>
          <p:cNvSpPr/>
          <p:nvPr/>
        </p:nvSpPr>
        <p:spPr>
          <a:xfrm>
            <a:off x="0" y="571480"/>
            <a:ext cx="6500826" cy="815608"/>
          </a:xfrm>
          <a:prstGeom prst="rect">
            <a:avLst/>
          </a:prstGeom>
        </p:spPr>
        <p:txBody>
          <a:bodyPr wrap="square">
            <a:spAutoFit/>
          </a:bodyPr>
          <a:lstStyle/>
          <a:p>
            <a:pPr algn="ctr"/>
            <a:r>
              <a:rPr lang="de-DE" sz="2700" b="1" kern="10" dirty="0" smtClean="0">
                <a:ln w="17780" cmpd="sng">
                  <a:solidFill>
                    <a:schemeClr val="accent1">
                      <a:tint val="3000"/>
                    </a:schemeClr>
                  </a:solidFill>
                  <a:prstDash val="solid"/>
                  <a:miter lim="800000"/>
                </a:ln>
                <a:solidFill>
                  <a:srgbClr val="003366"/>
                </a:solidFill>
                <a:latin typeface="Arial Black" pitchFamily="34" charset="0"/>
                <a:cs typeface="Arial"/>
              </a:rPr>
              <a:t>Projekt Pädagogik und Recht</a:t>
            </a:r>
            <a:r>
              <a:rPr lang="de-DE" sz="2000" b="1" dirty="0" smtClean="0">
                <a:solidFill>
                  <a:srgbClr val="003366"/>
                </a:solidFill>
                <a:latin typeface="Arial Black" pitchFamily="34" charset="0"/>
              </a:rPr>
              <a:t>©                   </a:t>
            </a:r>
          </a:p>
          <a:p>
            <a:pPr algn="ctr"/>
            <a:r>
              <a:rPr lang="de-DE" sz="2000" b="1" kern="10" dirty="0" smtClean="0">
                <a:ln w="17780" cmpd="sng">
                  <a:solidFill>
                    <a:schemeClr val="accent1">
                      <a:tint val="3000"/>
                    </a:schemeClr>
                  </a:solidFill>
                  <a:prstDash val="solid"/>
                  <a:miter lim="800000"/>
                </a:ln>
                <a:solidFill>
                  <a:srgbClr val="003366"/>
                </a:solidFill>
                <a:latin typeface="Arial"/>
                <a:cs typeface="Arial"/>
              </a:rPr>
              <a:t>                                  </a:t>
            </a:r>
            <a:r>
              <a:rPr lang="de-DE" sz="2000" dirty="0" smtClean="0">
                <a:solidFill>
                  <a:srgbClr val="003366"/>
                </a:solidFill>
              </a:rPr>
              <a:t>www.paedagogikundrecht.de</a:t>
            </a:r>
            <a:endParaRPr lang="de-DE" sz="2000" b="1" dirty="0">
              <a:solidFill>
                <a:srgbClr val="003366"/>
              </a:solidFill>
            </a:endParaRPr>
          </a:p>
        </p:txBody>
      </p:sp>
      <p:sp>
        <p:nvSpPr>
          <p:cNvPr id="13" name="Rechteck 12"/>
          <p:cNvSpPr/>
          <p:nvPr/>
        </p:nvSpPr>
        <p:spPr>
          <a:xfrm>
            <a:off x="0" y="-2"/>
            <a:ext cx="9144000" cy="6840000"/>
          </a:xfrm>
          <a:prstGeom prst="rect">
            <a:avLst/>
          </a:prstGeom>
          <a:noFill/>
          <a:ln w="63500">
            <a:solidFill>
              <a:srgbClr val="003366"/>
            </a:solidFill>
          </a:ln>
        </p:spPr>
        <p:txBody>
          <a:bodyPr wrap="square" lIns="91440" tIns="45720" rIns="91440" bIns="45720">
            <a:spAutoFit/>
          </a:bodyPr>
          <a:lstStyle/>
          <a:p>
            <a:pPr algn="ctr">
              <a:defRPr/>
            </a:pPr>
            <a:endParaRPr lang="de-DE" sz="5400" b="1" kern="10" cap="none" spc="0" dirty="0" smtClean="0">
              <a:ln w="17780" cmpd="sng">
                <a:solidFill>
                  <a:schemeClr val="accent1">
                    <a:tint val="3000"/>
                  </a:schemeClr>
                </a:solidFill>
                <a:prstDash val="solid"/>
                <a:miter lim="800000"/>
              </a:ln>
              <a:solidFill>
                <a:srgbClr val="003366"/>
              </a:solidFill>
              <a:effectLst>
                <a:outerShdw blurRad="55000" dist="50800" dir="5400000" algn="tl">
                  <a:srgbClr val="000000">
                    <a:alpha val="33000"/>
                  </a:srgbClr>
                </a:outerShdw>
              </a:effectLst>
              <a:latin typeface="Arial"/>
              <a:cs typeface="Arial"/>
            </a:endParaRPr>
          </a:p>
          <a:p>
            <a:pPr algn="ctr">
              <a:defRPr/>
            </a:pPr>
            <a:endParaRPr lang="de-DE" sz="4870" b="1" kern="10" cap="none" spc="0" dirty="0" smtClean="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Black" pitchFamily="34" charset="0"/>
              <a:cs typeface="Arial"/>
            </a:endParaRPr>
          </a:p>
          <a:p>
            <a:pPr algn="ctr">
              <a:defRPr/>
            </a:pPr>
            <a:endParaRPr lang="de-DE" sz="5400" b="1" kern="10" dirty="0" smtClean="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pitchFamily="34" charset="0"/>
              <a:cs typeface="Arial"/>
            </a:endParaRPr>
          </a:p>
          <a:p>
            <a:pPr algn="ctr">
              <a:defRPr/>
            </a:pPr>
            <a:r>
              <a:rPr lang="de-DE" sz="5400" b="1" kern="10" dirty="0" smtClean="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pitchFamily="34" charset="0"/>
                <a:cs typeface="Arial"/>
              </a:rPr>
              <a:t>Handlungssicherheit in grenzwertigen Situationen des pädagogischen Alltags</a:t>
            </a:r>
            <a:endParaRPr lang="de-DE" sz="3400" b="1" kern="10" dirty="0" smtClean="0">
              <a:ln w="17780" cmpd="sng">
                <a:solidFill>
                  <a:schemeClr val="accent1">
                    <a:tint val="3000"/>
                  </a:schemeClr>
                </a:solidFill>
                <a:prstDash val="solid"/>
                <a:miter lim="800000"/>
              </a:ln>
              <a:solidFill>
                <a:srgbClr val="003366"/>
              </a:solidFill>
              <a:latin typeface="Arial"/>
              <a:cs typeface="Arial"/>
            </a:endParaRPr>
          </a:p>
          <a:p>
            <a:pPr>
              <a:defRPr/>
            </a:pPr>
            <a:endParaRPr lang="de-DE" sz="2700" b="1" kern="10" dirty="0" smtClean="0">
              <a:ln w="17780" cmpd="sng">
                <a:solidFill>
                  <a:schemeClr val="accent1">
                    <a:tint val="3000"/>
                  </a:schemeClr>
                </a:solidFill>
                <a:prstDash val="solid"/>
                <a:miter lim="800000"/>
              </a:ln>
              <a:solidFill>
                <a:srgbClr val="003366"/>
              </a:solidFill>
              <a:latin typeface="Arial Black" pitchFamily="34" charset="0"/>
              <a:cs typeface="Arial"/>
            </a:endParaRPr>
          </a:p>
          <a:p>
            <a:pPr>
              <a:defRPr/>
            </a:pPr>
            <a:endParaRPr lang="de-DE" sz="2700" b="1" kern="10" dirty="0" smtClean="0">
              <a:ln w="17780" cmpd="sng">
                <a:solidFill>
                  <a:schemeClr val="accent1">
                    <a:tint val="3000"/>
                  </a:schemeClr>
                </a:solidFill>
                <a:prstDash val="solid"/>
                <a:miter lim="800000"/>
              </a:ln>
              <a:solidFill>
                <a:srgbClr val="003366"/>
              </a:solidFill>
              <a:latin typeface="Arial Black" pitchFamily="34" charset="0"/>
              <a:cs typeface="Arial"/>
            </a:endParaRPr>
          </a:p>
          <a:p>
            <a:pPr algn="ctr"/>
            <a:endParaRPr lang="de-DE" sz="2000" b="1" kern="10" cap="all" dirty="0" smtClean="0">
              <a:ln w="17780" cmpd="sng">
                <a:solidFill>
                  <a:schemeClr val="accent1">
                    <a:tint val="3000"/>
                  </a:schemeClr>
                </a:solidFill>
                <a:prstDash val="solid"/>
                <a:miter lim="800000"/>
              </a:ln>
              <a:solidFill>
                <a:srgbClr val="003366"/>
              </a:solidFill>
              <a:latin typeface="Arial Black" pitchFamily="34" charset="0"/>
              <a:cs typeface="Arial"/>
            </a:endParaRPr>
          </a:p>
          <a:p>
            <a:endParaRPr lang="de-DE" sz="2000" b="1" dirty="0" smtClean="0">
              <a:solidFill>
                <a:srgbClr val="003366"/>
              </a:solidFill>
              <a:sym typeface="Symbol"/>
            </a:endParaRPr>
          </a:p>
          <a:p>
            <a:r>
              <a:rPr lang="de-DE" sz="2000" b="1" dirty="0" smtClean="0">
                <a:solidFill>
                  <a:srgbClr val="003366"/>
                </a:solidFill>
              </a:rPr>
              <a:t>Vorgebirgsschule-Förderschule für geistige Entwicklung </a:t>
            </a:r>
            <a:r>
              <a:rPr lang="de-DE" sz="2000" b="1" dirty="0" smtClean="0">
                <a:solidFill>
                  <a:srgbClr val="003366"/>
                </a:solidFill>
                <a:sym typeface="Symbol"/>
              </a:rPr>
              <a:t></a:t>
            </a:r>
            <a:r>
              <a:rPr lang="de-DE" sz="2000" b="1" dirty="0" smtClean="0">
                <a:solidFill>
                  <a:srgbClr val="003366"/>
                </a:solidFill>
              </a:rPr>
              <a:t> </a:t>
            </a:r>
            <a:r>
              <a:rPr lang="de-DE" sz="2000" b="1" dirty="0" err="1" smtClean="0">
                <a:solidFill>
                  <a:srgbClr val="003366"/>
                </a:solidFill>
              </a:rPr>
              <a:t>Alfter</a:t>
            </a:r>
            <a:r>
              <a:rPr lang="de-DE" sz="2000" b="1" dirty="0" smtClean="0">
                <a:solidFill>
                  <a:srgbClr val="003366"/>
                </a:solidFill>
              </a:rPr>
              <a:t> 2.12.2015</a:t>
            </a:r>
            <a:endParaRPr lang="de-DE" sz="2800" b="1" cap="none" spc="0" dirty="0">
              <a:ln w="17780" cmpd="sng">
                <a:solidFill>
                  <a:schemeClr val="accent1">
                    <a:tint val="3000"/>
                  </a:schemeClr>
                </a:solidFill>
                <a:prstDash val="solid"/>
                <a:miter lim="800000"/>
              </a:ln>
              <a:solidFill>
                <a:srgbClr val="003366"/>
              </a:solidFill>
              <a:latin typeface="Arial Black" pitchFamily="34" charset="0"/>
            </a:endParaRPr>
          </a:p>
        </p:txBody>
      </p:sp>
      <p:sp>
        <p:nvSpPr>
          <p:cNvPr id="7" name="Line 56"/>
          <p:cNvSpPr>
            <a:spLocks noChangeShapeType="1"/>
          </p:cNvSpPr>
          <p:nvPr/>
        </p:nvSpPr>
        <p:spPr bwMode="auto">
          <a:xfrm>
            <a:off x="0" y="6237312"/>
            <a:ext cx="9144000" cy="0"/>
          </a:xfrm>
          <a:prstGeom prst="line">
            <a:avLst/>
          </a:prstGeom>
          <a:noFill/>
          <a:ln w="38100">
            <a:solidFill>
              <a:srgbClr val="336699"/>
            </a:solidFill>
            <a:prstDash val="sysDot"/>
            <a:round/>
            <a:headEnd/>
            <a:tailEnd/>
          </a:ln>
        </p:spPr>
        <p:txBody>
          <a:bodyPr/>
          <a:lstStyle/>
          <a:p>
            <a:endParaRPr lang="de-DE"/>
          </a:p>
        </p:txBody>
      </p:sp>
      <p:sp>
        <p:nvSpPr>
          <p:cNvPr id="9" name="Line 56"/>
          <p:cNvSpPr>
            <a:spLocks noChangeShapeType="1"/>
          </p:cNvSpPr>
          <p:nvPr/>
        </p:nvSpPr>
        <p:spPr bwMode="auto">
          <a:xfrm>
            <a:off x="0" y="6741368"/>
            <a:ext cx="9144000" cy="0"/>
          </a:xfrm>
          <a:prstGeom prst="line">
            <a:avLst/>
          </a:prstGeom>
          <a:noFill/>
          <a:ln w="38100">
            <a:solidFill>
              <a:srgbClr val="336699"/>
            </a:solidFill>
            <a:prstDash val="sysDot"/>
            <a:round/>
            <a:headEnd/>
            <a:tailEnd/>
          </a:ln>
        </p:spPr>
        <p:txBody>
          <a:bodyPr/>
          <a:lstStyle/>
          <a:p>
            <a:endParaRPr lang="de-DE"/>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3"/>
            <a:ext cx="9144000" cy="6875463"/>
          </a:xfrm>
          <a:prstGeom prst="rect">
            <a:avLst/>
          </a:prstGeom>
          <a:solidFill>
            <a:srgbClr val="C0C0C0"/>
          </a:solidFill>
          <a:ln w="9525">
            <a:noFill/>
            <a:miter lim="800000"/>
            <a:headEnd/>
            <a:tailEnd/>
          </a:ln>
        </p:spPr>
        <p:txBody>
          <a:bodyPr>
            <a:spAutoFit/>
          </a:bodyPr>
          <a:lstStyle/>
          <a:p>
            <a:pPr>
              <a:defRPr/>
            </a:pPr>
            <a:r>
              <a:rPr lang="de-DE" sz="2400" b="1" smtClean="0">
                <a:solidFill>
                  <a:srgbClr val="003366"/>
                </a:solidFill>
                <a:latin typeface="Arial" pitchFamily="34" charset="0"/>
                <a:cs typeface="Arial" pitchFamily="34" charset="0"/>
              </a:rPr>
              <a:t>                                    </a:t>
            </a:r>
          </a:p>
          <a:p>
            <a:pPr>
              <a:defRPr/>
            </a:pPr>
            <a:r>
              <a:rPr lang="de-DE" sz="2400" b="1"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smtClean="0">
              <a:solidFill>
                <a:srgbClr val="003366"/>
              </a:solidFill>
              <a:effectLst>
                <a:outerShdw blurRad="38100" dist="38100" dir="2700000" algn="tl">
                  <a:srgbClr val="000000">
                    <a:alpha val="43137"/>
                  </a:srgbClr>
                </a:outerShdw>
              </a:effectLst>
            </a:endParaRPr>
          </a:p>
          <a:p>
            <a:pPr>
              <a:defRPr/>
            </a:pPr>
            <a:endParaRPr lang="de-DE" sz="2000" b="1" smtClean="0">
              <a:solidFill>
                <a:srgbClr val="003366"/>
              </a:solidFill>
            </a:endParaRPr>
          </a:p>
          <a:p>
            <a:pPr>
              <a:defRPr/>
            </a:pPr>
            <a:endParaRPr lang="de-DE" sz="2000" smtClean="0">
              <a:solidFill>
                <a:srgbClr val="003366"/>
              </a:solidFill>
            </a:endParaRPr>
          </a:p>
          <a:p>
            <a:pPr>
              <a:defRPr/>
            </a:pPr>
            <a:endParaRPr lang="de-DE" sz="2000" smtClean="0">
              <a:solidFill>
                <a:srgbClr val="003366"/>
              </a:solidFill>
            </a:endParaRPr>
          </a:p>
          <a:p>
            <a:pPr>
              <a:defRPr/>
            </a:pPr>
            <a:endParaRPr lang="de-DE" sz="2000" smtClean="0">
              <a:solidFill>
                <a:srgbClr val="003366"/>
              </a:solidFill>
            </a:endParaRPr>
          </a:p>
          <a:p>
            <a:pPr>
              <a:defRPr/>
            </a:pPr>
            <a:endParaRPr lang="de-DE" sz="2000" dirty="0">
              <a:solidFill>
                <a:srgbClr val="336699"/>
              </a:solidFill>
            </a:endParaRPr>
          </a:p>
        </p:txBody>
      </p:sp>
      <p:sp>
        <p:nvSpPr>
          <p:cNvPr id="7172"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9" name="Rechteck 8"/>
          <p:cNvSpPr/>
          <p:nvPr/>
        </p:nvSpPr>
        <p:spPr>
          <a:xfrm>
            <a:off x="0" y="764704"/>
            <a:ext cx="9144000" cy="6120000"/>
          </a:xfrm>
          <a:prstGeom prst="rect">
            <a:avLst/>
          </a:prstGeom>
        </p:spPr>
        <p:txBody>
          <a:bodyPr>
            <a:spAutoFit/>
          </a:bodyPr>
          <a:lstStyle/>
          <a:p>
            <a:pPr>
              <a:defRPr/>
            </a:pPr>
            <a:r>
              <a:rPr lang="de-DE" sz="2000" b="1" dirty="0" smtClean="0">
                <a:solidFill>
                  <a:srgbClr val="003366"/>
                </a:solidFill>
              </a:rPr>
              <a:t>1.4   Aber: KW- Reflexion im Spannungsfeld </a:t>
            </a:r>
            <a:r>
              <a:rPr lang="de-DE" sz="2000" b="1" dirty="0">
                <a:solidFill>
                  <a:srgbClr val="003366"/>
                </a:solidFill>
              </a:rPr>
              <a:t>„</a:t>
            </a:r>
            <a:r>
              <a:rPr lang="de-DE" sz="2000" b="1" dirty="0" smtClean="0">
                <a:solidFill>
                  <a:srgbClr val="003366"/>
                </a:solidFill>
              </a:rPr>
              <a:t>Pädagogik – Recht“</a:t>
            </a:r>
          </a:p>
          <a:p>
            <a:pPr>
              <a:defRPr/>
            </a:pPr>
            <a:endParaRPr lang="de-DE" sz="2000" b="1" dirty="0" smtClean="0">
              <a:solidFill>
                <a:srgbClr val="003366"/>
              </a:solidFill>
            </a:endParaRPr>
          </a:p>
          <a:p>
            <a:pPr>
              <a:defRPr/>
            </a:pPr>
            <a:endParaRPr lang="de-DE" sz="2000" b="1" dirty="0" smtClean="0">
              <a:solidFill>
                <a:srgbClr val="003366"/>
              </a:solidFill>
            </a:endParaRPr>
          </a:p>
          <a:p>
            <a:pPr>
              <a:defRPr/>
            </a:pPr>
            <a:r>
              <a:rPr lang="de-DE" sz="2000" dirty="0" smtClean="0">
                <a:solidFill>
                  <a:srgbClr val="003366"/>
                </a:solidFill>
              </a:rPr>
              <a:t>Jede Grenzsetzung bedeutet einen Eingriffen in ein Kindesrecht. Entscheidend ist, ob das </a:t>
            </a:r>
            <a:r>
              <a:rPr lang="de-DE" sz="2000" b="1" dirty="0" smtClean="0">
                <a:solidFill>
                  <a:srgbClr val="003366"/>
                </a:solidFill>
              </a:rPr>
              <a:t>Kindesrecht verletzt</a:t>
            </a:r>
            <a:r>
              <a:rPr lang="de-DE" sz="2000" dirty="0" smtClean="0">
                <a:solidFill>
                  <a:srgbClr val="003366"/>
                </a:solidFill>
              </a:rPr>
              <a:t> wird, das heißt ob ein </a:t>
            </a:r>
            <a:r>
              <a:rPr lang="de-DE" sz="2000" b="1" dirty="0" smtClean="0">
                <a:solidFill>
                  <a:srgbClr val="003366"/>
                </a:solidFill>
              </a:rPr>
              <a:t>Machtmissbrauch</a:t>
            </a:r>
            <a:r>
              <a:rPr lang="de-DE" sz="2000" dirty="0" smtClean="0">
                <a:solidFill>
                  <a:srgbClr val="003366"/>
                </a:solidFill>
              </a:rPr>
              <a:t> vorliegt (s. </a:t>
            </a:r>
            <a:r>
              <a:rPr lang="de-DE" sz="2000" dirty="0" err="1" smtClean="0">
                <a:solidFill>
                  <a:srgbClr val="003366"/>
                </a:solidFill>
              </a:rPr>
              <a:t>Ziifer</a:t>
            </a:r>
            <a:r>
              <a:rPr lang="de-DE" sz="2000" dirty="0" smtClean="0">
                <a:solidFill>
                  <a:srgbClr val="003366"/>
                </a:solidFill>
              </a:rPr>
              <a:t> 4/ Prüfschema).</a:t>
            </a:r>
          </a:p>
          <a:p>
            <a:pPr>
              <a:defRPr/>
            </a:pPr>
            <a:endParaRPr lang="de-DE" sz="2000" b="1" dirty="0" smtClean="0">
              <a:solidFill>
                <a:srgbClr val="003366"/>
              </a:solidFill>
            </a:endParaRPr>
          </a:p>
          <a:p>
            <a:pPr>
              <a:defRPr/>
            </a:pPr>
            <a:r>
              <a:rPr lang="de-DE" sz="2000" b="1" dirty="0" smtClean="0">
                <a:solidFill>
                  <a:srgbClr val="003366"/>
                </a:solidFill>
              </a:rPr>
              <a:t>1.5   </a:t>
            </a:r>
            <a:r>
              <a:rPr lang="de-DE" sz="2000" b="1" u="sng" dirty="0" smtClean="0">
                <a:solidFill>
                  <a:srgbClr val="003366"/>
                </a:solidFill>
              </a:rPr>
              <a:t>Daher: Kindeswohl- Reflexion integrativ fachlich- rechtlich</a:t>
            </a:r>
            <a:r>
              <a:rPr lang="de-DE" sz="2000" b="1" dirty="0" smtClean="0">
                <a:solidFill>
                  <a:srgbClr val="003366"/>
                </a:solidFill>
              </a:rPr>
              <a:t> </a:t>
            </a:r>
          </a:p>
          <a:p>
            <a:pPr>
              <a:defRPr/>
            </a:pPr>
            <a:endParaRPr lang="de-DE" sz="2000" b="1" dirty="0" smtClean="0">
              <a:solidFill>
                <a:srgbClr val="003366"/>
              </a:solidFill>
            </a:endParaRPr>
          </a:p>
          <a:p>
            <a:pPr>
              <a:defRPr/>
            </a:pPr>
            <a:r>
              <a:rPr lang="de-DE" sz="2000" dirty="0" smtClean="0">
                <a:solidFill>
                  <a:srgbClr val="003366"/>
                </a:solidFill>
              </a:rPr>
              <a:t>Das sichert päd.  Qualität. Parallele fachliche und rechtliche Bewertungen  sind  umständlich und  wenig verständlich: sie können  pädagogische Kreativität  </a:t>
            </a:r>
            <a:r>
              <a:rPr lang="de-DE" sz="2000" dirty="0" err="1" smtClean="0">
                <a:solidFill>
                  <a:srgbClr val="003366"/>
                </a:solidFill>
              </a:rPr>
              <a:t>be</a:t>
            </a:r>
            <a:r>
              <a:rPr lang="de-DE" sz="2000" dirty="0" smtClean="0">
                <a:solidFill>
                  <a:srgbClr val="003366"/>
                </a:solidFill>
              </a:rPr>
              <a:t>- hindern (Absicherungsdenken). </a:t>
            </a:r>
          </a:p>
          <a:p>
            <a:pPr>
              <a:defRPr/>
            </a:pPr>
            <a:endParaRPr lang="de-DE" sz="2000" dirty="0" smtClean="0">
              <a:solidFill>
                <a:srgbClr val="003366"/>
              </a:solidFill>
            </a:endParaRPr>
          </a:p>
          <a:p>
            <a:pPr>
              <a:defRPr/>
            </a:pPr>
            <a:r>
              <a:rPr lang="de-DE" sz="2000" dirty="0" smtClean="0">
                <a:solidFill>
                  <a:srgbClr val="003366"/>
                </a:solidFill>
              </a:rPr>
              <a:t>Auch  ist die Unterscheidung  zwischen  fachlich  begründbarer  pädagogischer Grenzsetzung und rechtlich  zulässiger Gefahrenabwehr  nur in einer  </a:t>
            </a:r>
            <a:r>
              <a:rPr lang="de-DE" sz="2000" dirty="0" err="1" smtClean="0">
                <a:solidFill>
                  <a:srgbClr val="003366"/>
                </a:solidFill>
              </a:rPr>
              <a:t>ganzheit</a:t>
            </a:r>
            <a:r>
              <a:rPr lang="de-DE" sz="2000" dirty="0" smtClean="0">
                <a:solidFill>
                  <a:srgbClr val="003366"/>
                </a:solidFill>
              </a:rPr>
              <a:t>- </a:t>
            </a:r>
            <a:r>
              <a:rPr lang="de-DE" sz="2000" dirty="0" err="1" smtClean="0">
                <a:solidFill>
                  <a:srgbClr val="003366"/>
                </a:solidFill>
              </a:rPr>
              <a:t>lich</a:t>
            </a:r>
            <a:r>
              <a:rPr lang="de-DE" sz="2000" dirty="0" smtClean="0">
                <a:solidFill>
                  <a:srgbClr val="003366"/>
                </a:solidFill>
              </a:rPr>
              <a:t> fachlich-rechtlichen Sicht möglich: in einheitlichem KW- Bewertungssystem: Abgrenzung zulässige Macht- Machtmissbrauch auf </a:t>
            </a:r>
            <a:r>
              <a:rPr lang="de-DE" sz="2000" dirty="0" err="1" smtClean="0">
                <a:solidFill>
                  <a:srgbClr val="003366"/>
                </a:solidFill>
              </a:rPr>
              <a:t>einheitl</a:t>
            </a:r>
            <a:r>
              <a:rPr lang="de-DE" sz="2000" dirty="0" smtClean="0">
                <a:solidFill>
                  <a:srgbClr val="003366"/>
                </a:solidFill>
              </a:rPr>
              <a:t>. Basis (Ziffer 4).   </a:t>
            </a:r>
          </a:p>
          <a:p>
            <a:pPr>
              <a:defRPr/>
            </a:pPr>
            <a:endParaRPr lang="de-DE" sz="2000" dirty="0" smtClean="0">
              <a:solidFill>
                <a:srgbClr val="003366"/>
              </a:solidFill>
            </a:endParaRPr>
          </a:p>
          <a:p>
            <a:pPr>
              <a:defRPr/>
            </a:pPr>
            <a:endParaRPr lang="de-DE" sz="2000" dirty="0" smtClean="0">
              <a:solidFill>
                <a:srgbClr val="003366"/>
              </a:solidFill>
            </a:endParaRPr>
          </a:p>
          <a:p>
            <a:pPr>
              <a:defRPr/>
            </a:pPr>
            <a:endParaRPr lang="de-DE" sz="2000" b="1" dirty="0" smtClean="0">
              <a:solidFill>
                <a:srgbClr val="003366"/>
              </a:solidFill>
            </a:endParaRPr>
          </a:p>
          <a:p>
            <a:pPr>
              <a:defRPr/>
            </a:pPr>
            <a:endParaRPr lang="de-DE" sz="2000" b="1" dirty="0" smtClean="0">
              <a:solidFill>
                <a:srgbClr val="003366"/>
              </a:solidFill>
            </a:endParaRPr>
          </a:p>
          <a:p>
            <a:pPr>
              <a:defRPr/>
            </a:pPr>
            <a:endParaRPr lang="de-DE" sz="2000" b="1" dirty="0" smtClean="0">
              <a:solidFill>
                <a:srgbClr val="003366"/>
              </a:solidFill>
            </a:endParaRPr>
          </a:p>
          <a:p>
            <a:pPr>
              <a:defRPr/>
            </a:pPr>
            <a:endParaRPr lang="de-DE" sz="2000" b="1" dirty="0" smtClean="0">
              <a:solidFill>
                <a:srgbClr val="003366"/>
              </a:solidFill>
            </a:endParaRPr>
          </a:p>
          <a:p>
            <a:pPr>
              <a:defRPr/>
            </a:pPr>
            <a:endParaRPr lang="de-DE" sz="2000" b="1" dirty="0" smtClean="0">
              <a:solidFill>
                <a:srgbClr val="003366"/>
              </a:solidFill>
            </a:endParaRPr>
          </a:p>
          <a:p>
            <a:pPr>
              <a:defRPr/>
            </a:pPr>
            <a:endParaRPr lang="de-DE" sz="2000" b="1" dirty="0" smtClean="0">
              <a:solidFill>
                <a:srgbClr val="003366"/>
              </a:solidFill>
            </a:endParaRPr>
          </a:p>
          <a:p>
            <a:pPr>
              <a:defRPr/>
            </a:pPr>
            <a:endParaRPr lang="de-DE" sz="2000" b="1" dirty="0" smtClean="0">
              <a:solidFill>
                <a:srgbClr val="003366"/>
              </a:solidFill>
            </a:endParaRPr>
          </a:p>
          <a:p>
            <a:pPr>
              <a:defRPr/>
            </a:pPr>
            <a:endParaRPr lang="de-DE" sz="2000" b="1" dirty="0" smtClean="0">
              <a:solidFill>
                <a:srgbClr val="003366"/>
              </a:solidFill>
            </a:endParaRPr>
          </a:p>
        </p:txBody>
      </p:sp>
      <p:sp>
        <p:nvSpPr>
          <p:cNvPr id="10" name="Rechteck 9"/>
          <p:cNvSpPr/>
          <p:nvPr/>
        </p:nvSpPr>
        <p:spPr>
          <a:xfrm>
            <a:off x="0" y="0"/>
            <a:ext cx="9144000" cy="432000"/>
          </a:xfrm>
          <a:prstGeom prst="rect">
            <a:avLst/>
          </a:prstGeom>
        </p:spPr>
        <p:txBody>
          <a:bodyPr>
            <a:spAutoFit/>
          </a:bodyPr>
          <a:lstStyle/>
          <a:p>
            <a:pPr>
              <a:defRPr/>
            </a:pPr>
            <a:r>
              <a:rPr lang="de-DE" sz="2400" b="1" dirty="0">
                <a:solidFill>
                  <a:srgbClr val="003366"/>
                </a:solidFill>
              </a:rPr>
              <a:t>1.   </a:t>
            </a:r>
            <a:r>
              <a:rPr lang="de-DE" sz="2400" b="1" dirty="0">
                <a:solidFill>
                  <a:srgbClr val="003366"/>
                </a:solidFill>
                <a:effectLst>
                  <a:outerShdw blurRad="38100" dist="38100" dir="2700000" algn="tl">
                    <a:srgbClr val="000000">
                      <a:alpha val="43137"/>
                    </a:srgbClr>
                  </a:outerShdw>
                </a:effectLst>
              </a:rPr>
              <a:t>Handlungssicherheit in </a:t>
            </a:r>
            <a:r>
              <a:rPr lang="de-DE" sz="2400" b="1" dirty="0" smtClean="0">
                <a:solidFill>
                  <a:srgbClr val="003366"/>
                </a:solidFill>
                <a:effectLst>
                  <a:outerShdw blurRad="38100" dist="38100" dir="2700000" algn="tl">
                    <a:srgbClr val="000000">
                      <a:alpha val="43137"/>
                    </a:srgbClr>
                  </a:outerShdw>
                </a:effectLst>
              </a:rPr>
              <a:t>fachlicher </a:t>
            </a:r>
            <a:r>
              <a:rPr lang="de-DE" sz="2400" b="1" dirty="0">
                <a:solidFill>
                  <a:srgbClr val="003366"/>
                </a:solidFill>
                <a:effectLst>
                  <a:outerShdw blurRad="38100" dist="38100" dir="2700000" algn="tl">
                    <a:srgbClr val="000000">
                      <a:alpha val="43137"/>
                    </a:srgbClr>
                  </a:outerShdw>
                </a:effectLst>
              </a:rPr>
              <a:t>und rechtl. </a:t>
            </a:r>
            <a:r>
              <a:rPr lang="de-DE" sz="2400" b="1" dirty="0" smtClean="0">
                <a:solidFill>
                  <a:srgbClr val="003366"/>
                </a:solidFill>
                <a:effectLst>
                  <a:outerShdw blurRad="38100" dist="38100" dir="2700000" algn="tl">
                    <a:srgbClr val="000000">
                      <a:alpha val="43137"/>
                    </a:srgbClr>
                  </a:outerShdw>
                </a:effectLst>
              </a:rPr>
              <a:t>Orientierung</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 calcmode="lin" valueType="num">
                                      <p:cBhvr additive="base">
                                        <p:cTn id="1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 calcmode="lin" valueType="num">
                                      <p:cBhvr additive="base">
                                        <p:cTn id="2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anim calcmode="lin" valueType="num">
                                      <p:cBhvr additive="base">
                                        <p:cTn id="2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3"/>
            <a:ext cx="9144000" cy="6875463"/>
          </a:xfrm>
          <a:prstGeom prst="rect">
            <a:avLst/>
          </a:prstGeom>
          <a:solidFill>
            <a:srgbClr val="C0C0C0"/>
          </a:solidFill>
          <a:ln w="9525">
            <a:no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336699"/>
              </a:solidFill>
            </a:endParaRPr>
          </a:p>
        </p:txBody>
      </p:sp>
      <p:sp>
        <p:nvSpPr>
          <p:cNvPr id="8196"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7" name="Rechteck 6"/>
          <p:cNvSpPr/>
          <p:nvPr/>
        </p:nvSpPr>
        <p:spPr>
          <a:xfrm>
            <a:off x="0" y="571500"/>
            <a:ext cx="9144000" cy="400050"/>
          </a:xfrm>
          <a:prstGeom prst="rect">
            <a:avLst/>
          </a:prstGeom>
        </p:spPr>
        <p:txBody>
          <a:bodyPr>
            <a:spAutoFit/>
          </a:bodyPr>
          <a:lstStyle/>
          <a:p>
            <a:pPr>
              <a:defRPr/>
            </a:pPr>
            <a:r>
              <a:rPr lang="de-DE" sz="2000" b="1" dirty="0" smtClean="0">
                <a:solidFill>
                  <a:srgbClr val="003366"/>
                </a:solidFill>
              </a:rPr>
              <a:t>1.6   KW- Reflexion: Grundlagen </a:t>
            </a:r>
            <a:r>
              <a:rPr lang="de-DE" sz="2000" b="1" dirty="0">
                <a:solidFill>
                  <a:srgbClr val="003366"/>
                </a:solidFill>
              </a:rPr>
              <a:t>objektivierender </a:t>
            </a:r>
            <a:r>
              <a:rPr lang="de-DE" sz="2000" b="1" dirty="0" smtClean="0">
                <a:solidFill>
                  <a:srgbClr val="003366"/>
                </a:solidFill>
              </a:rPr>
              <a:t>Kindeswohl- Kriterien </a:t>
            </a:r>
            <a:endParaRPr lang="de-DE" sz="2000" u="sng" dirty="0">
              <a:solidFill>
                <a:srgbClr val="003366"/>
              </a:solidFill>
              <a:effectLst>
                <a:outerShdw blurRad="38100" dist="38100" dir="2700000" algn="tl">
                  <a:srgbClr val="000000">
                    <a:alpha val="43137"/>
                  </a:srgbClr>
                </a:outerShdw>
              </a:effectLst>
            </a:endParaRPr>
          </a:p>
        </p:txBody>
      </p:sp>
      <p:sp>
        <p:nvSpPr>
          <p:cNvPr id="8" name="Rechteck 7"/>
          <p:cNvSpPr/>
          <p:nvPr/>
        </p:nvSpPr>
        <p:spPr>
          <a:xfrm>
            <a:off x="0" y="917912"/>
            <a:ext cx="9144000" cy="5940088"/>
          </a:xfrm>
          <a:prstGeom prst="rect">
            <a:avLst/>
          </a:prstGeom>
        </p:spPr>
        <p:txBody>
          <a:bodyPr>
            <a:spAutoFit/>
          </a:bodyPr>
          <a:lstStyle/>
          <a:p>
            <a:pPr marL="457200" indent="-457200">
              <a:defRPr/>
            </a:pPr>
            <a:endParaRPr lang="de-DE" sz="2000" b="1" dirty="0" smtClean="0">
              <a:solidFill>
                <a:srgbClr val="003366"/>
              </a:solidFill>
            </a:endParaRPr>
          </a:p>
          <a:p>
            <a:pPr marL="457200" indent="-457200">
              <a:defRPr/>
            </a:pPr>
            <a:r>
              <a:rPr lang="de-DE" sz="2000" b="1" dirty="0" smtClean="0">
                <a:solidFill>
                  <a:srgbClr val="003366"/>
                </a:solidFill>
              </a:rPr>
              <a:t>Die ganzheitlich fachlich-rechtliche Reflexion d. Kindeswohls basiert auf:</a:t>
            </a:r>
          </a:p>
          <a:p>
            <a:pPr marL="457200" indent="-457200">
              <a:defRPr/>
            </a:pPr>
            <a:endParaRPr lang="de-DE" sz="2000" b="1" dirty="0" smtClean="0">
              <a:solidFill>
                <a:srgbClr val="003366"/>
              </a:solidFill>
            </a:endParaRPr>
          </a:p>
          <a:p>
            <a:pPr marL="457200" indent="-457200">
              <a:buFont typeface="Arial" pitchFamily="34" charset="0"/>
              <a:buChar char="•"/>
              <a:defRPr/>
            </a:pPr>
            <a:r>
              <a:rPr lang="de-DE" sz="2000" b="1" dirty="0" smtClean="0">
                <a:solidFill>
                  <a:srgbClr val="003366"/>
                </a:solidFill>
              </a:rPr>
              <a:t>Fachlich</a:t>
            </a:r>
            <a:r>
              <a:rPr lang="de-DE" sz="2000" dirty="0">
                <a:solidFill>
                  <a:srgbClr val="003366"/>
                </a:solidFill>
              </a:rPr>
              <a:t>: </a:t>
            </a:r>
          </a:p>
          <a:p>
            <a:pPr marL="457200" indent="-457200">
              <a:defRPr/>
            </a:pPr>
            <a:r>
              <a:rPr lang="de-DE" sz="2000" dirty="0">
                <a:solidFill>
                  <a:srgbClr val="003366"/>
                </a:solidFill>
              </a:rPr>
              <a:t>       -   Innere Bindungen des K./ J.       </a:t>
            </a:r>
          </a:p>
          <a:p>
            <a:pPr marL="457200" indent="-457200">
              <a:defRPr/>
            </a:pPr>
            <a:r>
              <a:rPr lang="de-DE" sz="2000" dirty="0">
                <a:solidFill>
                  <a:srgbClr val="003366"/>
                </a:solidFill>
              </a:rPr>
              <a:t>       -   Wille des K./ J.  </a:t>
            </a:r>
          </a:p>
          <a:p>
            <a:pPr marL="457200" indent="-457200">
              <a:defRPr/>
            </a:pPr>
            <a:r>
              <a:rPr lang="de-DE" sz="2000" dirty="0">
                <a:solidFill>
                  <a:srgbClr val="003366"/>
                </a:solidFill>
              </a:rPr>
              <a:t>       -   Kontinuität und Stabilität von Erziehungsverhältnissen</a:t>
            </a:r>
          </a:p>
          <a:p>
            <a:pPr marL="457200" indent="-457200">
              <a:defRPr/>
            </a:pPr>
            <a:r>
              <a:rPr lang="de-DE" sz="2000" dirty="0">
                <a:solidFill>
                  <a:srgbClr val="003366"/>
                </a:solidFill>
              </a:rPr>
              <a:t>       -   Positive Beziehungen zu den Eltern </a:t>
            </a:r>
          </a:p>
          <a:p>
            <a:pPr marL="457200" indent="-457200">
              <a:defRPr/>
            </a:pPr>
            <a:endParaRPr lang="de-DE" sz="2000" dirty="0">
              <a:solidFill>
                <a:srgbClr val="003366"/>
              </a:solidFill>
            </a:endParaRPr>
          </a:p>
          <a:p>
            <a:pPr marL="457200" indent="-457200">
              <a:buFont typeface="Arial" pitchFamily="34" charset="0"/>
              <a:buChar char="•"/>
              <a:defRPr/>
            </a:pPr>
            <a:r>
              <a:rPr lang="de-DE" sz="2000" b="1" dirty="0">
                <a:solidFill>
                  <a:srgbClr val="003366"/>
                </a:solidFill>
              </a:rPr>
              <a:t>Rechtlich:</a:t>
            </a:r>
          </a:p>
          <a:p>
            <a:pPr>
              <a:defRPr/>
            </a:pPr>
            <a:r>
              <a:rPr lang="de-DE" sz="2000" b="1" dirty="0">
                <a:solidFill>
                  <a:srgbClr val="003366"/>
                </a:solidFill>
              </a:rPr>
              <a:t>       </a:t>
            </a:r>
            <a:r>
              <a:rPr lang="de-DE" sz="2000" dirty="0">
                <a:solidFill>
                  <a:srgbClr val="003366"/>
                </a:solidFill>
              </a:rPr>
              <a:t>- </a:t>
            </a:r>
            <a:r>
              <a:rPr lang="de-DE" sz="2000" b="1" dirty="0">
                <a:solidFill>
                  <a:srgbClr val="003366"/>
                </a:solidFill>
              </a:rPr>
              <a:t>  Art. 3 UN Kinderrechtskonvention</a:t>
            </a:r>
            <a:r>
              <a:rPr lang="de-DE" sz="2000" dirty="0">
                <a:solidFill>
                  <a:srgbClr val="003366"/>
                </a:solidFill>
              </a:rPr>
              <a:t>: „Bei allen Maßnahmen, die Kinder</a:t>
            </a:r>
          </a:p>
          <a:p>
            <a:pPr>
              <a:defRPr/>
            </a:pPr>
            <a:r>
              <a:rPr lang="de-DE" sz="2000" dirty="0">
                <a:solidFill>
                  <a:srgbClr val="003366"/>
                </a:solidFill>
              </a:rPr>
              <a:t>           betreffen, ...ist das Wohl des Kindes ein Gesichtspunkt, der vorrangig zu  </a:t>
            </a:r>
          </a:p>
          <a:p>
            <a:pPr>
              <a:defRPr/>
            </a:pPr>
            <a:r>
              <a:rPr lang="de-DE" sz="2000" dirty="0">
                <a:solidFill>
                  <a:srgbClr val="003366"/>
                </a:solidFill>
              </a:rPr>
              <a:t>           berücksichtigen ist“: </a:t>
            </a:r>
            <a:r>
              <a:rPr lang="de-DE" sz="2000" dirty="0" err="1">
                <a:solidFill>
                  <a:srgbClr val="003366"/>
                </a:solidFill>
              </a:rPr>
              <a:t>best</a:t>
            </a:r>
            <a:r>
              <a:rPr lang="de-DE" sz="2000" dirty="0">
                <a:solidFill>
                  <a:srgbClr val="003366"/>
                </a:solidFill>
              </a:rPr>
              <a:t> </a:t>
            </a:r>
            <a:r>
              <a:rPr lang="de-DE" sz="2000" dirty="0" err="1">
                <a:solidFill>
                  <a:srgbClr val="003366"/>
                </a:solidFill>
              </a:rPr>
              <a:t>interest</a:t>
            </a:r>
            <a:r>
              <a:rPr lang="de-DE" sz="2000" dirty="0">
                <a:solidFill>
                  <a:srgbClr val="003366"/>
                </a:solidFill>
              </a:rPr>
              <a:t>/ wohlverstandenes Kindesinteresse → </a:t>
            </a:r>
          </a:p>
          <a:p>
            <a:pPr marL="457200" indent="-457200">
              <a:defRPr/>
            </a:pPr>
            <a:r>
              <a:rPr lang="de-DE" sz="2000" dirty="0">
                <a:solidFill>
                  <a:srgbClr val="003366"/>
                </a:solidFill>
              </a:rPr>
              <a:t>           Sicht des K./ J.  </a:t>
            </a:r>
          </a:p>
          <a:p>
            <a:pPr marL="457200" indent="-457200">
              <a:defRPr/>
            </a:pPr>
            <a:r>
              <a:rPr lang="de-DE" sz="2000" dirty="0">
                <a:solidFill>
                  <a:srgbClr val="003366"/>
                </a:solidFill>
              </a:rPr>
              <a:t>       -   </a:t>
            </a:r>
            <a:r>
              <a:rPr lang="de-DE" sz="2000" b="1" dirty="0">
                <a:solidFill>
                  <a:srgbClr val="003366"/>
                </a:solidFill>
              </a:rPr>
              <a:t>§ 1 Abs.1 SGB VIII</a:t>
            </a:r>
            <a:r>
              <a:rPr lang="de-DE" sz="2000" dirty="0">
                <a:solidFill>
                  <a:srgbClr val="003366"/>
                </a:solidFill>
              </a:rPr>
              <a:t>: “Jeder junge Mensch hat ein Recht auf Förderung  </a:t>
            </a:r>
          </a:p>
          <a:p>
            <a:pPr marL="457200" indent="-457200">
              <a:defRPr/>
            </a:pPr>
            <a:r>
              <a:rPr lang="de-DE" sz="2000" dirty="0">
                <a:solidFill>
                  <a:srgbClr val="003366"/>
                </a:solidFill>
              </a:rPr>
              <a:t>           seiner Entwicklung zu einer </a:t>
            </a:r>
            <a:r>
              <a:rPr lang="de-DE" sz="2000" dirty="0" err="1">
                <a:solidFill>
                  <a:srgbClr val="003366"/>
                </a:solidFill>
              </a:rPr>
              <a:t>eigenverantwortl</a:t>
            </a:r>
            <a:r>
              <a:rPr lang="de-DE" sz="2000" dirty="0">
                <a:solidFill>
                  <a:srgbClr val="003366"/>
                </a:solidFill>
              </a:rPr>
              <a:t>. und gemeinschaftsfähigen   </a:t>
            </a:r>
          </a:p>
          <a:p>
            <a:pPr marL="457200" indent="-457200">
              <a:defRPr/>
            </a:pPr>
            <a:r>
              <a:rPr lang="de-DE" sz="2000" dirty="0">
                <a:solidFill>
                  <a:srgbClr val="003366"/>
                </a:solidFill>
              </a:rPr>
              <a:t>           Persönlichkeit” → allgemeines Ziel der Erziehung</a:t>
            </a:r>
          </a:p>
          <a:p>
            <a:pPr marL="457200" indent="-457200">
              <a:defRPr/>
            </a:pPr>
            <a:r>
              <a:rPr lang="de-DE" sz="2000" dirty="0">
                <a:solidFill>
                  <a:srgbClr val="003366"/>
                </a:solidFill>
              </a:rPr>
              <a:t>       -   § </a:t>
            </a:r>
            <a:r>
              <a:rPr lang="de-DE" sz="2000" b="1" dirty="0">
                <a:solidFill>
                  <a:srgbClr val="003366"/>
                </a:solidFill>
              </a:rPr>
              <a:t>1666 BGB</a:t>
            </a:r>
            <a:r>
              <a:rPr lang="de-DE" sz="2000" dirty="0">
                <a:solidFill>
                  <a:srgbClr val="003366"/>
                </a:solidFill>
              </a:rPr>
              <a:t>:</a:t>
            </a:r>
            <a:r>
              <a:rPr lang="de-DE" sz="2000" b="1" dirty="0">
                <a:solidFill>
                  <a:srgbClr val="003366"/>
                </a:solidFill>
              </a:rPr>
              <a:t> </a:t>
            </a:r>
            <a:r>
              <a:rPr lang="de-DE" sz="2000" dirty="0" smtClean="0">
                <a:solidFill>
                  <a:srgbClr val="003366"/>
                </a:solidFill>
              </a:rPr>
              <a:t>Kindeswohl </a:t>
            </a:r>
            <a:r>
              <a:rPr lang="de-DE" sz="2000" dirty="0">
                <a:solidFill>
                  <a:srgbClr val="003366"/>
                </a:solidFill>
              </a:rPr>
              <a:t>beinhaltet </a:t>
            </a:r>
            <a:r>
              <a:rPr lang="de-DE" sz="2000" dirty="0" smtClean="0">
                <a:solidFill>
                  <a:srgbClr val="003366"/>
                </a:solidFill>
              </a:rPr>
              <a:t>„</a:t>
            </a:r>
            <a:r>
              <a:rPr lang="de-DE" sz="2000" dirty="0" err="1" smtClean="0">
                <a:solidFill>
                  <a:srgbClr val="003366"/>
                </a:solidFill>
              </a:rPr>
              <a:t>körperl</a:t>
            </a:r>
            <a:r>
              <a:rPr lang="de-DE" sz="2000" dirty="0" smtClean="0">
                <a:solidFill>
                  <a:srgbClr val="003366"/>
                </a:solidFill>
              </a:rPr>
              <a:t>., geist., seelisches Wohl“. </a:t>
            </a:r>
            <a:endParaRPr lang="de-DE" sz="2000" dirty="0">
              <a:solidFill>
                <a:srgbClr val="003366"/>
              </a:solidFill>
            </a:endParaRPr>
          </a:p>
          <a:p>
            <a:pPr marL="457200" indent="-457200">
              <a:defRPr/>
            </a:pPr>
            <a:endParaRPr lang="de-DE" sz="2000" b="1" dirty="0">
              <a:solidFill>
                <a:srgbClr val="003366"/>
              </a:solidFill>
            </a:endParaRPr>
          </a:p>
        </p:txBody>
      </p:sp>
      <p:sp>
        <p:nvSpPr>
          <p:cNvPr id="9" name="Rechteck 8"/>
          <p:cNvSpPr/>
          <p:nvPr/>
        </p:nvSpPr>
        <p:spPr>
          <a:xfrm>
            <a:off x="0" y="0"/>
            <a:ext cx="9144000" cy="432000"/>
          </a:xfrm>
          <a:prstGeom prst="rect">
            <a:avLst/>
          </a:prstGeom>
        </p:spPr>
        <p:txBody>
          <a:bodyPr>
            <a:spAutoFit/>
          </a:bodyPr>
          <a:lstStyle/>
          <a:p>
            <a:pPr>
              <a:defRPr/>
            </a:pPr>
            <a:r>
              <a:rPr lang="de-DE" sz="2400" b="1" dirty="0">
                <a:solidFill>
                  <a:srgbClr val="003366"/>
                </a:solidFill>
              </a:rPr>
              <a:t>1.   </a:t>
            </a:r>
            <a:r>
              <a:rPr lang="de-DE" sz="2400" b="1" dirty="0">
                <a:solidFill>
                  <a:srgbClr val="003366"/>
                </a:solidFill>
                <a:effectLst>
                  <a:outerShdw blurRad="38100" dist="38100" dir="2700000" algn="tl">
                    <a:srgbClr val="000000">
                      <a:alpha val="43137"/>
                    </a:srgbClr>
                  </a:outerShdw>
                </a:effectLst>
              </a:rPr>
              <a:t>Handlungssicherheit in </a:t>
            </a:r>
            <a:r>
              <a:rPr lang="de-DE" sz="2400" b="1" dirty="0" smtClean="0">
                <a:solidFill>
                  <a:srgbClr val="003366"/>
                </a:solidFill>
                <a:effectLst>
                  <a:outerShdw blurRad="38100" dist="38100" dir="2700000" algn="tl">
                    <a:srgbClr val="000000">
                      <a:alpha val="43137"/>
                    </a:srgbClr>
                  </a:outerShdw>
                </a:effectLst>
              </a:rPr>
              <a:t>fachlicher </a:t>
            </a:r>
            <a:r>
              <a:rPr lang="de-DE" sz="2400" b="1" dirty="0">
                <a:solidFill>
                  <a:srgbClr val="003366"/>
                </a:solidFill>
                <a:effectLst>
                  <a:outerShdw blurRad="38100" dist="38100" dir="2700000" algn="tl">
                    <a:srgbClr val="000000">
                      <a:alpha val="43137"/>
                    </a:srgbClr>
                  </a:outerShdw>
                </a:effectLst>
              </a:rPr>
              <a:t>und rechtl. </a:t>
            </a:r>
            <a:r>
              <a:rPr lang="de-DE" sz="2400" b="1" dirty="0" smtClean="0">
                <a:solidFill>
                  <a:srgbClr val="003366"/>
                </a:solidFill>
                <a:effectLst>
                  <a:outerShdw blurRad="38100" dist="38100" dir="2700000" algn="tl">
                    <a:srgbClr val="000000">
                      <a:alpha val="43137"/>
                    </a:srgbClr>
                  </a:outerShdw>
                </a:effectLst>
              </a:rPr>
              <a:t>Orientierung</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 calcmode="lin" valueType="num">
                                      <p:cBhvr additive="base">
                                        <p:cTn id="1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 calcmode="lin" valueType="num">
                                      <p:cBhvr additive="base">
                                        <p:cTn id="2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anim calcmode="lin" valueType="num">
                                      <p:cBhvr additive="base">
                                        <p:cTn id="29"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anim calcmode="lin" valueType="num">
                                      <p:cBhvr additive="base">
                                        <p:cTn id="33"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11" end="11"/>
                                            </p:txEl>
                                          </p:spTgt>
                                        </p:tgtEl>
                                        <p:attrNameLst>
                                          <p:attrName>style.visibility</p:attrName>
                                        </p:attrNameLst>
                                      </p:cBhvr>
                                      <p:to>
                                        <p:strVal val="visible"/>
                                      </p:to>
                                    </p:set>
                                    <p:anim calcmode="lin" valueType="num">
                                      <p:cBhvr additive="base">
                                        <p:cTn id="37"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anim calcmode="lin" valueType="num">
                                      <p:cBhvr additive="base">
                                        <p:cTn id="41"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13" end="13"/>
                                            </p:txEl>
                                          </p:spTgt>
                                        </p:tgtEl>
                                        <p:attrNameLst>
                                          <p:attrName>style.visibility</p:attrName>
                                        </p:attrNameLst>
                                      </p:cBhvr>
                                      <p:to>
                                        <p:strVal val="visible"/>
                                      </p:to>
                                    </p:set>
                                    <p:anim calcmode="lin" valueType="num">
                                      <p:cBhvr additive="base">
                                        <p:cTn id="45"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14" end="14"/>
                                            </p:txEl>
                                          </p:spTgt>
                                        </p:tgtEl>
                                        <p:attrNameLst>
                                          <p:attrName>style.visibility</p:attrName>
                                        </p:attrNameLst>
                                      </p:cBhvr>
                                      <p:to>
                                        <p:strVal val="visible"/>
                                      </p:to>
                                    </p:set>
                                    <p:anim calcmode="lin" valueType="num">
                                      <p:cBhvr additive="base">
                                        <p:cTn id="49"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4" end="1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15" end="15"/>
                                            </p:txEl>
                                          </p:spTgt>
                                        </p:tgtEl>
                                        <p:attrNameLst>
                                          <p:attrName>style.visibility</p:attrName>
                                        </p:attrNameLst>
                                      </p:cBhvr>
                                      <p:to>
                                        <p:strVal val="visible"/>
                                      </p:to>
                                    </p:set>
                                    <p:anim calcmode="lin" valueType="num">
                                      <p:cBhvr additive="base">
                                        <p:cTn id="53"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
                                            <p:txEl>
                                              <p:pRg st="16" end="16"/>
                                            </p:txEl>
                                          </p:spTgt>
                                        </p:tgtEl>
                                        <p:attrNameLst>
                                          <p:attrName>style.visibility</p:attrName>
                                        </p:attrNameLst>
                                      </p:cBhvr>
                                      <p:to>
                                        <p:strVal val="visible"/>
                                      </p:to>
                                    </p:set>
                                    <p:anim calcmode="lin" valueType="num">
                                      <p:cBhvr additive="base">
                                        <p:cTn id="57"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16" end="1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
                                            <p:txEl>
                                              <p:pRg st="17" end="17"/>
                                            </p:txEl>
                                          </p:spTgt>
                                        </p:tgtEl>
                                        <p:attrNameLst>
                                          <p:attrName>style.visibility</p:attrName>
                                        </p:attrNameLst>
                                      </p:cBhvr>
                                      <p:to>
                                        <p:strVal val="visible"/>
                                      </p:to>
                                    </p:set>
                                    <p:anim calcmode="lin" valueType="num">
                                      <p:cBhvr additive="base">
                                        <p:cTn id="61" dur="500" fill="hold"/>
                                        <p:tgtEl>
                                          <p:spTgt spid="8">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3"/>
            <a:ext cx="9144000" cy="6875463"/>
          </a:xfrm>
          <a:prstGeom prst="rect">
            <a:avLst/>
          </a:prstGeom>
          <a:solidFill>
            <a:srgbClr val="C0C0C0"/>
          </a:solidFill>
          <a:ln w="9525">
            <a:no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336699"/>
              </a:solidFill>
            </a:endParaRPr>
          </a:p>
        </p:txBody>
      </p:sp>
      <p:sp>
        <p:nvSpPr>
          <p:cNvPr id="8196"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10" name="Rechteck 9"/>
          <p:cNvSpPr/>
          <p:nvPr/>
        </p:nvSpPr>
        <p:spPr>
          <a:xfrm>
            <a:off x="0" y="571499"/>
            <a:ext cx="9144000" cy="6300000"/>
          </a:xfrm>
          <a:prstGeom prst="rect">
            <a:avLst/>
          </a:prstGeom>
        </p:spPr>
        <p:txBody>
          <a:bodyPr>
            <a:spAutoFit/>
          </a:bodyPr>
          <a:lstStyle/>
          <a:p>
            <a:pPr>
              <a:defRPr/>
            </a:pPr>
            <a:r>
              <a:rPr lang="de-DE" sz="2000" b="1" dirty="0" smtClean="0">
                <a:solidFill>
                  <a:srgbClr val="003366"/>
                </a:solidFill>
              </a:rPr>
              <a:t>1.7   </a:t>
            </a:r>
            <a:r>
              <a:rPr lang="de-DE" sz="2000" b="1" dirty="0">
                <a:solidFill>
                  <a:srgbClr val="003366"/>
                </a:solidFill>
              </a:rPr>
              <a:t>Dreidimensionales Entscheiden </a:t>
            </a:r>
            <a:r>
              <a:rPr lang="de-DE" sz="2000" b="1" dirty="0" smtClean="0">
                <a:solidFill>
                  <a:srgbClr val="003366"/>
                </a:solidFill>
              </a:rPr>
              <a:t>im Rahmen des Kindeswohls</a:t>
            </a:r>
          </a:p>
          <a:p>
            <a:pPr>
              <a:defRPr/>
            </a:pPr>
            <a:endParaRPr lang="de-DE" sz="2000" b="1" dirty="0">
              <a:solidFill>
                <a:srgbClr val="003366"/>
              </a:solidFill>
            </a:endParaRPr>
          </a:p>
          <a:p>
            <a:pPr>
              <a:defRPr/>
            </a:pPr>
            <a:r>
              <a:rPr lang="de-DE" sz="2000" dirty="0">
                <a:solidFill>
                  <a:srgbClr val="003366"/>
                </a:solidFill>
              </a:rPr>
              <a:t>    </a:t>
            </a:r>
            <a:r>
              <a:rPr lang="de-DE" sz="2000" dirty="0" smtClean="0">
                <a:solidFill>
                  <a:srgbClr val="003366"/>
                </a:solidFill>
              </a:rPr>
              <a:t>   </a:t>
            </a:r>
            <a:r>
              <a:rPr lang="de-DE" sz="2000" dirty="0">
                <a:solidFill>
                  <a:srgbClr val="003366"/>
                </a:solidFill>
              </a:rPr>
              <a:t>-</a:t>
            </a:r>
            <a:r>
              <a:rPr lang="de-DE" sz="2000" b="1" dirty="0">
                <a:solidFill>
                  <a:srgbClr val="003366"/>
                </a:solidFill>
              </a:rPr>
              <a:t> </a:t>
            </a:r>
            <a:r>
              <a:rPr lang="de-DE" sz="2000" dirty="0">
                <a:solidFill>
                  <a:srgbClr val="003366"/>
                </a:solidFill>
              </a:rPr>
              <a:t>Basis </a:t>
            </a:r>
            <a:r>
              <a:rPr lang="de-DE" sz="2000" dirty="0" smtClean="0">
                <a:solidFill>
                  <a:srgbClr val="003366"/>
                </a:solidFill>
              </a:rPr>
              <a:t>= </a:t>
            </a:r>
            <a:r>
              <a:rPr lang="de-DE" sz="2000" b="1" dirty="0" smtClean="0">
                <a:solidFill>
                  <a:srgbClr val="003366"/>
                </a:solidFill>
              </a:rPr>
              <a:t>pädagogische Haltung </a:t>
            </a:r>
            <a:r>
              <a:rPr lang="de-DE" sz="2000" dirty="0" smtClean="0">
                <a:solidFill>
                  <a:srgbClr val="003366"/>
                </a:solidFill>
              </a:rPr>
              <a:t>  </a:t>
            </a:r>
          </a:p>
          <a:p>
            <a:pPr>
              <a:defRPr/>
            </a:pPr>
            <a:r>
              <a:rPr lang="de-DE" sz="2000" dirty="0" smtClean="0">
                <a:solidFill>
                  <a:srgbClr val="003366"/>
                </a:solidFill>
              </a:rPr>
              <a:t>       - darauf aufbauend </a:t>
            </a:r>
            <a:r>
              <a:rPr lang="de-DE" sz="2000" b="1" dirty="0" err="1" smtClean="0">
                <a:solidFill>
                  <a:srgbClr val="003366"/>
                </a:solidFill>
              </a:rPr>
              <a:t>fachl</a:t>
            </a:r>
            <a:r>
              <a:rPr lang="de-DE" sz="2000" b="1" dirty="0" smtClean="0">
                <a:solidFill>
                  <a:srgbClr val="003366"/>
                </a:solidFill>
              </a:rPr>
              <a:t>. Reflexionsebene</a:t>
            </a:r>
            <a:r>
              <a:rPr lang="de-DE" sz="2000" dirty="0" smtClean="0">
                <a:solidFill>
                  <a:srgbClr val="003366"/>
                </a:solidFill>
              </a:rPr>
              <a:t>: ist Entscheidung fachlich </a:t>
            </a:r>
            <a:r>
              <a:rPr lang="de-DE" sz="2000" dirty="0" err="1" smtClean="0">
                <a:solidFill>
                  <a:srgbClr val="003366"/>
                </a:solidFill>
              </a:rPr>
              <a:t>be</a:t>
            </a:r>
            <a:r>
              <a:rPr lang="de-DE" sz="2000" dirty="0" smtClean="0">
                <a:solidFill>
                  <a:srgbClr val="003366"/>
                </a:solidFill>
              </a:rPr>
              <a:t>-  </a:t>
            </a:r>
          </a:p>
          <a:p>
            <a:pPr>
              <a:defRPr/>
            </a:pPr>
            <a:r>
              <a:rPr lang="de-DE" sz="2000" dirty="0" smtClean="0">
                <a:solidFill>
                  <a:srgbClr val="003366"/>
                </a:solidFill>
              </a:rPr>
              <a:t>          </a:t>
            </a:r>
            <a:r>
              <a:rPr lang="de-DE" sz="2000" dirty="0" err="1" smtClean="0">
                <a:solidFill>
                  <a:srgbClr val="003366"/>
                </a:solidFill>
              </a:rPr>
              <a:t>gründbar</a:t>
            </a:r>
            <a:r>
              <a:rPr lang="de-DE" sz="2000" dirty="0" smtClean="0">
                <a:solidFill>
                  <a:srgbClr val="003366"/>
                </a:solidFill>
              </a:rPr>
              <a:t>? wird nachvollziehbar ein pädagogisches Ziel verfolgt?</a:t>
            </a:r>
            <a:endParaRPr lang="de-DE" sz="2000" dirty="0">
              <a:solidFill>
                <a:srgbClr val="003366"/>
              </a:solidFill>
            </a:endParaRPr>
          </a:p>
          <a:p>
            <a:pPr>
              <a:defRPr/>
            </a:pPr>
            <a:r>
              <a:rPr lang="de-DE" sz="2000" dirty="0">
                <a:solidFill>
                  <a:srgbClr val="003366"/>
                </a:solidFill>
              </a:rPr>
              <a:t>    </a:t>
            </a:r>
            <a:r>
              <a:rPr lang="de-DE" sz="2000" dirty="0" smtClean="0">
                <a:solidFill>
                  <a:srgbClr val="003366"/>
                </a:solidFill>
              </a:rPr>
              <a:t>   </a:t>
            </a:r>
            <a:r>
              <a:rPr lang="de-DE" sz="2000" dirty="0">
                <a:solidFill>
                  <a:srgbClr val="003366"/>
                </a:solidFill>
              </a:rPr>
              <a:t>- </a:t>
            </a:r>
            <a:r>
              <a:rPr lang="de-DE" sz="2000" dirty="0" smtClean="0">
                <a:solidFill>
                  <a:srgbClr val="003366"/>
                </a:solidFill>
              </a:rPr>
              <a:t>darauf aufbauend </a:t>
            </a:r>
            <a:r>
              <a:rPr lang="de-DE" sz="2000" b="1" dirty="0" smtClean="0">
                <a:solidFill>
                  <a:srgbClr val="003366"/>
                </a:solidFill>
              </a:rPr>
              <a:t>rechtl</a:t>
            </a:r>
            <a:r>
              <a:rPr lang="de-DE" sz="2000" b="1" dirty="0">
                <a:solidFill>
                  <a:srgbClr val="003366"/>
                </a:solidFill>
              </a:rPr>
              <a:t>. </a:t>
            </a:r>
            <a:r>
              <a:rPr lang="de-DE" sz="2000" b="1" dirty="0" smtClean="0">
                <a:solidFill>
                  <a:srgbClr val="003366"/>
                </a:solidFill>
              </a:rPr>
              <a:t>Reflexionsebene: </a:t>
            </a:r>
            <a:r>
              <a:rPr lang="de-DE" sz="2000" dirty="0" smtClean="0">
                <a:solidFill>
                  <a:srgbClr val="003366"/>
                </a:solidFill>
              </a:rPr>
              <a:t>Kindesrechte, Zustimmung  </a:t>
            </a:r>
          </a:p>
          <a:p>
            <a:pPr>
              <a:defRPr/>
            </a:pPr>
            <a:r>
              <a:rPr lang="de-DE" sz="2000" dirty="0" smtClean="0">
                <a:solidFill>
                  <a:srgbClr val="003366"/>
                </a:solidFill>
              </a:rPr>
              <a:t>         Sorgeberechtigter, Gefahrenabwehr </a:t>
            </a:r>
            <a:endParaRPr lang="de-DE" sz="2000" dirty="0">
              <a:solidFill>
                <a:srgbClr val="003366"/>
              </a:solidFill>
            </a:endParaRPr>
          </a:p>
          <a:p>
            <a:pPr>
              <a:defRPr/>
            </a:pPr>
            <a:endParaRPr lang="de-DE" sz="2000" dirty="0">
              <a:solidFill>
                <a:srgbClr val="003366"/>
              </a:solidFill>
            </a:endParaRPr>
          </a:p>
          <a:p>
            <a:pPr algn="ctr">
              <a:defRPr/>
            </a:pPr>
            <a:r>
              <a:rPr lang="de-DE" sz="2000"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a:p>
            <a:pPr>
              <a:defRPr/>
            </a:pPr>
            <a:endParaRPr lang="de-DE" sz="2000" u="sng" dirty="0">
              <a:solidFill>
                <a:srgbClr val="003366"/>
              </a:solidFill>
              <a:effectLst>
                <a:outerShdw blurRad="38100" dist="38100" dir="2700000" algn="tl">
                  <a:srgbClr val="000000">
                    <a:alpha val="43137"/>
                  </a:srgbClr>
                </a:outerShdw>
              </a:effectLst>
            </a:endParaRPr>
          </a:p>
        </p:txBody>
      </p:sp>
      <p:pic>
        <p:nvPicPr>
          <p:cNvPr id="11" name="Picture 2" descr="F:\Bilder\KW- Symbol.png"/>
          <p:cNvPicPr>
            <a:picLocks noChangeAspect="1" noChangeArrowheads="1"/>
          </p:cNvPicPr>
          <p:nvPr/>
        </p:nvPicPr>
        <p:blipFill>
          <a:blip r:embed="rId3" cstate="print"/>
          <a:srcRect/>
          <a:stretch>
            <a:fillRect/>
          </a:stretch>
        </p:blipFill>
        <p:spPr bwMode="auto">
          <a:xfrm>
            <a:off x="2357438" y="2786063"/>
            <a:ext cx="4500562" cy="4071937"/>
          </a:xfrm>
          <a:prstGeom prst="rect">
            <a:avLst/>
          </a:prstGeom>
          <a:noFill/>
          <a:ln w="9525">
            <a:noFill/>
            <a:miter lim="800000"/>
            <a:headEnd/>
            <a:tailEnd/>
          </a:ln>
        </p:spPr>
      </p:pic>
      <p:cxnSp>
        <p:nvCxnSpPr>
          <p:cNvPr id="12" name="Gerade Verbindung mit Pfeil 11"/>
          <p:cNvCxnSpPr/>
          <p:nvPr/>
        </p:nvCxnSpPr>
        <p:spPr>
          <a:xfrm rot="5400000">
            <a:off x="-111404" y="1897298"/>
            <a:ext cx="1080000" cy="0"/>
          </a:xfrm>
          <a:prstGeom prst="straightConnector1">
            <a:avLst/>
          </a:prstGeom>
          <a:ln w="190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0" y="0"/>
            <a:ext cx="9144000" cy="432000"/>
          </a:xfrm>
          <a:prstGeom prst="rect">
            <a:avLst/>
          </a:prstGeom>
        </p:spPr>
        <p:txBody>
          <a:bodyPr>
            <a:spAutoFit/>
          </a:bodyPr>
          <a:lstStyle/>
          <a:p>
            <a:pPr>
              <a:defRPr/>
            </a:pPr>
            <a:r>
              <a:rPr lang="de-DE" sz="2400" b="1" dirty="0">
                <a:solidFill>
                  <a:srgbClr val="003366"/>
                </a:solidFill>
              </a:rPr>
              <a:t>1.   </a:t>
            </a:r>
            <a:r>
              <a:rPr lang="de-DE" sz="2400" b="1" dirty="0">
                <a:solidFill>
                  <a:srgbClr val="003366"/>
                </a:solidFill>
                <a:effectLst>
                  <a:outerShdw blurRad="38100" dist="38100" dir="2700000" algn="tl">
                    <a:srgbClr val="000000">
                      <a:alpha val="43137"/>
                    </a:srgbClr>
                  </a:outerShdw>
                </a:effectLst>
              </a:rPr>
              <a:t>Handlungssicherheit in </a:t>
            </a:r>
            <a:r>
              <a:rPr lang="de-DE" sz="2400" b="1" dirty="0" smtClean="0">
                <a:solidFill>
                  <a:srgbClr val="003366"/>
                </a:solidFill>
                <a:effectLst>
                  <a:outerShdw blurRad="38100" dist="38100" dir="2700000" algn="tl">
                    <a:srgbClr val="000000">
                      <a:alpha val="43137"/>
                    </a:srgbClr>
                  </a:outerShdw>
                </a:effectLst>
              </a:rPr>
              <a:t>fachlicher </a:t>
            </a:r>
            <a:r>
              <a:rPr lang="de-DE" sz="2400" b="1" dirty="0">
                <a:solidFill>
                  <a:srgbClr val="003366"/>
                </a:solidFill>
                <a:effectLst>
                  <a:outerShdw blurRad="38100" dist="38100" dir="2700000" algn="tl">
                    <a:srgbClr val="000000">
                      <a:alpha val="43137"/>
                    </a:srgbClr>
                  </a:outerShdw>
                </a:effectLst>
              </a:rPr>
              <a:t>und rechtl. </a:t>
            </a:r>
            <a:r>
              <a:rPr lang="de-DE" sz="2400" b="1" dirty="0" smtClean="0">
                <a:solidFill>
                  <a:srgbClr val="003366"/>
                </a:solidFill>
                <a:effectLst>
                  <a:outerShdw blurRad="38100" dist="38100" dir="2700000" algn="tl">
                    <a:srgbClr val="000000">
                      <a:alpha val="43137"/>
                    </a:srgbClr>
                  </a:outerShdw>
                </a:effectLst>
              </a:rPr>
              <a:t>Orientierung</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17463"/>
            <a:ext cx="9144000" cy="6875463"/>
          </a:xfrm>
          <a:prstGeom prst="rect">
            <a:avLst/>
          </a:prstGeom>
          <a:solidFill>
            <a:srgbClr val="C0C0C0"/>
          </a:solidFill>
          <a:ln w="9525">
            <a:no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p:txBody>
      </p:sp>
      <p:sp>
        <p:nvSpPr>
          <p:cNvPr id="11267"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432000"/>
          </a:xfrm>
          <a:prstGeom prst="rect">
            <a:avLst/>
          </a:prstGeom>
        </p:spPr>
        <p:txBody>
          <a:bodyPr>
            <a:spAutoFit/>
          </a:bodyPr>
          <a:lstStyle/>
          <a:p>
            <a:pPr>
              <a:defRPr/>
            </a:pPr>
            <a:r>
              <a:rPr lang="de-DE" sz="2400" b="1" dirty="0" smtClean="0">
                <a:solidFill>
                  <a:srgbClr val="003366"/>
                </a:solidFill>
              </a:rPr>
              <a:t>2.   </a:t>
            </a:r>
            <a:r>
              <a:rPr lang="de-DE" sz="2400" b="1" dirty="0" smtClean="0">
                <a:solidFill>
                  <a:srgbClr val="003366"/>
                </a:solidFill>
                <a:effectLst>
                  <a:outerShdw blurRad="38100" dist="38100" dir="2700000" algn="tl">
                    <a:srgbClr val="000000">
                      <a:alpha val="43137"/>
                    </a:srgbClr>
                  </a:outerShdw>
                </a:effectLst>
              </a:rPr>
              <a:t>Spannungsfeld </a:t>
            </a:r>
            <a:r>
              <a:rPr lang="de-DE" sz="2400" b="1" dirty="0">
                <a:solidFill>
                  <a:srgbClr val="003366"/>
                </a:solidFill>
                <a:effectLst>
                  <a:outerShdw blurRad="38100" dist="38100" dir="2700000" algn="tl">
                    <a:srgbClr val="000000">
                      <a:alpha val="43137"/>
                    </a:srgbClr>
                  </a:outerShdw>
                </a:effectLst>
              </a:rPr>
              <a:t>Pädagogik - Recht</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6" name="Rechteck 5"/>
          <p:cNvSpPr/>
          <p:nvPr/>
        </p:nvSpPr>
        <p:spPr>
          <a:xfrm>
            <a:off x="0" y="571495"/>
            <a:ext cx="9144000" cy="6300000"/>
          </a:xfrm>
          <a:prstGeom prst="rect">
            <a:avLst/>
          </a:prstGeom>
        </p:spPr>
        <p:txBody>
          <a:bodyPr>
            <a:spAutoFit/>
          </a:bodyPr>
          <a:lstStyle/>
          <a:p>
            <a:pPr>
              <a:defRPr/>
            </a:pPr>
            <a:r>
              <a:rPr lang="de-DE" sz="2000" b="1" dirty="0">
                <a:solidFill>
                  <a:srgbClr val="003366"/>
                </a:solidFill>
              </a:rPr>
              <a:t>Zwei Ebenen unterscheiden:  </a:t>
            </a:r>
          </a:p>
          <a:p>
            <a:pPr>
              <a:defRPr/>
            </a:pPr>
            <a:endParaRPr lang="de-DE" sz="2000" b="1" dirty="0">
              <a:solidFill>
                <a:srgbClr val="336699"/>
              </a:solidFill>
            </a:endParaRPr>
          </a:p>
          <a:p>
            <a:pPr>
              <a:defRPr/>
            </a:pPr>
            <a:r>
              <a:rPr lang="de-DE" sz="2000" b="1" dirty="0" smtClean="0">
                <a:solidFill>
                  <a:srgbClr val="003366"/>
                </a:solidFill>
              </a:rPr>
              <a:t>a</a:t>
            </a:r>
            <a:r>
              <a:rPr lang="de-DE" sz="2000" dirty="0" smtClean="0">
                <a:solidFill>
                  <a:srgbClr val="003366"/>
                </a:solidFill>
              </a:rPr>
              <a:t>. </a:t>
            </a:r>
            <a:r>
              <a:rPr lang="de-DE" sz="2000" b="1" dirty="0" smtClean="0">
                <a:solidFill>
                  <a:srgbClr val="003366"/>
                </a:solidFill>
              </a:rPr>
              <a:t>abstrakte Ebene→ </a:t>
            </a:r>
            <a:r>
              <a:rPr lang="de-DE" sz="2000" dirty="0">
                <a:solidFill>
                  <a:srgbClr val="003366"/>
                </a:solidFill>
              </a:rPr>
              <a:t>Kindesrechte </a:t>
            </a:r>
            <a:r>
              <a:rPr lang="de-DE" sz="2000" dirty="0" smtClean="0">
                <a:solidFill>
                  <a:srgbClr val="003366"/>
                </a:solidFill>
              </a:rPr>
              <a:t>- Kataloge</a:t>
            </a:r>
          </a:p>
          <a:p>
            <a:pPr>
              <a:defRPr/>
            </a:pPr>
            <a:endParaRPr lang="de-DE" sz="2000" b="1" dirty="0">
              <a:solidFill>
                <a:srgbClr val="003366"/>
              </a:solidFill>
            </a:endParaRPr>
          </a:p>
          <a:p>
            <a:pPr marL="457200" indent="-457200">
              <a:defRPr/>
            </a:pPr>
            <a:r>
              <a:rPr lang="de-DE" sz="2000" b="1" dirty="0" smtClean="0">
                <a:solidFill>
                  <a:srgbClr val="003366"/>
                </a:solidFill>
              </a:rPr>
              <a:t>b. </a:t>
            </a:r>
            <a:r>
              <a:rPr lang="de-DE" sz="2000" b="1" dirty="0">
                <a:solidFill>
                  <a:srgbClr val="003366"/>
                </a:solidFill>
              </a:rPr>
              <a:t>Praxisebene      </a:t>
            </a:r>
            <a:r>
              <a:rPr lang="de-DE" sz="2000" b="1" dirty="0" smtClean="0">
                <a:solidFill>
                  <a:srgbClr val="003366"/>
                </a:solidFill>
              </a:rPr>
              <a:t>→</a:t>
            </a:r>
            <a:r>
              <a:rPr lang="de-DE" sz="2000" dirty="0" smtClean="0">
                <a:solidFill>
                  <a:srgbClr val="003366"/>
                </a:solidFill>
              </a:rPr>
              <a:t> gelebte Kindesrechte i. Spannungsfeld Pädagogik-Recht</a:t>
            </a:r>
            <a:endParaRPr lang="de-DE" sz="2000" dirty="0">
              <a:solidFill>
                <a:srgbClr val="003366"/>
              </a:solidFill>
            </a:endParaRPr>
          </a:p>
          <a:p>
            <a:pPr marL="457200" indent="-457200">
              <a:defRPr/>
            </a:pPr>
            <a:endParaRPr lang="de-DE" sz="2000" b="1" u="sng" dirty="0">
              <a:solidFill>
                <a:srgbClr val="003366"/>
              </a:solidFill>
            </a:endParaRPr>
          </a:p>
          <a:p>
            <a:pPr>
              <a:defRPr/>
            </a:pPr>
            <a:r>
              <a:rPr lang="de-DE" sz="2000" dirty="0" smtClean="0">
                <a:solidFill>
                  <a:srgbClr val="003366"/>
                </a:solidFill>
              </a:rPr>
              <a:t>Wenn </a:t>
            </a:r>
            <a:r>
              <a:rPr lang="de-DE" sz="2000" dirty="0">
                <a:solidFill>
                  <a:srgbClr val="003366"/>
                </a:solidFill>
              </a:rPr>
              <a:t>Pädagogik in grenzsetzender Form verantwortet wird</a:t>
            </a:r>
            <a:r>
              <a:rPr lang="de-DE" sz="2000" dirty="0" smtClean="0">
                <a:solidFill>
                  <a:srgbClr val="003366"/>
                </a:solidFill>
              </a:rPr>
              <a:t>, muss dies </a:t>
            </a:r>
            <a:r>
              <a:rPr lang="de-DE" sz="2000" dirty="0">
                <a:solidFill>
                  <a:srgbClr val="003366"/>
                </a:solidFill>
              </a:rPr>
              <a:t>Rechte v. Kindern/ Jugendlichen (Kindesrechte) tangieren. In diesem Sinne greift </a:t>
            </a:r>
            <a:r>
              <a:rPr lang="de-DE" sz="2000" dirty="0" smtClean="0">
                <a:solidFill>
                  <a:srgbClr val="003366"/>
                </a:solidFill>
              </a:rPr>
              <a:t> jede </a:t>
            </a:r>
            <a:r>
              <a:rPr lang="de-DE" sz="2000" dirty="0">
                <a:solidFill>
                  <a:srgbClr val="003366"/>
                </a:solidFill>
              </a:rPr>
              <a:t>verbale </a:t>
            </a:r>
            <a:r>
              <a:rPr lang="de-DE" sz="2000" dirty="0" err="1" smtClean="0">
                <a:solidFill>
                  <a:srgbClr val="003366"/>
                </a:solidFill>
              </a:rPr>
              <a:t>pädag</a:t>
            </a:r>
            <a:r>
              <a:rPr lang="de-DE" sz="2000" dirty="0" smtClean="0">
                <a:solidFill>
                  <a:srgbClr val="003366"/>
                </a:solidFill>
              </a:rPr>
              <a:t>. </a:t>
            </a:r>
            <a:r>
              <a:rPr lang="de-DE" sz="2000" dirty="0">
                <a:solidFill>
                  <a:srgbClr val="003366"/>
                </a:solidFill>
              </a:rPr>
              <a:t>Grenzsetzung </a:t>
            </a:r>
            <a:r>
              <a:rPr lang="de-DE" sz="2000" dirty="0" smtClean="0">
                <a:solidFill>
                  <a:srgbClr val="003366"/>
                </a:solidFill>
              </a:rPr>
              <a:t>- </a:t>
            </a:r>
            <a:r>
              <a:rPr lang="de-DE" sz="2000" dirty="0">
                <a:solidFill>
                  <a:srgbClr val="003366"/>
                </a:solidFill>
              </a:rPr>
              <a:t>z.B. ein Verbot </a:t>
            </a:r>
            <a:r>
              <a:rPr lang="de-DE" sz="2000" dirty="0" smtClean="0">
                <a:solidFill>
                  <a:srgbClr val="003366"/>
                </a:solidFill>
              </a:rPr>
              <a:t>- </a:t>
            </a:r>
            <a:r>
              <a:rPr lang="de-DE" sz="2000" dirty="0">
                <a:solidFill>
                  <a:srgbClr val="003366"/>
                </a:solidFill>
              </a:rPr>
              <a:t>automatisch in ein Kindesrecht ein, i.d.R. in </a:t>
            </a:r>
            <a:r>
              <a:rPr lang="de-DE" sz="2000" dirty="0" smtClean="0">
                <a:solidFill>
                  <a:srgbClr val="003366"/>
                </a:solidFill>
              </a:rPr>
              <a:t>die „Allgemeine Handlungsfreiheit“. Das </a:t>
            </a:r>
            <a:r>
              <a:rPr lang="de-DE" sz="2000" dirty="0">
                <a:solidFill>
                  <a:srgbClr val="003366"/>
                </a:solidFill>
              </a:rPr>
              <a:t>gleiche gilt für </a:t>
            </a:r>
            <a:r>
              <a:rPr lang="de-DE" sz="2000" dirty="0" smtClean="0">
                <a:solidFill>
                  <a:srgbClr val="003366"/>
                </a:solidFill>
              </a:rPr>
              <a:t>aktive  päd</a:t>
            </a:r>
            <a:r>
              <a:rPr lang="de-DE" sz="2000" dirty="0">
                <a:solidFill>
                  <a:srgbClr val="003366"/>
                </a:solidFill>
              </a:rPr>
              <a:t>. </a:t>
            </a:r>
            <a:r>
              <a:rPr lang="de-DE" sz="2000" dirty="0" smtClean="0">
                <a:solidFill>
                  <a:srgbClr val="003366"/>
                </a:solidFill>
              </a:rPr>
              <a:t>Grenzsetzungen </a:t>
            </a:r>
            <a:r>
              <a:rPr lang="de-DE" sz="2000" dirty="0">
                <a:solidFill>
                  <a:srgbClr val="003366"/>
                </a:solidFill>
              </a:rPr>
              <a:t>wie </a:t>
            </a:r>
            <a:r>
              <a:rPr lang="de-DE" sz="2000" dirty="0" smtClean="0">
                <a:solidFill>
                  <a:srgbClr val="003366"/>
                </a:solidFill>
              </a:rPr>
              <a:t>Handywegnahmen</a:t>
            </a:r>
            <a:r>
              <a:rPr lang="de-DE" sz="2000" dirty="0">
                <a:solidFill>
                  <a:srgbClr val="003366"/>
                </a:solidFill>
              </a:rPr>
              <a:t>. Es besteht </a:t>
            </a:r>
            <a:r>
              <a:rPr lang="de-DE" sz="2000" dirty="0" smtClean="0">
                <a:solidFill>
                  <a:srgbClr val="003366"/>
                </a:solidFill>
              </a:rPr>
              <a:t>ein  natürliches </a:t>
            </a:r>
            <a:r>
              <a:rPr lang="de-DE" sz="2000" dirty="0" err="1" smtClean="0">
                <a:solidFill>
                  <a:srgbClr val="003366"/>
                </a:solidFill>
              </a:rPr>
              <a:t>Spanngs</a:t>
            </a:r>
            <a:r>
              <a:rPr lang="de-DE" sz="2000" dirty="0" smtClean="0">
                <a:solidFill>
                  <a:srgbClr val="003366"/>
                </a:solidFill>
              </a:rPr>
              <a:t>.- </a:t>
            </a:r>
            <a:r>
              <a:rPr lang="de-DE" sz="2000" dirty="0" err="1" smtClean="0">
                <a:solidFill>
                  <a:srgbClr val="003366"/>
                </a:solidFill>
              </a:rPr>
              <a:t>feld</a:t>
            </a:r>
            <a:r>
              <a:rPr lang="de-DE" sz="2000" dirty="0" smtClean="0">
                <a:solidFill>
                  <a:srgbClr val="003366"/>
                </a:solidFill>
              </a:rPr>
              <a:t> zwischen Kindesrechten und Erziehungsauftrag.</a:t>
            </a:r>
            <a:endParaRPr lang="de-DE" sz="2000" b="1" dirty="0" smtClean="0">
              <a:solidFill>
                <a:srgbClr val="003366"/>
              </a:solidFill>
            </a:endParaRPr>
          </a:p>
          <a:p>
            <a:endParaRPr lang="de-DE" sz="2000" b="1" dirty="0" smtClean="0">
              <a:solidFill>
                <a:srgbClr val="003366"/>
              </a:solidFill>
            </a:endParaRPr>
          </a:p>
          <a:p>
            <a:pPr marL="358775" indent="-358775">
              <a:buFont typeface="Arial" pitchFamily="34" charset="0"/>
              <a:buChar char="•"/>
            </a:pPr>
            <a:r>
              <a:rPr lang="de-DE" sz="2000" dirty="0" smtClean="0">
                <a:solidFill>
                  <a:srgbClr val="003366"/>
                </a:solidFill>
              </a:rPr>
              <a:t>Die Frage lautet: wird ein Kindesrecht verletzt? Liegt Machtmissbrauch vor? </a:t>
            </a:r>
          </a:p>
          <a:p>
            <a:pPr marL="358775" indent="-358775">
              <a:buFont typeface="Arial" pitchFamily="34" charset="0"/>
              <a:buChar char="•"/>
            </a:pPr>
            <a:endParaRPr lang="de-DE" sz="2000" dirty="0" smtClean="0">
              <a:solidFill>
                <a:srgbClr val="003366"/>
              </a:solidFill>
            </a:endParaRPr>
          </a:p>
          <a:p>
            <a:pPr marL="358775" indent="-358775"/>
            <a:endParaRPr lang="de-DE" sz="2000" dirty="0" smtClean="0">
              <a:solidFill>
                <a:srgbClr val="003366"/>
              </a:solidFill>
            </a:endParaRPr>
          </a:p>
          <a:p>
            <a:pPr marL="358775" indent="-358775">
              <a:defRPr/>
            </a:pPr>
            <a:r>
              <a:rPr lang="de-DE" sz="2000" b="1" dirty="0" smtClean="0">
                <a:solidFill>
                  <a:srgbClr val="003366"/>
                </a:solidFill>
              </a:rPr>
              <a:t>Merke:</a:t>
            </a:r>
            <a:r>
              <a:rPr lang="de-DE" sz="2000" dirty="0" smtClean="0">
                <a:solidFill>
                  <a:srgbClr val="003366"/>
                </a:solidFill>
              </a:rPr>
              <a:t> Zwischen Eingriffen in Kindesrechte und deren Verletzung (</a:t>
            </a:r>
            <a:r>
              <a:rPr lang="de-DE" sz="2000" dirty="0" err="1" smtClean="0">
                <a:solidFill>
                  <a:srgbClr val="003366"/>
                </a:solidFill>
              </a:rPr>
              <a:t>Machtmiss</a:t>
            </a:r>
            <a:r>
              <a:rPr lang="de-DE" sz="2000" dirty="0" smtClean="0">
                <a:solidFill>
                  <a:srgbClr val="003366"/>
                </a:solidFill>
              </a:rPr>
              <a:t>-  </a:t>
            </a:r>
          </a:p>
          <a:p>
            <a:pPr marL="358775" indent="-358775">
              <a:defRPr/>
            </a:pPr>
            <a:r>
              <a:rPr lang="de-DE" sz="2000" dirty="0" smtClean="0">
                <a:solidFill>
                  <a:srgbClr val="003366"/>
                </a:solidFill>
              </a:rPr>
              <a:t>             brauch) unterscheiden !</a:t>
            </a:r>
            <a:endParaRPr lang="de-DE" sz="2000" dirty="0">
              <a:solidFill>
                <a:srgbClr val="003366"/>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 calcmode="lin" valueType="num">
                                      <p:cBhvr additive="base">
                                        <p:cTn id="1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 calcmode="lin" valueType="num">
                                      <p:cBhvr additive="base">
                                        <p:cTn id="2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 calcmode="lin" valueType="num">
                                      <p:cBhvr additive="base">
                                        <p:cTn id="2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anim calcmode="lin" valueType="num">
                                      <p:cBhvr additive="base">
                                        <p:cTn id="3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17463"/>
            <a:ext cx="9144000" cy="6875463"/>
          </a:xfrm>
          <a:prstGeom prst="rect">
            <a:avLst/>
          </a:prstGeom>
          <a:solidFill>
            <a:srgbClr val="C0C0C0"/>
          </a:solidFill>
          <a:ln w="9525">
            <a:noFill/>
            <a:miter lim="800000"/>
            <a:headEnd/>
            <a:tailEnd/>
          </a:ln>
        </p:spPr>
        <p:txBody>
          <a:bodyPr>
            <a:spAutoFit/>
          </a:bodyPr>
          <a:lstStyle/>
          <a:p>
            <a:pPr>
              <a:defRPr/>
            </a:pPr>
            <a:r>
              <a:rPr lang="de-DE" sz="2400" b="1" dirty="0" smtClean="0">
                <a:solidFill>
                  <a:srgbClr val="003366"/>
                </a:solidFill>
                <a:latin typeface="Arial" pitchFamily="34" charset="0"/>
                <a:cs typeface="Arial" pitchFamily="34" charset="0"/>
              </a:rPr>
              <a:t>                                    </a:t>
            </a:r>
          </a:p>
          <a:p>
            <a:pPr>
              <a:defRPr/>
            </a:pPr>
            <a:r>
              <a:rPr lang="de-DE" sz="2400" b="1" dirty="0"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smtClean="0">
              <a:solidFill>
                <a:srgbClr val="003366"/>
              </a:solidFill>
              <a:effectLst>
                <a:outerShdw blurRad="38100" dist="38100" dir="2700000" algn="tl">
                  <a:srgbClr val="000000">
                    <a:alpha val="43137"/>
                  </a:srgbClr>
                </a:outerShdw>
              </a:effectLst>
            </a:endParaRPr>
          </a:p>
          <a:p>
            <a:pPr>
              <a:defRPr/>
            </a:pPr>
            <a:endParaRPr lang="de-DE" sz="2000" b="1" dirty="0" smtClean="0">
              <a:solidFill>
                <a:srgbClr val="003366"/>
              </a:solidFill>
            </a:endParaRPr>
          </a:p>
          <a:p>
            <a:pPr>
              <a:defRPr/>
            </a:pPr>
            <a:endParaRPr lang="de-DE" sz="2000" dirty="0" smtClean="0">
              <a:solidFill>
                <a:srgbClr val="003366"/>
              </a:solidFill>
            </a:endParaRPr>
          </a:p>
          <a:p>
            <a:pPr>
              <a:defRPr/>
            </a:pPr>
            <a:endParaRPr lang="de-DE" sz="2000" dirty="0" smtClean="0">
              <a:solidFill>
                <a:srgbClr val="003366"/>
              </a:solidFill>
            </a:endParaRPr>
          </a:p>
          <a:p>
            <a:pPr>
              <a:defRPr/>
            </a:pPr>
            <a:endParaRPr lang="de-DE" sz="2000" dirty="0" smtClean="0">
              <a:solidFill>
                <a:srgbClr val="003366"/>
              </a:solidFill>
            </a:endParaRPr>
          </a:p>
          <a:p>
            <a:pPr>
              <a:defRPr/>
            </a:pPr>
            <a:endParaRPr lang="de-DE" sz="2000" dirty="0">
              <a:solidFill>
                <a:srgbClr val="003366"/>
              </a:solidFill>
            </a:endParaRPr>
          </a:p>
        </p:txBody>
      </p:sp>
      <p:sp>
        <p:nvSpPr>
          <p:cNvPr id="12291"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432000"/>
          </a:xfrm>
          <a:prstGeom prst="rect">
            <a:avLst/>
          </a:prstGeom>
        </p:spPr>
        <p:txBody>
          <a:bodyPr>
            <a:spAutoFit/>
          </a:bodyPr>
          <a:lstStyle/>
          <a:p>
            <a:pPr>
              <a:defRPr/>
            </a:pPr>
            <a:r>
              <a:rPr lang="de-DE" sz="2400" b="1" dirty="0" smtClean="0">
                <a:solidFill>
                  <a:srgbClr val="003366"/>
                </a:solidFill>
              </a:rPr>
              <a:t>2.   </a:t>
            </a:r>
            <a:r>
              <a:rPr lang="de-DE" sz="2400" b="1" dirty="0" smtClean="0">
                <a:solidFill>
                  <a:srgbClr val="003366"/>
                </a:solidFill>
                <a:effectLst>
                  <a:outerShdw blurRad="38100" dist="38100" dir="2700000" algn="tl">
                    <a:srgbClr val="000000">
                      <a:alpha val="43137"/>
                    </a:srgbClr>
                  </a:outerShdw>
                </a:effectLst>
              </a:rPr>
              <a:t>Das Spannungsfeld </a:t>
            </a:r>
            <a:r>
              <a:rPr lang="de-DE" sz="2400" b="1" dirty="0">
                <a:solidFill>
                  <a:srgbClr val="003366"/>
                </a:solidFill>
                <a:effectLst>
                  <a:outerShdw blurRad="38100" dist="38100" dir="2700000" algn="tl">
                    <a:srgbClr val="000000">
                      <a:alpha val="43137"/>
                    </a:srgbClr>
                  </a:outerShdw>
                </a:effectLst>
              </a:rPr>
              <a:t>Pädagogik - Recht</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6" name="Rechteck 5"/>
          <p:cNvSpPr/>
          <p:nvPr/>
        </p:nvSpPr>
        <p:spPr>
          <a:xfrm>
            <a:off x="0" y="1214421"/>
            <a:ext cx="9144000" cy="5652000"/>
          </a:xfrm>
          <a:prstGeom prst="rect">
            <a:avLst/>
          </a:prstGeom>
        </p:spPr>
        <p:txBody>
          <a:bodyPr>
            <a:spAutoFit/>
          </a:bodyPr>
          <a:lstStyle/>
          <a:p>
            <a:pPr>
              <a:defRPr/>
            </a:pPr>
            <a:endParaRPr lang="de-DE" sz="2000" dirty="0" smtClean="0">
              <a:solidFill>
                <a:srgbClr val="003366"/>
              </a:solidFill>
            </a:endParaRPr>
          </a:p>
          <a:p>
            <a:pPr>
              <a:defRPr/>
            </a:pPr>
            <a:r>
              <a:rPr lang="de-DE" sz="2000" dirty="0" smtClean="0">
                <a:solidFill>
                  <a:srgbClr val="003366"/>
                </a:solidFill>
              </a:rPr>
              <a:t>Päd</a:t>
            </a:r>
            <a:r>
              <a:rPr lang="de-DE" sz="2000" dirty="0">
                <a:solidFill>
                  <a:srgbClr val="003366"/>
                </a:solidFill>
              </a:rPr>
              <a:t>. Grenzsetzungen (verbal oder aktiv), d.h. pädagogisch begründbare  Ein- griffe in ein Kindesrecht, sind nicht nur fachlich verantwortbar, vielmehr auch rechtlich </a:t>
            </a:r>
            <a:r>
              <a:rPr lang="de-DE" sz="2000" dirty="0" smtClean="0">
                <a:solidFill>
                  <a:srgbClr val="003366"/>
                </a:solidFill>
              </a:rPr>
              <a:t>zulässig, sofern die </a:t>
            </a:r>
            <a:r>
              <a:rPr lang="de-DE" sz="2000" b="1" dirty="0" smtClean="0">
                <a:solidFill>
                  <a:srgbClr val="003366"/>
                </a:solidFill>
              </a:rPr>
              <a:t>Zustimmung Sorgeberechtigter</a:t>
            </a:r>
            <a:r>
              <a:rPr lang="de-DE" sz="2000" dirty="0" smtClean="0">
                <a:solidFill>
                  <a:srgbClr val="003366"/>
                </a:solidFill>
              </a:rPr>
              <a:t> vorliegt. </a:t>
            </a:r>
          </a:p>
          <a:p>
            <a:pPr>
              <a:defRPr/>
            </a:pPr>
            <a:endParaRPr lang="de-DE" sz="2000" b="1" dirty="0" smtClean="0">
              <a:solidFill>
                <a:srgbClr val="003366"/>
              </a:solidFill>
            </a:endParaRPr>
          </a:p>
          <a:p>
            <a:pPr>
              <a:defRPr/>
            </a:pPr>
            <a:r>
              <a:rPr lang="de-DE" sz="2000" b="1" dirty="0" smtClean="0">
                <a:solidFill>
                  <a:srgbClr val="003366"/>
                </a:solidFill>
              </a:rPr>
              <a:t>                          Wichtig: Sorgerechtsmissbrauch </a:t>
            </a:r>
            <a:r>
              <a:rPr lang="de-DE" sz="2000" dirty="0" smtClean="0">
                <a:solidFill>
                  <a:srgbClr val="003366"/>
                </a:solidFill>
              </a:rPr>
              <a:t>bei</a:t>
            </a:r>
            <a:r>
              <a:rPr lang="de-DE" sz="2000" b="1" dirty="0" smtClean="0">
                <a:solidFill>
                  <a:srgbClr val="003366"/>
                </a:solidFill>
              </a:rPr>
              <a:t> </a:t>
            </a:r>
            <a:r>
              <a:rPr lang="de-DE" sz="2000" dirty="0" smtClean="0">
                <a:solidFill>
                  <a:srgbClr val="003366"/>
                </a:solidFill>
              </a:rPr>
              <a:t>Kindeswohlgefährdung </a:t>
            </a:r>
          </a:p>
          <a:p>
            <a:pPr>
              <a:defRPr/>
            </a:pPr>
            <a:r>
              <a:rPr lang="de-DE" sz="2000" dirty="0" smtClean="0">
                <a:solidFill>
                  <a:srgbClr val="003366"/>
                </a:solidFill>
              </a:rPr>
              <a:t>                                          und Straftat !</a:t>
            </a:r>
          </a:p>
          <a:p>
            <a:pPr>
              <a:defRPr/>
            </a:pPr>
            <a:endParaRPr lang="de-DE" sz="2000" dirty="0" smtClean="0">
              <a:solidFill>
                <a:srgbClr val="003366"/>
              </a:solidFill>
            </a:endParaRPr>
          </a:p>
          <a:p>
            <a:pPr>
              <a:defRPr/>
            </a:pPr>
            <a:r>
              <a:rPr lang="de-DE" sz="2000" dirty="0" smtClean="0">
                <a:solidFill>
                  <a:srgbClr val="003366"/>
                </a:solidFill>
              </a:rPr>
              <a:t>Wären </a:t>
            </a:r>
            <a:r>
              <a:rPr lang="de-DE" sz="2000" dirty="0">
                <a:solidFill>
                  <a:srgbClr val="003366"/>
                </a:solidFill>
              </a:rPr>
              <a:t>solche Eingriffe rechtlich unzulässig, wäre jede </a:t>
            </a:r>
            <a:r>
              <a:rPr lang="de-DE" sz="2000" dirty="0" smtClean="0">
                <a:solidFill>
                  <a:srgbClr val="003366"/>
                </a:solidFill>
              </a:rPr>
              <a:t>Grenzen setzende </a:t>
            </a:r>
            <a:r>
              <a:rPr lang="de-DE" sz="2000" dirty="0" err="1" smtClean="0">
                <a:solidFill>
                  <a:srgbClr val="003366"/>
                </a:solidFill>
              </a:rPr>
              <a:t>Pä</a:t>
            </a:r>
            <a:r>
              <a:rPr lang="de-DE" sz="2000" dirty="0" smtClean="0">
                <a:solidFill>
                  <a:srgbClr val="003366"/>
                </a:solidFill>
              </a:rPr>
              <a:t>- </a:t>
            </a:r>
            <a:r>
              <a:rPr lang="de-DE" sz="2000" dirty="0" err="1" smtClean="0">
                <a:solidFill>
                  <a:srgbClr val="003366"/>
                </a:solidFill>
              </a:rPr>
              <a:t>dagogik</a:t>
            </a:r>
            <a:r>
              <a:rPr lang="de-DE" sz="2000" dirty="0" smtClean="0">
                <a:solidFill>
                  <a:srgbClr val="003366"/>
                </a:solidFill>
              </a:rPr>
              <a:t> unmöglich. </a:t>
            </a:r>
          </a:p>
          <a:p>
            <a:pPr>
              <a:defRPr/>
            </a:pPr>
            <a:endParaRPr lang="de-DE" sz="2000" dirty="0" smtClean="0">
              <a:solidFill>
                <a:srgbClr val="003366"/>
              </a:solidFill>
            </a:endParaRPr>
          </a:p>
          <a:p>
            <a:pPr>
              <a:defRPr/>
            </a:pPr>
            <a:endParaRPr lang="de-DE" sz="2000" dirty="0" smtClean="0">
              <a:solidFill>
                <a:srgbClr val="003366"/>
              </a:solidFill>
            </a:endParaRPr>
          </a:p>
          <a:p>
            <a:pPr>
              <a:defRPr/>
            </a:pPr>
            <a:r>
              <a:rPr lang="de-DE" sz="2000" b="1" dirty="0" smtClean="0">
                <a:solidFill>
                  <a:srgbClr val="003366"/>
                </a:solidFill>
              </a:rPr>
              <a:t>→   Kinderrechte entfalten ihre Bedeutung im Spannungsfeld mit dem </a:t>
            </a:r>
          </a:p>
          <a:p>
            <a:pPr>
              <a:defRPr/>
            </a:pPr>
            <a:r>
              <a:rPr lang="de-DE" sz="2000" b="1" dirty="0" smtClean="0">
                <a:solidFill>
                  <a:srgbClr val="003366"/>
                </a:solidFill>
              </a:rPr>
              <a:t>       Erziehungsauftrag</a:t>
            </a:r>
          </a:p>
          <a:p>
            <a:pPr>
              <a:defRPr/>
            </a:pPr>
            <a:r>
              <a:rPr lang="de-DE" sz="2000" dirty="0" smtClean="0">
                <a:solidFill>
                  <a:srgbClr val="003366"/>
                </a:solidFill>
              </a:rPr>
              <a:t>  </a:t>
            </a:r>
          </a:p>
          <a:p>
            <a:pPr>
              <a:defRPr/>
            </a:pPr>
            <a:r>
              <a:rPr lang="de-DE" sz="2000" dirty="0" smtClean="0">
                <a:solidFill>
                  <a:srgbClr val="003366"/>
                </a:solidFill>
              </a:rPr>
              <a:t> </a:t>
            </a:r>
          </a:p>
          <a:p>
            <a:pPr>
              <a:defRPr/>
            </a:pPr>
            <a:endParaRPr lang="de-DE" sz="2000" dirty="0" smtClean="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dirty="0">
                <a:solidFill>
                  <a:srgbClr val="003366"/>
                </a:solidFill>
              </a:rPr>
              <a:t>  </a:t>
            </a:r>
          </a:p>
          <a:p>
            <a:pPr>
              <a:defRPr/>
            </a:pPr>
            <a:r>
              <a:rPr lang="de-DE" sz="2000" b="1" dirty="0">
                <a:solidFill>
                  <a:srgbClr val="003366"/>
                </a:solidFill>
              </a:rPr>
              <a:t>     </a:t>
            </a:r>
          </a:p>
        </p:txBody>
      </p:sp>
      <p:cxnSp>
        <p:nvCxnSpPr>
          <p:cNvPr id="10" name="Gerade Verbindung mit Pfeil 9"/>
          <p:cNvCxnSpPr/>
          <p:nvPr/>
        </p:nvCxnSpPr>
        <p:spPr>
          <a:xfrm rot="5400000">
            <a:off x="4321967" y="2678901"/>
            <a:ext cx="357190" cy="1588"/>
          </a:xfrm>
          <a:prstGeom prst="straightConnector1">
            <a:avLst/>
          </a:prstGeom>
          <a:ln w="19050">
            <a:solidFill>
              <a:srgbClr val="0033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17463"/>
            <a:ext cx="9144000" cy="6912000"/>
          </a:xfrm>
          <a:prstGeom prst="rect">
            <a:avLst/>
          </a:prstGeom>
          <a:solidFill>
            <a:srgbClr val="C0C0C0"/>
          </a:solidFill>
          <a:ln w="9525">
            <a:noFill/>
            <a:miter lim="800000"/>
            <a:headEnd/>
            <a:tailEnd/>
          </a:ln>
        </p:spPr>
        <p:txBody>
          <a:bodyPr>
            <a:spAutoFit/>
          </a:bodyPr>
          <a:lstStyle/>
          <a:p>
            <a:pPr marL="457200" indent="-457200" algn="ctr">
              <a:defRPr/>
            </a:pPr>
            <a:r>
              <a:rPr lang="de-DE" sz="2400" b="1" dirty="0" smtClean="0">
                <a:solidFill>
                  <a:srgbClr val="003366"/>
                </a:solidFill>
              </a:rPr>
              <a:t> </a:t>
            </a:r>
          </a:p>
          <a:p>
            <a:pPr marL="457200" indent="-457200" algn="ctr">
              <a:defRPr/>
            </a:pPr>
            <a:endParaRPr lang="de-DE" sz="2400" b="1" dirty="0" smtClean="0">
              <a:solidFill>
                <a:srgbClr val="003366"/>
              </a:solidFill>
            </a:endParaRPr>
          </a:p>
          <a:p>
            <a:pPr marL="457200" indent="-457200">
              <a:defRPr/>
            </a:pPr>
            <a:r>
              <a:rPr lang="de-DE" sz="2000" b="1" dirty="0" smtClean="0">
                <a:solidFill>
                  <a:srgbClr val="003366"/>
                </a:solidFill>
              </a:rPr>
              <a:t>  </a:t>
            </a:r>
            <a:endParaRPr lang="de-DE" sz="2000" b="1" u="sng" dirty="0" smtClean="0">
              <a:solidFill>
                <a:srgbClr val="003366"/>
              </a:solidFill>
              <a:effectLst>
                <a:outerShdw blurRad="38100" dist="38100" dir="2700000" algn="tl">
                  <a:srgbClr val="000000">
                    <a:alpha val="43137"/>
                  </a:srgbClr>
                </a:outerShdw>
              </a:effectLst>
            </a:endParaRPr>
          </a:p>
          <a:p>
            <a:pPr marL="266700" indent="-266700">
              <a:defRPr/>
            </a:pPr>
            <a:r>
              <a:rPr lang="de-DE" sz="2000" b="1" dirty="0" smtClean="0">
                <a:solidFill>
                  <a:srgbClr val="003366"/>
                </a:solidFill>
              </a:rPr>
              <a:t>KWG </a:t>
            </a:r>
            <a:r>
              <a:rPr lang="de-DE" sz="2000" dirty="0" smtClean="0">
                <a:solidFill>
                  <a:srgbClr val="003366"/>
                </a:solidFill>
              </a:rPr>
              <a:t>→</a:t>
            </a:r>
            <a:r>
              <a:rPr lang="de-DE" sz="2000" i="1" dirty="0" smtClean="0">
                <a:solidFill>
                  <a:srgbClr val="003366"/>
                </a:solidFill>
              </a:rPr>
              <a:t> </a:t>
            </a:r>
            <a:r>
              <a:rPr lang="de-DE" sz="2000" b="1" dirty="0" smtClean="0">
                <a:solidFill>
                  <a:srgbClr val="003366"/>
                </a:solidFill>
              </a:rPr>
              <a:t>§ 1666 BGB                   </a:t>
            </a:r>
            <a:r>
              <a:rPr lang="de-DE" sz="2000" dirty="0" smtClean="0">
                <a:solidFill>
                  <a:srgbClr val="003366"/>
                </a:solidFill>
              </a:rPr>
              <a:t>Die  Gefährdung des  körperlichen, geistigen   </a:t>
            </a:r>
          </a:p>
          <a:p>
            <a:pPr marL="266700" indent="-266700">
              <a:defRPr/>
            </a:pPr>
            <a:r>
              <a:rPr lang="de-DE" sz="2000" dirty="0" smtClean="0">
                <a:solidFill>
                  <a:srgbClr val="003366"/>
                </a:solidFill>
              </a:rPr>
              <a:t>                                                      oder  seelischen  Wohls des Kindes / </a:t>
            </a:r>
            <a:r>
              <a:rPr lang="de-DE" sz="2000" dirty="0" err="1" smtClean="0">
                <a:solidFill>
                  <a:srgbClr val="003366"/>
                </a:solidFill>
              </a:rPr>
              <a:t>Jugdln</a:t>
            </a:r>
            <a:r>
              <a:rPr lang="de-DE" sz="2000" dirty="0" smtClean="0">
                <a:solidFill>
                  <a:srgbClr val="003366"/>
                </a:solidFill>
              </a:rPr>
              <a:t>.</a:t>
            </a:r>
          </a:p>
          <a:p>
            <a:pPr marL="266700" indent="-266700">
              <a:defRPr/>
            </a:pPr>
            <a:r>
              <a:rPr lang="de-DE" sz="2000" dirty="0" smtClean="0">
                <a:solidFill>
                  <a:srgbClr val="003366"/>
                </a:solidFill>
              </a:rPr>
              <a:t>   </a:t>
            </a:r>
          </a:p>
          <a:p>
            <a:pPr marL="266700" indent="-266700">
              <a:defRPr/>
            </a:pPr>
            <a:r>
              <a:rPr lang="de-DE" sz="2000" dirty="0" smtClean="0">
                <a:solidFill>
                  <a:srgbClr val="003366"/>
                </a:solidFill>
              </a:rPr>
              <a:t> </a:t>
            </a:r>
          </a:p>
          <a:p>
            <a:pPr marL="266700" indent="-266700">
              <a:defRPr/>
            </a:pPr>
            <a:r>
              <a:rPr lang="de-DE" sz="2000" b="1" dirty="0" smtClean="0">
                <a:solidFill>
                  <a:srgbClr val="003366"/>
                </a:solidFill>
              </a:rPr>
              <a:t>KWG  wird in  folgender  Dreigliedrigkeit fachlich - rechtlich konkretisiert:</a:t>
            </a:r>
          </a:p>
          <a:p>
            <a:pPr marL="266700" indent="-266700">
              <a:defRPr/>
            </a:pPr>
            <a:endParaRPr lang="de-DE" sz="2000" dirty="0" smtClean="0">
              <a:solidFill>
                <a:srgbClr val="003366"/>
              </a:solidFill>
            </a:endParaRPr>
          </a:p>
          <a:p>
            <a:pPr marL="457200" indent="-457200">
              <a:defRPr/>
            </a:pPr>
            <a:r>
              <a:rPr lang="de-DE" sz="2000" b="1" dirty="0" smtClean="0">
                <a:solidFill>
                  <a:srgbClr val="003366"/>
                </a:solidFill>
              </a:rPr>
              <a:t>a.    Lebens- oder erhebliche Gesundheitsgefahr</a:t>
            </a:r>
          </a:p>
          <a:p>
            <a:pPr marL="457200" indent="-457200">
              <a:defRPr/>
            </a:pPr>
            <a:endParaRPr lang="de-DE" sz="2000" b="1" dirty="0" smtClean="0">
              <a:solidFill>
                <a:srgbClr val="003366"/>
              </a:solidFill>
            </a:endParaRPr>
          </a:p>
          <a:p>
            <a:pPr marL="457200" indent="-457200">
              <a:defRPr/>
            </a:pPr>
            <a:r>
              <a:rPr lang="de-DE" sz="2000" b="1" dirty="0" smtClean="0">
                <a:solidFill>
                  <a:srgbClr val="003366"/>
                </a:solidFill>
              </a:rPr>
              <a:t>b.    Prognose andauernder Gefahr für </a:t>
            </a:r>
            <a:r>
              <a:rPr lang="de-DE" sz="2000" b="1" dirty="0" err="1" smtClean="0">
                <a:solidFill>
                  <a:srgbClr val="003366"/>
                </a:solidFill>
              </a:rPr>
              <a:t>körperl</a:t>
            </a:r>
            <a:r>
              <a:rPr lang="de-DE" sz="2000" b="1" dirty="0" smtClean="0">
                <a:solidFill>
                  <a:srgbClr val="003366"/>
                </a:solidFill>
              </a:rPr>
              <a:t>., geistiges oder </a:t>
            </a:r>
            <a:r>
              <a:rPr lang="de-DE" sz="2000" b="1" dirty="0" err="1" smtClean="0">
                <a:solidFill>
                  <a:srgbClr val="003366"/>
                </a:solidFill>
              </a:rPr>
              <a:t>seel</a:t>
            </a:r>
            <a:r>
              <a:rPr lang="de-DE" sz="2000" b="1" dirty="0" smtClean="0">
                <a:solidFill>
                  <a:srgbClr val="003366"/>
                </a:solidFill>
              </a:rPr>
              <a:t>. Wohl</a:t>
            </a:r>
            <a:r>
              <a:rPr lang="de-DE" sz="2000" dirty="0" smtClean="0">
                <a:solidFill>
                  <a:srgbClr val="003366"/>
                </a:solidFill>
              </a:rPr>
              <a:t>:</a:t>
            </a:r>
            <a:r>
              <a:rPr lang="de-DE" sz="2000" b="1" dirty="0" smtClean="0">
                <a:solidFill>
                  <a:srgbClr val="003366"/>
                </a:solidFill>
              </a:rPr>
              <a:t>  </a:t>
            </a:r>
          </a:p>
          <a:p>
            <a:pPr marL="457200" indent="-457200">
              <a:defRPr/>
            </a:pPr>
            <a:r>
              <a:rPr lang="de-DE" sz="2000" b="1" dirty="0" smtClean="0">
                <a:solidFill>
                  <a:srgbClr val="003366"/>
                </a:solidFill>
              </a:rPr>
              <a:t>        </a:t>
            </a:r>
            <a:r>
              <a:rPr lang="de-DE" sz="2000" dirty="0" smtClean="0">
                <a:solidFill>
                  <a:srgbClr val="003366"/>
                </a:solidFill>
              </a:rPr>
              <a:t>z.B. Nichtwahrnehmen der Erziehungsverantwortung </a:t>
            </a:r>
            <a:r>
              <a:rPr lang="de-DE" sz="2000" dirty="0" err="1" smtClean="0">
                <a:solidFill>
                  <a:srgbClr val="003366"/>
                </a:solidFill>
              </a:rPr>
              <a:t>o.Vernachlässigung</a:t>
            </a:r>
            <a:r>
              <a:rPr lang="de-DE" sz="2000" dirty="0" smtClean="0">
                <a:solidFill>
                  <a:srgbClr val="003366"/>
                </a:solidFill>
              </a:rPr>
              <a:t>*</a:t>
            </a:r>
          </a:p>
          <a:p>
            <a:pPr marL="457200" indent="-457200">
              <a:defRPr/>
            </a:pPr>
            <a:r>
              <a:rPr lang="de-DE" sz="2000" dirty="0" smtClean="0">
                <a:solidFill>
                  <a:srgbClr val="003366"/>
                </a:solidFill>
              </a:rPr>
              <a:t>        (*aufgrund fehlender o. unzureichender Fürsorge elementare Bedürfnisse </a:t>
            </a:r>
          </a:p>
          <a:p>
            <a:pPr marL="457200" indent="-457200">
              <a:defRPr/>
            </a:pPr>
            <a:r>
              <a:rPr lang="de-DE" sz="2000" dirty="0" smtClean="0">
                <a:solidFill>
                  <a:srgbClr val="003366"/>
                </a:solidFill>
              </a:rPr>
              <a:t>        nicht  oder mangelhaft  befriedigt, mit  Prognose  chronischer  körperlicher,</a:t>
            </a:r>
          </a:p>
          <a:p>
            <a:pPr marL="457200" indent="-457200">
              <a:defRPr/>
            </a:pPr>
            <a:r>
              <a:rPr lang="de-DE" sz="2000" dirty="0" smtClean="0">
                <a:solidFill>
                  <a:srgbClr val="003366"/>
                </a:solidFill>
              </a:rPr>
              <a:t>        geistiger oder seelischer Unterversorgung)</a:t>
            </a:r>
          </a:p>
          <a:p>
            <a:pPr marL="457200" indent="-457200">
              <a:defRPr/>
            </a:pPr>
            <a:endParaRPr lang="de-DE" sz="2000" dirty="0" smtClean="0">
              <a:solidFill>
                <a:srgbClr val="003366"/>
              </a:solidFill>
            </a:endParaRPr>
          </a:p>
          <a:p>
            <a:pPr marL="457200" indent="-457200">
              <a:defRPr/>
            </a:pPr>
            <a:r>
              <a:rPr lang="de-DE" sz="2000" b="1" dirty="0" smtClean="0">
                <a:solidFill>
                  <a:srgbClr val="003366"/>
                </a:solidFill>
              </a:rPr>
              <a:t>c.    Andauerndes Nichtbeachten von </a:t>
            </a:r>
            <a:r>
              <a:rPr lang="de-DE" sz="2000" b="1" dirty="0" err="1" smtClean="0">
                <a:solidFill>
                  <a:srgbClr val="003366"/>
                </a:solidFill>
              </a:rPr>
              <a:t>Mindeststandards</a:t>
            </a:r>
            <a:r>
              <a:rPr lang="de-DE" sz="2000" dirty="0" err="1" smtClean="0">
                <a:solidFill>
                  <a:srgbClr val="003366"/>
                </a:solidFill>
              </a:rPr>
              <a:t>,die</a:t>
            </a:r>
            <a:r>
              <a:rPr lang="de-DE" sz="2000" dirty="0" smtClean="0">
                <a:solidFill>
                  <a:srgbClr val="003366"/>
                </a:solidFill>
              </a:rPr>
              <a:t> </a:t>
            </a:r>
            <a:r>
              <a:rPr lang="de-DE" sz="2000" dirty="0" err="1" smtClean="0">
                <a:solidFill>
                  <a:srgbClr val="003366"/>
                </a:solidFill>
              </a:rPr>
              <a:t>Aufsichtsinstan</a:t>
            </a:r>
            <a:r>
              <a:rPr lang="de-DE" sz="2000" dirty="0" smtClean="0">
                <a:solidFill>
                  <a:srgbClr val="003366"/>
                </a:solidFill>
              </a:rPr>
              <a:t>- </a:t>
            </a:r>
            <a:r>
              <a:rPr lang="de-DE" sz="2000" dirty="0" err="1" smtClean="0">
                <a:solidFill>
                  <a:srgbClr val="003366"/>
                </a:solidFill>
              </a:rPr>
              <a:t>zen</a:t>
            </a:r>
            <a:r>
              <a:rPr lang="de-DE" sz="2000" dirty="0" smtClean="0">
                <a:solidFill>
                  <a:srgbClr val="003366"/>
                </a:solidFill>
              </a:rPr>
              <a:t> im Rahmen des „Kindeswohls“ festgelegt haben.</a:t>
            </a:r>
          </a:p>
          <a:p>
            <a:pPr marL="457200" indent="-457200">
              <a:defRPr/>
            </a:pPr>
            <a:endParaRPr lang="de-DE" sz="2000" dirty="0" smtClean="0">
              <a:solidFill>
                <a:srgbClr val="003366"/>
              </a:solidFill>
            </a:endParaRPr>
          </a:p>
          <a:p>
            <a:pPr marL="457200" indent="-457200">
              <a:defRPr/>
            </a:pPr>
            <a:endParaRPr lang="de-DE" sz="2000" dirty="0" smtClean="0">
              <a:solidFill>
                <a:srgbClr val="003366"/>
              </a:solidFill>
            </a:endParaRPr>
          </a:p>
          <a:p>
            <a:pPr marL="457200" indent="-457200">
              <a:defRPr/>
            </a:pPr>
            <a:endParaRPr lang="de-DE" sz="2000" dirty="0">
              <a:solidFill>
                <a:srgbClr val="003366"/>
              </a:solidFill>
            </a:endParaRPr>
          </a:p>
        </p:txBody>
      </p:sp>
      <p:sp>
        <p:nvSpPr>
          <p:cNvPr id="12291"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hteck 5"/>
          <p:cNvSpPr/>
          <p:nvPr/>
        </p:nvSpPr>
        <p:spPr>
          <a:xfrm>
            <a:off x="0" y="1214421"/>
            <a:ext cx="9144000" cy="2862322"/>
          </a:xfrm>
          <a:prstGeom prst="rect">
            <a:avLst/>
          </a:prstGeom>
        </p:spPr>
        <p:txBody>
          <a:bodyPr>
            <a:spAutoFit/>
          </a:bodyPr>
          <a:lstStyle/>
          <a:p>
            <a:pPr>
              <a:defRPr/>
            </a:pPr>
            <a:endParaRPr lang="de-DE" sz="2000" dirty="0" smtClean="0">
              <a:solidFill>
                <a:srgbClr val="003366"/>
              </a:solidFill>
            </a:endParaRPr>
          </a:p>
          <a:p>
            <a:pPr>
              <a:defRPr/>
            </a:pPr>
            <a:endParaRPr lang="de-DE" sz="2000" dirty="0" smtClean="0">
              <a:solidFill>
                <a:srgbClr val="003366"/>
              </a:solidFill>
            </a:endParaRPr>
          </a:p>
          <a:p>
            <a:pPr>
              <a:defRPr/>
            </a:pPr>
            <a:r>
              <a:rPr lang="de-DE" sz="2000" dirty="0" smtClean="0">
                <a:solidFill>
                  <a:srgbClr val="003366"/>
                </a:solidFill>
              </a:rPr>
              <a:t> </a:t>
            </a:r>
          </a:p>
          <a:p>
            <a:pPr>
              <a:defRPr/>
            </a:pPr>
            <a:endParaRPr lang="de-DE" sz="2000" dirty="0" smtClean="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dirty="0">
                <a:solidFill>
                  <a:srgbClr val="003366"/>
                </a:solidFill>
              </a:rPr>
              <a:t>  </a:t>
            </a:r>
          </a:p>
          <a:p>
            <a:pPr>
              <a:defRPr/>
            </a:pPr>
            <a:r>
              <a:rPr lang="de-DE" sz="2000" b="1" dirty="0">
                <a:solidFill>
                  <a:srgbClr val="003366"/>
                </a:solidFill>
              </a:rPr>
              <a:t>     </a:t>
            </a:r>
          </a:p>
        </p:txBody>
      </p:sp>
      <p:sp>
        <p:nvSpPr>
          <p:cNvPr id="7" name="Rechteck 6"/>
          <p:cNvSpPr/>
          <p:nvPr/>
        </p:nvSpPr>
        <p:spPr>
          <a:xfrm>
            <a:off x="0" y="-1"/>
            <a:ext cx="9144000" cy="396000"/>
          </a:xfrm>
          <a:prstGeom prst="rect">
            <a:avLst/>
          </a:prstGeom>
        </p:spPr>
        <p:txBody>
          <a:bodyPr>
            <a:spAutoFit/>
          </a:bodyPr>
          <a:lstStyle/>
          <a:p>
            <a:pPr>
              <a:defRPr/>
            </a:pPr>
            <a:r>
              <a:rPr lang="de-DE" sz="2400" b="1" dirty="0" smtClean="0">
                <a:solidFill>
                  <a:srgbClr val="003366"/>
                </a:solidFill>
              </a:rPr>
              <a:t>3.   </a:t>
            </a:r>
            <a:r>
              <a:rPr lang="de-DE" sz="2400" b="1" dirty="0" smtClean="0">
                <a:solidFill>
                  <a:srgbClr val="003366"/>
                </a:solidFill>
                <a:effectLst>
                  <a:outerShdw blurRad="38100" dist="38100" dir="2700000" algn="tl">
                    <a:srgbClr val="000000">
                      <a:alpha val="43137"/>
                    </a:srgbClr>
                  </a:outerShdw>
                </a:effectLst>
              </a:rPr>
              <a:t>Kindeswohlgefährdung</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9" end="9"/>
                                            </p:txEl>
                                          </p:spTgt>
                                        </p:tgtEl>
                                        <p:attrNameLst>
                                          <p:attrName>style.visibility</p:attrName>
                                        </p:attrNameLst>
                                      </p:cBhvr>
                                      <p:to>
                                        <p:strVal val="visible"/>
                                      </p:to>
                                    </p:set>
                                    <p:anim calcmode="lin" valueType="num">
                                      <p:cBhvr additive="base">
                                        <p:cTn id="7"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11" end="11"/>
                                            </p:txEl>
                                          </p:spTgt>
                                        </p:tgtEl>
                                        <p:attrNameLst>
                                          <p:attrName>style.visibility</p:attrName>
                                        </p:attrNameLst>
                                      </p:cBhvr>
                                      <p:to>
                                        <p:strVal val="visible"/>
                                      </p:to>
                                    </p:set>
                                    <p:anim calcmode="lin" valueType="num">
                                      <p:cBhvr additive="base">
                                        <p:cTn id="13"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1" end="1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5299">
                                            <p:txEl>
                                              <p:pRg st="12" end="12"/>
                                            </p:txEl>
                                          </p:spTgt>
                                        </p:tgtEl>
                                        <p:attrNameLst>
                                          <p:attrName>style.visibility</p:attrName>
                                        </p:attrNameLst>
                                      </p:cBhvr>
                                      <p:to>
                                        <p:strVal val="visible"/>
                                      </p:to>
                                    </p:set>
                                    <p:anim calcmode="lin" valueType="num">
                                      <p:cBhvr additive="base">
                                        <p:cTn id="17"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12" end="1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9">
                                            <p:txEl>
                                              <p:pRg st="13" end="13"/>
                                            </p:txEl>
                                          </p:spTgt>
                                        </p:tgtEl>
                                        <p:attrNameLst>
                                          <p:attrName>style.visibility</p:attrName>
                                        </p:attrNameLst>
                                      </p:cBhvr>
                                      <p:to>
                                        <p:strVal val="visible"/>
                                      </p:to>
                                    </p:set>
                                    <p:anim calcmode="lin" valueType="num">
                                      <p:cBhvr additive="base">
                                        <p:cTn id="21"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13" end="1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5299">
                                            <p:txEl>
                                              <p:pRg st="14" end="14"/>
                                            </p:txEl>
                                          </p:spTgt>
                                        </p:tgtEl>
                                        <p:attrNameLst>
                                          <p:attrName>style.visibility</p:attrName>
                                        </p:attrNameLst>
                                      </p:cBhvr>
                                      <p:to>
                                        <p:strVal val="visible"/>
                                      </p:to>
                                    </p:set>
                                    <p:anim calcmode="lin" valueType="num">
                                      <p:cBhvr additive="base">
                                        <p:cTn id="25" dur="500" fill="hold"/>
                                        <p:tgtEl>
                                          <p:spTgt spid="55299">
                                            <p:txEl>
                                              <p:pRg st="14" end="1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14" end="1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299">
                                            <p:txEl>
                                              <p:pRg st="15" end="15"/>
                                            </p:txEl>
                                          </p:spTgt>
                                        </p:tgtEl>
                                        <p:attrNameLst>
                                          <p:attrName>style.visibility</p:attrName>
                                        </p:attrNameLst>
                                      </p:cBhvr>
                                      <p:to>
                                        <p:strVal val="visible"/>
                                      </p:to>
                                    </p:set>
                                    <p:anim calcmode="lin" valueType="num">
                                      <p:cBhvr additive="base">
                                        <p:cTn id="29" dur="500" fill="hold"/>
                                        <p:tgtEl>
                                          <p:spTgt spid="55299">
                                            <p:txEl>
                                              <p:pRg st="15" end="1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5299">
                                            <p:txEl>
                                              <p:pRg st="17" end="17"/>
                                            </p:txEl>
                                          </p:spTgt>
                                        </p:tgtEl>
                                        <p:attrNameLst>
                                          <p:attrName>style.visibility</p:attrName>
                                        </p:attrNameLst>
                                      </p:cBhvr>
                                      <p:to>
                                        <p:strVal val="visible"/>
                                      </p:to>
                                    </p:set>
                                    <p:anim calcmode="lin" valueType="num">
                                      <p:cBhvr additive="base">
                                        <p:cTn id="35" dur="500" fill="hold"/>
                                        <p:tgtEl>
                                          <p:spTgt spid="55299">
                                            <p:txEl>
                                              <p:pRg st="17" end="1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5299">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ChangeArrowheads="1"/>
          </p:cNvSpPr>
          <p:nvPr/>
        </p:nvSpPr>
        <p:spPr bwMode="auto">
          <a:xfrm>
            <a:off x="0" y="522287"/>
            <a:ext cx="9144000" cy="6335713"/>
          </a:xfrm>
          <a:prstGeom prst="rect">
            <a:avLst/>
          </a:prstGeom>
          <a:noFill/>
          <a:ln w="38100">
            <a:solidFill>
              <a:srgbClr val="336699"/>
            </a:solidFill>
            <a:miter lim="800000"/>
            <a:headEnd/>
            <a:tailEnd/>
          </a:ln>
        </p:spPr>
        <p:txBody>
          <a:bodyPr anchor="ctr"/>
          <a:lstStyle/>
          <a:p>
            <a:r>
              <a:rPr lang="de-DE" sz="4000" b="1">
                <a:solidFill>
                  <a:srgbClr val="336699"/>
                </a:solidFill>
                <a:latin typeface="Arial Black" pitchFamily="34" charset="0"/>
              </a:rPr>
              <a:t>      </a:t>
            </a:r>
          </a:p>
        </p:txBody>
      </p:sp>
      <p:sp>
        <p:nvSpPr>
          <p:cNvPr id="10246" name="Rectangle 4"/>
          <p:cNvSpPr>
            <a:spLocks noChangeArrowheads="1"/>
          </p:cNvSpPr>
          <p:nvPr/>
        </p:nvSpPr>
        <p:spPr bwMode="auto">
          <a:xfrm>
            <a:off x="0" y="571500"/>
            <a:ext cx="9144000" cy="6267450"/>
          </a:xfrm>
          <a:prstGeom prst="rect">
            <a:avLst/>
          </a:prstGeom>
          <a:noFill/>
          <a:ln w="9525">
            <a:noFill/>
            <a:miter lim="800000"/>
            <a:headEnd/>
            <a:tailEnd/>
          </a:ln>
        </p:spPr>
        <p:txBody>
          <a:bodyPr/>
          <a:lstStyle/>
          <a:p>
            <a:pPr marL="88900" indent="-88900">
              <a:tabLst>
                <a:tab pos="88900" algn="l"/>
              </a:tabLst>
            </a:pPr>
            <a:r>
              <a:rPr lang="de-DE" b="1"/>
              <a:t>       </a:t>
            </a:r>
          </a:p>
          <a:p>
            <a:pPr marL="88900" indent="-88900">
              <a:tabLst>
                <a:tab pos="88900" algn="l"/>
              </a:tabLst>
            </a:pPr>
            <a:r>
              <a:rPr lang="de-DE" sz="2000" b="1">
                <a:solidFill>
                  <a:srgbClr val="336699"/>
                </a:solidFill>
              </a:rPr>
              <a:t>		</a:t>
            </a:r>
          </a:p>
        </p:txBody>
      </p:sp>
      <p:sp>
        <p:nvSpPr>
          <p:cNvPr id="6148" name="Rechteck 4"/>
          <p:cNvSpPr>
            <a:spLocks noChangeArrowheads="1"/>
          </p:cNvSpPr>
          <p:nvPr/>
        </p:nvSpPr>
        <p:spPr bwMode="auto">
          <a:xfrm>
            <a:off x="0" y="0"/>
            <a:ext cx="9144000" cy="6335712"/>
          </a:xfrm>
          <a:prstGeom prst="rect">
            <a:avLst/>
          </a:prstGeom>
          <a:noFill/>
          <a:ln w="9525">
            <a:noFill/>
            <a:miter lim="800000"/>
            <a:headEnd/>
            <a:tailEnd/>
          </a:ln>
        </p:spPr>
        <p:txBody>
          <a:bodyPr>
            <a:spAutoFit/>
          </a:bodyPr>
          <a:lstStyle/>
          <a:p>
            <a:pPr marL="533400" indent="-533400">
              <a:defRPr/>
            </a:pPr>
            <a:endParaRPr lang="de-DE" sz="2400" b="1" dirty="0">
              <a:solidFill>
                <a:srgbClr val="336699"/>
              </a:solidFill>
              <a:effectLst>
                <a:outerShdw blurRad="38100" dist="38100" dir="2700000" algn="tl">
                  <a:srgbClr val="000000">
                    <a:alpha val="43137"/>
                  </a:srgbClr>
                </a:outerShdw>
              </a:effectLst>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dirty="0">
              <a:solidFill>
                <a:srgbClr val="336699"/>
              </a:solidFill>
              <a:cs typeface="+mn-cs"/>
            </a:endParaRPr>
          </a:p>
          <a:p>
            <a:pPr marL="533400" indent="-533400">
              <a:defRPr/>
            </a:pPr>
            <a:endParaRPr lang="de-DE" sz="2400" u="sng" dirty="0">
              <a:solidFill>
                <a:srgbClr val="336699"/>
              </a:solidFill>
              <a:effectLst>
                <a:outerShdw blurRad="38100" dist="38100" dir="2700000" algn="tl">
                  <a:srgbClr val="000000">
                    <a:alpha val="43137"/>
                  </a:srgbClr>
                </a:outerShdw>
              </a:effectLst>
              <a:cs typeface="+mn-cs"/>
            </a:endParaRPr>
          </a:p>
          <a:p>
            <a:pPr marL="533400" indent="-533400">
              <a:defRPr/>
            </a:pPr>
            <a:r>
              <a:rPr lang="de-DE" sz="2400" dirty="0">
                <a:solidFill>
                  <a:srgbClr val="336699"/>
                </a:solidFill>
                <a:cs typeface="+mn-cs"/>
              </a:rPr>
              <a:t>	</a:t>
            </a:r>
            <a:endParaRPr lang="de-DE" u="sng" dirty="0">
              <a:cs typeface="+mn-cs"/>
            </a:endParaRPr>
          </a:p>
        </p:txBody>
      </p:sp>
      <p:sp>
        <p:nvSpPr>
          <p:cNvPr id="10249" name="Rectangle 24"/>
          <p:cNvSpPr>
            <a:spLocks noChangeArrowheads="1"/>
          </p:cNvSpPr>
          <p:nvPr/>
        </p:nvSpPr>
        <p:spPr bwMode="auto">
          <a:xfrm>
            <a:off x="-180975" y="457200"/>
            <a:ext cx="9144000" cy="0"/>
          </a:xfrm>
          <a:prstGeom prst="rect">
            <a:avLst/>
          </a:prstGeom>
          <a:solidFill>
            <a:srgbClr val="FFFFFF"/>
          </a:solidFill>
          <a:ln w="9525">
            <a:noFill/>
            <a:miter lim="800000"/>
            <a:headEnd/>
            <a:tailEnd/>
          </a:ln>
        </p:spPr>
        <p:txBody>
          <a:bodyPr wrap="none" anchor="ctr">
            <a:spAutoFit/>
          </a:bodyPr>
          <a:lstStyle/>
          <a:p>
            <a:pPr eaLnBrk="0" hangingPunct="0">
              <a:tabLst>
                <a:tab pos="90488" algn="l"/>
              </a:tabLst>
            </a:pPr>
            <a:r>
              <a:rPr lang="de-DE" sz="800"/>
              <a:t/>
            </a:r>
            <a:br>
              <a:rPr lang="de-DE" sz="800"/>
            </a:br>
            <a:endParaRPr lang="de-DE"/>
          </a:p>
          <a:p>
            <a:pPr eaLnBrk="0" hangingPunct="0">
              <a:tabLst>
                <a:tab pos="90488" algn="l"/>
              </a:tabLst>
            </a:pPr>
            <a:r>
              <a:rPr lang="de-DE" sz="1000">
                <a:latin typeface="Verdana" pitchFamily="34" charset="0"/>
                <a:cs typeface="Calibri" pitchFamily="34" charset="0"/>
              </a:rPr>
              <a:t> </a:t>
            </a:r>
            <a:endParaRPr lang="de-DE" sz="800"/>
          </a:p>
          <a:p>
            <a:pPr eaLnBrk="0" hangingPunct="0">
              <a:tabLst>
                <a:tab pos="90488" algn="l"/>
              </a:tabLst>
            </a:pPr>
            <a:endParaRPr lang="de-DE"/>
          </a:p>
        </p:txBody>
      </p:sp>
      <p:sp>
        <p:nvSpPr>
          <p:cNvPr id="10250" name="Rectangle 28"/>
          <p:cNvSpPr>
            <a:spLocks noChangeArrowheads="1"/>
          </p:cNvSpPr>
          <p:nvPr/>
        </p:nvSpPr>
        <p:spPr bwMode="auto">
          <a:xfrm>
            <a:off x="90488" y="457200"/>
            <a:ext cx="9144000" cy="0"/>
          </a:xfrm>
          <a:prstGeom prst="rect">
            <a:avLst/>
          </a:prstGeom>
          <a:noFill/>
          <a:ln w="9525">
            <a:noFill/>
            <a:miter lim="800000"/>
            <a:headEnd/>
            <a:tailEnd/>
          </a:ln>
        </p:spPr>
        <p:txBody>
          <a:bodyPr wrap="none" anchor="ctr">
            <a:spAutoFit/>
          </a:bodyPr>
          <a:lstStyle/>
          <a:p>
            <a:pPr eaLnBrk="0" hangingPunct="0"/>
            <a:endParaRPr lang="de-DE" sz="1000">
              <a:latin typeface="Verdana" pitchFamily="34" charset="0"/>
              <a:ea typeface="Calibri" pitchFamily="34" charset="0"/>
              <a:cs typeface="Times New Roman" pitchFamily="18" charset="0"/>
            </a:endParaRPr>
          </a:p>
          <a:p>
            <a:pPr eaLnBrk="0" hangingPunct="0"/>
            <a:r>
              <a:rPr lang="de-DE" sz="1000">
                <a:latin typeface="Verdana" pitchFamily="34" charset="0"/>
                <a:ea typeface="Calibri" pitchFamily="34" charset="0"/>
                <a:cs typeface="Times New Roman" pitchFamily="18" charset="0"/>
              </a:rPr>
              <a:t>  </a:t>
            </a:r>
            <a:endParaRPr lang="de-DE" sz="800">
              <a:ea typeface="Calibri" pitchFamily="34" charset="0"/>
              <a:cs typeface="Times New Roman" pitchFamily="18" charset="0"/>
            </a:endParaRPr>
          </a:p>
          <a:p>
            <a:pPr eaLnBrk="0" hangingPunct="0"/>
            <a:endParaRPr lang="de-DE">
              <a:ea typeface="Calibri" pitchFamily="34" charset="0"/>
              <a:cs typeface="Times New Roman" pitchFamily="18" charset="0"/>
            </a:endParaRPr>
          </a:p>
        </p:txBody>
      </p:sp>
      <p:sp>
        <p:nvSpPr>
          <p:cNvPr id="32" name="Rechteck 31"/>
          <p:cNvSpPr/>
          <p:nvPr/>
        </p:nvSpPr>
        <p:spPr>
          <a:xfrm>
            <a:off x="0" y="500042"/>
            <a:ext cx="9144000" cy="6372000"/>
          </a:xfrm>
          <a:prstGeom prst="rect">
            <a:avLst/>
          </a:prstGeom>
        </p:spPr>
        <p:txBody>
          <a:bodyPr wrap="square">
            <a:spAutoFit/>
          </a:bodyPr>
          <a:lstStyle/>
          <a:p>
            <a:pPr>
              <a:defRPr/>
            </a:pPr>
            <a:endParaRPr lang="de-DE" sz="2800" b="1" u="sng" dirty="0" smtClean="0">
              <a:solidFill>
                <a:srgbClr val="003366"/>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r>
              <a:rPr lang="de-DE" sz="2400" b="1" u="sng" dirty="0">
                <a:solidFill>
                  <a:srgbClr val="336699"/>
                </a:solidFill>
                <a:effectLst>
                  <a:outerShdw blurRad="38100" dist="38100" dir="2700000" algn="tl">
                    <a:srgbClr val="000000">
                      <a:alpha val="43137"/>
                    </a:srgbClr>
                  </a:outerShdw>
                </a:effectLst>
              </a:rPr>
              <a:t>                                                         </a:t>
            </a:r>
          </a:p>
          <a:p>
            <a:pPr>
              <a:defRPr/>
            </a:pPr>
            <a:endParaRPr lang="de-DE" sz="2400" b="1" u="sng" dirty="0">
              <a:solidFill>
                <a:srgbClr val="336699"/>
              </a:solidFill>
              <a:effectLst>
                <a:outerShdw blurRad="38100" dist="38100" dir="2700000" algn="tl">
                  <a:srgbClr val="000000">
                    <a:alpha val="43137"/>
                  </a:srgbClr>
                </a:outerShdw>
              </a:effectLst>
            </a:endParaRPr>
          </a:p>
          <a:p>
            <a:pPr>
              <a:defRPr/>
            </a:pPr>
            <a:r>
              <a:rPr lang="de-DE" sz="2400" b="1" u="sng" dirty="0">
                <a:solidFill>
                  <a:srgbClr val="336699"/>
                </a:solidFill>
                <a:effectLst>
                  <a:outerShdw blurRad="38100" dist="38100" dir="2700000" algn="tl">
                    <a:srgbClr val="000000">
                      <a:alpha val="43137"/>
                    </a:srgbClr>
                  </a:outerShdw>
                </a:effectLst>
              </a:rPr>
              <a:t>                                                          </a:t>
            </a:r>
          </a:p>
          <a:p>
            <a:pPr>
              <a:defRPr/>
            </a:pPr>
            <a:r>
              <a:rPr lang="de-DE" sz="2400" b="1" u="sng" dirty="0">
                <a:solidFill>
                  <a:srgbClr val="336699"/>
                </a:solidFill>
                <a:effectLst>
                  <a:outerShdw blurRad="38100" dist="38100" dir="2700000" algn="tl">
                    <a:srgbClr val="000000">
                      <a:alpha val="43137"/>
                    </a:srgbClr>
                  </a:outerShdw>
                </a:effectLst>
              </a:rPr>
              <a:t>                                                          </a:t>
            </a:r>
          </a:p>
          <a:p>
            <a:pPr>
              <a:defRPr/>
            </a:pPr>
            <a:r>
              <a:rPr lang="de-DE" sz="2400" b="1" u="sng" dirty="0">
                <a:solidFill>
                  <a:srgbClr val="336699"/>
                </a:solidFill>
                <a:effectLst>
                  <a:outerShdw blurRad="38100" dist="38100" dir="2700000" algn="tl">
                    <a:srgbClr val="000000">
                      <a:alpha val="43137"/>
                    </a:srgbClr>
                  </a:outerShdw>
                </a:effectLst>
              </a:rPr>
              <a:t>                           </a:t>
            </a:r>
            <a:endParaRPr lang="de-DE" sz="2400" dirty="0"/>
          </a:p>
        </p:txBody>
      </p:sp>
      <p:pic>
        <p:nvPicPr>
          <p:cNvPr id="1026" name="Picture 2" descr="D:\Bilder\Verantwortung Pädagogik.png"/>
          <p:cNvPicPr>
            <a:picLocks noChangeAspect="1" noChangeArrowheads="1"/>
          </p:cNvPicPr>
          <p:nvPr/>
        </p:nvPicPr>
        <p:blipFill>
          <a:blip r:embed="rId3" cstate="print"/>
          <a:srcRect/>
          <a:stretch>
            <a:fillRect/>
          </a:stretch>
        </p:blipFill>
        <p:spPr bwMode="auto">
          <a:xfrm>
            <a:off x="-10537" y="428604"/>
            <a:ext cx="9154537" cy="6429396"/>
          </a:xfrm>
          <a:prstGeom prst="rect">
            <a:avLst/>
          </a:prstGeom>
          <a:noFill/>
        </p:spPr>
      </p:pic>
      <p:sp>
        <p:nvSpPr>
          <p:cNvPr id="10" name="Rechteck 9"/>
          <p:cNvSpPr/>
          <p:nvPr/>
        </p:nvSpPr>
        <p:spPr>
          <a:xfrm>
            <a:off x="0" y="0"/>
            <a:ext cx="9144000" cy="461665"/>
          </a:xfrm>
          <a:prstGeom prst="rect">
            <a:avLst/>
          </a:prstGeom>
          <a:solidFill>
            <a:srgbClr val="003366"/>
          </a:solidFill>
        </p:spPr>
        <p:txBody>
          <a:bodyPr wrap="square">
            <a:spAutoFit/>
          </a:bodyPr>
          <a:lstStyle/>
          <a:p>
            <a:r>
              <a:rPr lang="de-DE" sz="2400" b="1" dirty="0" smtClean="0">
                <a:solidFill>
                  <a:schemeClr val="bg1"/>
                </a:solidFill>
                <a:effectLst>
                  <a:outerShdw blurRad="38100" dist="38100" dir="2700000" algn="tl">
                    <a:srgbClr val="000000">
                      <a:alpha val="43137"/>
                    </a:srgbClr>
                  </a:outerShdw>
                </a:effectLst>
              </a:rPr>
              <a:t>                                </a:t>
            </a:r>
            <a:r>
              <a:rPr lang="de-DE" sz="2400" b="1" dirty="0" smtClean="0">
                <a:solidFill>
                  <a:schemeClr val="bg1"/>
                </a:solidFill>
              </a:rPr>
              <a:t>3.</a:t>
            </a:r>
            <a:r>
              <a:rPr lang="de-DE" sz="2400" b="1" dirty="0" smtClean="0">
                <a:solidFill>
                  <a:schemeClr val="bg1"/>
                </a:solidFill>
                <a:effectLst>
                  <a:outerShdw blurRad="38100" dist="38100" dir="2700000" algn="tl">
                    <a:srgbClr val="000000">
                      <a:alpha val="43137"/>
                    </a:srgbClr>
                  </a:outerShdw>
                </a:effectLst>
              </a:rPr>
              <a:t> </a:t>
            </a:r>
            <a:r>
              <a:rPr lang="de-DE" sz="2400" b="1" u="sng" dirty="0" smtClean="0">
                <a:solidFill>
                  <a:schemeClr val="bg1"/>
                </a:solidFill>
                <a:effectLst>
                  <a:outerShdw blurRad="38100" dist="38100" dir="2700000" algn="tl">
                    <a:srgbClr val="000000">
                      <a:alpha val="43137"/>
                    </a:srgbClr>
                  </a:outerShdw>
                </a:effectLst>
              </a:rPr>
              <a:t>Kindeswohlgefährdung</a:t>
            </a:r>
            <a:endParaRPr lang="de-DE" sz="2400" b="1" u="sng" dirty="0">
              <a:solidFill>
                <a:srgbClr val="003366"/>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3"/>
            <a:ext cx="9144000" cy="6875463"/>
          </a:xfrm>
          <a:prstGeom prst="rect">
            <a:avLst/>
          </a:prstGeom>
          <a:solidFill>
            <a:srgbClr val="C0C0C0"/>
          </a:solidFill>
          <a:ln w="9525">
            <a:noFill/>
            <a:miter lim="800000"/>
            <a:headEnd/>
            <a:tailEnd/>
          </a:ln>
        </p:spPr>
        <p:txBody>
          <a:bodyPr>
            <a:spAutoFit/>
          </a:bodyPr>
          <a:lstStyle/>
          <a:p>
            <a:pPr>
              <a:defRPr/>
            </a:pPr>
            <a:r>
              <a:rPr lang="de-DE" sz="2400" b="1" dirty="0" smtClean="0">
                <a:solidFill>
                  <a:srgbClr val="003366"/>
                </a:solidFill>
                <a:latin typeface="Arial" pitchFamily="34" charset="0"/>
                <a:cs typeface="Arial" pitchFamily="34" charset="0"/>
              </a:rPr>
              <a:t>                                    </a:t>
            </a:r>
          </a:p>
          <a:p>
            <a:pPr>
              <a:defRPr/>
            </a:pPr>
            <a:r>
              <a:rPr lang="de-DE" sz="2400" b="1" dirty="0"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smtClean="0">
              <a:solidFill>
                <a:srgbClr val="003366"/>
              </a:solidFill>
              <a:effectLst>
                <a:outerShdw blurRad="38100" dist="38100" dir="2700000" algn="tl">
                  <a:srgbClr val="000000">
                    <a:alpha val="43137"/>
                  </a:srgbClr>
                </a:outerShdw>
              </a:effectLst>
            </a:endParaRPr>
          </a:p>
          <a:p>
            <a:pPr>
              <a:defRPr/>
            </a:pPr>
            <a:endParaRPr lang="de-DE" sz="2000" b="1" dirty="0" smtClean="0">
              <a:solidFill>
                <a:srgbClr val="003366"/>
              </a:solidFill>
            </a:endParaRPr>
          </a:p>
          <a:p>
            <a:pPr>
              <a:defRPr/>
            </a:pPr>
            <a:endParaRPr lang="de-DE" sz="2000" dirty="0" smtClean="0">
              <a:solidFill>
                <a:srgbClr val="003366"/>
              </a:solidFill>
            </a:endParaRPr>
          </a:p>
          <a:p>
            <a:pPr>
              <a:defRPr/>
            </a:pPr>
            <a:endParaRPr lang="de-DE" sz="2000" dirty="0" smtClean="0">
              <a:solidFill>
                <a:srgbClr val="003366"/>
              </a:solidFill>
            </a:endParaRPr>
          </a:p>
          <a:p>
            <a:pPr>
              <a:defRPr/>
            </a:pPr>
            <a:endParaRPr lang="de-DE" sz="2000" dirty="0" smtClean="0">
              <a:solidFill>
                <a:srgbClr val="003366"/>
              </a:solidFill>
            </a:endParaRPr>
          </a:p>
          <a:p>
            <a:pPr>
              <a:defRPr/>
            </a:pPr>
            <a:endParaRPr lang="de-DE" sz="2000" dirty="0">
              <a:solidFill>
                <a:srgbClr val="336699"/>
              </a:solidFill>
            </a:endParaRPr>
          </a:p>
        </p:txBody>
      </p:sp>
      <p:sp>
        <p:nvSpPr>
          <p:cNvPr id="7172"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9" name="Rechteck 8"/>
          <p:cNvSpPr/>
          <p:nvPr/>
        </p:nvSpPr>
        <p:spPr>
          <a:xfrm>
            <a:off x="0" y="500042"/>
            <a:ext cx="9144000" cy="6372000"/>
          </a:xfrm>
          <a:prstGeom prst="rect">
            <a:avLst/>
          </a:prstGeom>
        </p:spPr>
        <p:txBody>
          <a:bodyPr>
            <a:spAutoFit/>
          </a:bodyPr>
          <a:lstStyle/>
          <a:p>
            <a:pPr>
              <a:defRPr/>
            </a:pPr>
            <a:endParaRPr lang="de-DE" sz="2000" b="1" dirty="0" smtClean="0">
              <a:solidFill>
                <a:srgbClr val="003366"/>
              </a:solidFill>
            </a:endParaRPr>
          </a:p>
          <a:p>
            <a:pPr>
              <a:defRPr/>
            </a:pPr>
            <a:r>
              <a:rPr lang="de-DE" sz="2000" b="1" dirty="0" smtClean="0">
                <a:solidFill>
                  <a:srgbClr val="003366"/>
                </a:solidFill>
              </a:rPr>
              <a:t>Grenzsetzungen sind Kindesrechtsverletzung, d.h. Machtmissbrauch, bei: </a:t>
            </a:r>
          </a:p>
          <a:p>
            <a:endParaRPr lang="de-DE" sz="2000" dirty="0" smtClean="0">
              <a:solidFill>
                <a:srgbClr val="003366"/>
              </a:solidFill>
            </a:endParaRPr>
          </a:p>
          <a:p>
            <a:pPr>
              <a:buFont typeface="Wingdings" pitchFamily="2" charset="2"/>
              <a:buChar char="Ø"/>
            </a:pPr>
            <a:r>
              <a:rPr lang="de-DE" sz="2000" b="1" dirty="0" smtClean="0">
                <a:solidFill>
                  <a:srgbClr val="003366"/>
                </a:solidFill>
              </a:rPr>
              <a:t>  Straftaten</a:t>
            </a:r>
            <a:r>
              <a:rPr lang="de-DE" sz="2000" dirty="0" smtClean="0">
                <a:solidFill>
                  <a:srgbClr val="003366"/>
                </a:solidFill>
              </a:rPr>
              <a:t>, z.B. Körperverletzung, sexueller Missbrauch</a:t>
            </a:r>
          </a:p>
          <a:p>
            <a:endParaRPr lang="de-DE" sz="2000" dirty="0" smtClean="0">
              <a:solidFill>
                <a:srgbClr val="003366"/>
              </a:solidFill>
            </a:endParaRPr>
          </a:p>
          <a:p>
            <a:pPr>
              <a:buFont typeface="Wingdings" pitchFamily="2" charset="2"/>
              <a:buChar char="Ø"/>
            </a:pPr>
            <a:r>
              <a:rPr lang="de-DE" sz="2000" dirty="0" smtClean="0">
                <a:solidFill>
                  <a:srgbClr val="003366"/>
                </a:solidFill>
              </a:rPr>
              <a:t>  </a:t>
            </a:r>
            <a:r>
              <a:rPr lang="de-DE" sz="2000" b="1" dirty="0" smtClean="0">
                <a:solidFill>
                  <a:srgbClr val="003366"/>
                </a:solidFill>
              </a:rPr>
              <a:t>Kindeswohlgefährdungen</a:t>
            </a:r>
          </a:p>
          <a:p>
            <a:endParaRPr lang="de-DE" sz="2000" b="1" dirty="0" smtClean="0">
              <a:solidFill>
                <a:srgbClr val="003366"/>
              </a:solidFill>
            </a:endParaRPr>
          </a:p>
          <a:p>
            <a:pPr>
              <a:buFont typeface="Wingdings" pitchFamily="2" charset="2"/>
              <a:buChar char="Ø"/>
            </a:pPr>
            <a:r>
              <a:rPr lang="de-DE" sz="2000" b="1" dirty="0" smtClean="0">
                <a:solidFill>
                  <a:srgbClr val="003366"/>
                </a:solidFill>
              </a:rPr>
              <a:t>  Verhalten der/s </a:t>
            </a:r>
            <a:r>
              <a:rPr lang="de-DE" sz="2000" b="1" dirty="0" err="1" smtClean="0">
                <a:solidFill>
                  <a:srgbClr val="003366"/>
                </a:solidFill>
              </a:rPr>
              <a:t>PädagogIn</a:t>
            </a:r>
            <a:r>
              <a:rPr lang="de-DE" sz="2000" b="1" dirty="0" smtClean="0">
                <a:solidFill>
                  <a:srgbClr val="003366"/>
                </a:solidFill>
              </a:rPr>
              <a:t> ist zwar </a:t>
            </a:r>
            <a:r>
              <a:rPr lang="de-DE" sz="2000" b="1" dirty="0" err="1" smtClean="0">
                <a:solidFill>
                  <a:srgbClr val="003366"/>
                </a:solidFill>
              </a:rPr>
              <a:t>fachl</a:t>
            </a:r>
            <a:r>
              <a:rPr lang="de-DE" sz="2000" b="1" dirty="0" smtClean="0">
                <a:solidFill>
                  <a:srgbClr val="003366"/>
                </a:solidFill>
              </a:rPr>
              <a:t>. begründbar</a:t>
            </a:r>
            <a:r>
              <a:rPr lang="de-DE" sz="2000" dirty="0" smtClean="0">
                <a:solidFill>
                  <a:srgbClr val="003366"/>
                </a:solidFill>
              </a:rPr>
              <a:t>, der Kindesrechts-  </a:t>
            </a:r>
          </a:p>
          <a:p>
            <a:r>
              <a:rPr lang="de-DE" sz="2000" dirty="0" smtClean="0">
                <a:solidFill>
                  <a:srgbClr val="003366"/>
                </a:solidFill>
              </a:rPr>
              <a:t>     eingriff erfolgt jedoch ohne Zustimmung Sorgeberechtigter und es liegt  kein </a:t>
            </a:r>
          </a:p>
          <a:p>
            <a:r>
              <a:rPr lang="de-DE" sz="2000" dirty="0" smtClean="0">
                <a:solidFill>
                  <a:srgbClr val="003366"/>
                </a:solidFill>
              </a:rPr>
              <a:t>     geeignetes, verhältnismäßiges</a:t>
            </a:r>
            <a:r>
              <a:rPr lang="de-DE" sz="2000" b="1" dirty="0" smtClean="0">
                <a:solidFill>
                  <a:srgbClr val="003366"/>
                </a:solidFill>
              </a:rPr>
              <a:t> </a:t>
            </a:r>
            <a:r>
              <a:rPr lang="de-DE" sz="2000" dirty="0" smtClean="0">
                <a:solidFill>
                  <a:srgbClr val="003366"/>
                </a:solidFill>
              </a:rPr>
              <a:t>Reagieren auf eine  akute Eigen- / </a:t>
            </a:r>
            <a:r>
              <a:rPr lang="de-DE" sz="2000" dirty="0" err="1" smtClean="0">
                <a:solidFill>
                  <a:srgbClr val="003366"/>
                </a:solidFill>
              </a:rPr>
              <a:t>Fremdge</a:t>
            </a:r>
            <a:r>
              <a:rPr lang="de-DE" sz="2000" dirty="0" smtClean="0">
                <a:solidFill>
                  <a:srgbClr val="003366"/>
                </a:solidFill>
              </a:rPr>
              <a:t>- </a:t>
            </a:r>
          </a:p>
          <a:p>
            <a:r>
              <a:rPr lang="de-DE" sz="2000" dirty="0" smtClean="0">
                <a:solidFill>
                  <a:srgbClr val="003366"/>
                </a:solidFill>
              </a:rPr>
              <a:t>     </a:t>
            </a:r>
            <a:r>
              <a:rPr lang="de-DE" sz="2000" dirty="0" err="1" smtClean="0">
                <a:solidFill>
                  <a:srgbClr val="003366"/>
                </a:solidFill>
              </a:rPr>
              <a:t>fährdung</a:t>
            </a:r>
            <a:r>
              <a:rPr lang="de-DE" sz="2000" b="1" dirty="0" smtClean="0">
                <a:solidFill>
                  <a:srgbClr val="003366"/>
                </a:solidFill>
              </a:rPr>
              <a:t> </a:t>
            </a:r>
            <a:r>
              <a:rPr lang="de-DE" sz="2000" dirty="0" smtClean="0">
                <a:solidFill>
                  <a:srgbClr val="003366"/>
                </a:solidFill>
              </a:rPr>
              <a:t>vor, die vom Kind / </a:t>
            </a:r>
            <a:r>
              <a:rPr lang="de-DE" sz="2000" dirty="0" err="1" smtClean="0">
                <a:solidFill>
                  <a:srgbClr val="003366"/>
                </a:solidFill>
              </a:rPr>
              <a:t>Jugln</a:t>
            </a:r>
            <a:r>
              <a:rPr lang="de-DE" sz="2000" dirty="0" smtClean="0">
                <a:solidFill>
                  <a:srgbClr val="003366"/>
                </a:solidFill>
              </a:rPr>
              <a:t>. ausgeht (rechtlich zul. Gefahrenabwehr)</a:t>
            </a:r>
          </a:p>
          <a:p>
            <a:endParaRPr lang="de-DE" sz="2000" dirty="0" smtClean="0">
              <a:solidFill>
                <a:srgbClr val="003366"/>
              </a:solidFill>
            </a:endParaRPr>
          </a:p>
          <a:p>
            <a:pPr>
              <a:buFont typeface="Wingdings" pitchFamily="2" charset="2"/>
              <a:buChar char="Ø"/>
            </a:pPr>
            <a:r>
              <a:rPr lang="de-DE" sz="2000" dirty="0" smtClean="0">
                <a:solidFill>
                  <a:srgbClr val="003366"/>
                </a:solidFill>
              </a:rPr>
              <a:t>  </a:t>
            </a:r>
            <a:r>
              <a:rPr lang="de-DE" sz="2000" b="1" dirty="0" smtClean="0">
                <a:solidFill>
                  <a:srgbClr val="003366"/>
                </a:solidFill>
              </a:rPr>
              <a:t>Verhalten</a:t>
            </a:r>
            <a:r>
              <a:rPr lang="de-DE" sz="2000" dirty="0" smtClean="0">
                <a:solidFill>
                  <a:srgbClr val="003366"/>
                </a:solidFill>
              </a:rPr>
              <a:t> </a:t>
            </a:r>
            <a:r>
              <a:rPr lang="de-DE" sz="2000" b="1" dirty="0" smtClean="0">
                <a:solidFill>
                  <a:srgbClr val="003366"/>
                </a:solidFill>
              </a:rPr>
              <a:t>der/s </a:t>
            </a:r>
            <a:r>
              <a:rPr lang="de-DE" sz="2000" b="1" dirty="0" err="1" smtClean="0">
                <a:solidFill>
                  <a:srgbClr val="003366"/>
                </a:solidFill>
              </a:rPr>
              <a:t>PädagogIn</a:t>
            </a:r>
            <a:r>
              <a:rPr lang="de-DE" sz="2000" b="1" dirty="0" smtClean="0">
                <a:solidFill>
                  <a:srgbClr val="003366"/>
                </a:solidFill>
              </a:rPr>
              <a:t> ist </a:t>
            </a:r>
            <a:r>
              <a:rPr lang="de-DE" sz="2000" b="1" dirty="0" err="1" smtClean="0">
                <a:solidFill>
                  <a:srgbClr val="003366"/>
                </a:solidFill>
              </a:rPr>
              <a:t>fachl</a:t>
            </a:r>
            <a:r>
              <a:rPr lang="de-DE" sz="2000" b="1" dirty="0" smtClean="0">
                <a:solidFill>
                  <a:srgbClr val="003366"/>
                </a:solidFill>
              </a:rPr>
              <a:t>. nicht begründbar</a:t>
            </a:r>
            <a:r>
              <a:rPr lang="de-DE" sz="2000" dirty="0" smtClean="0">
                <a:solidFill>
                  <a:srgbClr val="003366"/>
                </a:solidFill>
              </a:rPr>
              <a:t> und es liegt keine </a:t>
            </a:r>
          </a:p>
          <a:p>
            <a:r>
              <a:rPr lang="de-DE" sz="2000" dirty="0" smtClean="0">
                <a:solidFill>
                  <a:srgbClr val="003366"/>
                </a:solidFill>
              </a:rPr>
              <a:t>     rechtlich zulässige Gefahrenabwehr vor</a:t>
            </a: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a:solidFill>
                <a:srgbClr val="003366"/>
              </a:solidFill>
            </a:endParaRPr>
          </a:p>
          <a:p>
            <a:pPr>
              <a:defRPr/>
            </a:pPr>
            <a:endParaRPr lang="de-DE" sz="2000" dirty="0">
              <a:solidFill>
                <a:srgbClr val="003366"/>
              </a:solidFill>
            </a:endParaRPr>
          </a:p>
        </p:txBody>
      </p:sp>
      <p:sp>
        <p:nvSpPr>
          <p:cNvPr id="10" name="Rechteck 9"/>
          <p:cNvSpPr/>
          <p:nvPr/>
        </p:nvSpPr>
        <p:spPr>
          <a:xfrm>
            <a:off x="0" y="-1"/>
            <a:ext cx="9144000" cy="432000"/>
          </a:xfrm>
          <a:prstGeom prst="rect">
            <a:avLst/>
          </a:prstGeom>
        </p:spPr>
        <p:txBody>
          <a:bodyPr>
            <a:spAutoFit/>
          </a:bodyPr>
          <a:lstStyle/>
          <a:p>
            <a:pPr>
              <a:defRPr/>
            </a:pPr>
            <a:r>
              <a:rPr lang="de-DE" sz="2400" b="1" dirty="0" smtClean="0">
                <a:solidFill>
                  <a:srgbClr val="003366"/>
                </a:solidFill>
              </a:rPr>
              <a:t>4.   </a:t>
            </a:r>
            <a:r>
              <a:rPr lang="de-DE" sz="2400" b="1" dirty="0" smtClean="0">
                <a:solidFill>
                  <a:srgbClr val="003366"/>
                </a:solidFill>
                <a:effectLst>
                  <a:outerShdw blurRad="38100" dist="38100" dir="2700000" algn="tl">
                    <a:srgbClr val="000000">
                      <a:alpha val="43137"/>
                    </a:srgbClr>
                  </a:outerShdw>
                </a:effectLst>
              </a:rPr>
              <a:t>Abgrenzung zulässige Macht - Machtmissbrauch </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 calcmode="lin" valueType="num">
                                      <p:cBhvr additive="base">
                                        <p:cTn id="1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 calcmode="lin" valueType="num">
                                      <p:cBhvr additive="base">
                                        <p:cTn id="1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anim calcmode="lin" valueType="num">
                                      <p:cBhvr additive="base">
                                        <p:cTn id="2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anim calcmode="lin" valueType="num">
                                      <p:cBhvr additive="base">
                                        <p:cTn id="2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anim calcmode="lin" valueType="num">
                                      <p:cBhvr additive="base">
                                        <p:cTn id="3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anim calcmode="lin" valueType="num">
                                      <p:cBhvr additive="base">
                                        <p:cTn id="37"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13" end="13"/>
                                            </p:txEl>
                                          </p:spTgt>
                                        </p:tgtEl>
                                        <p:attrNameLst>
                                          <p:attrName>style.visibility</p:attrName>
                                        </p:attrNameLst>
                                      </p:cBhvr>
                                      <p:to>
                                        <p:strVal val="visible"/>
                                      </p:to>
                                    </p:set>
                                    <p:anim calcmode="lin" valueType="num">
                                      <p:cBhvr additive="base">
                                        <p:cTn id="41"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75463"/>
          </a:xfrm>
          <a:prstGeom prst="rect">
            <a:avLst/>
          </a:prstGeom>
          <a:noFill/>
          <a:ln w="38100">
            <a:solidFill>
              <a:srgbClr val="336699"/>
            </a:solidFill>
            <a:miter lim="800000"/>
            <a:headEnd/>
            <a:tailEnd/>
          </a:ln>
        </p:spPr>
        <p:txBody>
          <a:bodyPr anchor="ctr"/>
          <a:lstStyle/>
          <a:p>
            <a:r>
              <a:rPr lang="de-DE" sz="4000" b="1">
                <a:solidFill>
                  <a:srgbClr val="336699"/>
                </a:solidFill>
                <a:latin typeface="Arial Black" pitchFamily="34" charset="0"/>
              </a:rPr>
              <a:t>      </a:t>
            </a:r>
          </a:p>
        </p:txBody>
      </p:sp>
      <p:pic>
        <p:nvPicPr>
          <p:cNvPr id="2" name="Picture 2" descr="F:\Bilder\Prüfschema 2.pn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9"/>
            <a:ext cx="9144000" cy="6876000"/>
          </a:xfrm>
          <a:prstGeom prst="rect">
            <a:avLst/>
          </a:prstGeom>
          <a:solidFill>
            <a:srgbClr val="C0C0C0"/>
          </a:solidFill>
          <a:ln w="9525">
            <a:noFill/>
            <a:miter lim="800000"/>
            <a:headEnd/>
            <a:tailEnd/>
          </a:ln>
        </p:spPr>
        <p:txBody>
          <a:bodyPr>
            <a:spAutoFit/>
          </a:bodyPr>
          <a:lstStyle/>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dirty="0">
              <a:solidFill>
                <a:srgbClr val="003366"/>
              </a:solidFill>
              <a:latin typeface="Arial" pitchFamily="34" charset="0"/>
              <a:cs typeface="Arial" pitchFamily="34" charset="0"/>
            </a:endParaRP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p>
          <a:p>
            <a:pPr>
              <a:defRPr/>
            </a:pPr>
            <a:endParaRPr lang="de-DE" sz="2400" b="1" dirty="0">
              <a:solidFill>
                <a:srgbClr val="003366"/>
              </a:solidFill>
            </a:endParaRPr>
          </a:p>
          <a:p>
            <a:pPr>
              <a:defRPr/>
            </a:pPr>
            <a:r>
              <a:rPr lang="de-DE" sz="2000" b="1" dirty="0">
                <a:solidFill>
                  <a:srgbClr val="003366"/>
                </a:solidFill>
              </a:rPr>
              <a:t>      Beispiel „Machtspirale“ </a:t>
            </a:r>
            <a:r>
              <a:rPr lang="de-DE" sz="2000" b="1" dirty="0" smtClean="0">
                <a:solidFill>
                  <a:srgbClr val="003366"/>
                </a:solidFill>
              </a:rPr>
              <a:t>:</a:t>
            </a:r>
            <a:endParaRPr lang="de-DE" sz="2000" b="1" dirty="0">
              <a:solidFill>
                <a:srgbClr val="003366"/>
              </a:solidFill>
            </a:endParaRPr>
          </a:p>
          <a:p>
            <a:pPr>
              <a:defRPr/>
            </a:pPr>
            <a:endParaRPr lang="de-DE" sz="2000" b="1" dirty="0">
              <a:solidFill>
                <a:srgbClr val="003366"/>
              </a:solidFill>
            </a:endParaRPr>
          </a:p>
          <a:p>
            <a:pPr>
              <a:defRPr/>
            </a:pPr>
            <a:r>
              <a:rPr lang="de-DE" sz="2000" dirty="0">
                <a:solidFill>
                  <a:srgbClr val="003366"/>
                </a:solidFill>
              </a:rPr>
              <a:t>      - Kind/ </a:t>
            </a:r>
            <a:r>
              <a:rPr lang="de-DE" sz="2000" dirty="0" err="1">
                <a:solidFill>
                  <a:srgbClr val="003366"/>
                </a:solidFill>
              </a:rPr>
              <a:t>Jug</a:t>
            </a:r>
            <a:r>
              <a:rPr lang="de-DE" sz="2000" dirty="0">
                <a:solidFill>
                  <a:srgbClr val="003366"/>
                </a:solidFill>
              </a:rPr>
              <a:t>. stellen, damit zugehört wird (</a:t>
            </a:r>
            <a:r>
              <a:rPr lang="de-DE" sz="2000" dirty="0" err="1">
                <a:solidFill>
                  <a:srgbClr val="003366"/>
                </a:solidFill>
              </a:rPr>
              <a:t>PädagogIn</a:t>
            </a:r>
            <a:r>
              <a:rPr lang="de-DE" sz="2000" dirty="0">
                <a:solidFill>
                  <a:srgbClr val="003366"/>
                </a:solidFill>
              </a:rPr>
              <a:t> stellt sich vor K/J)</a:t>
            </a:r>
          </a:p>
          <a:p>
            <a:pPr>
              <a:defRPr/>
            </a:pPr>
            <a:endParaRPr lang="de-DE" sz="2000" dirty="0">
              <a:solidFill>
                <a:srgbClr val="003366"/>
              </a:solidFill>
            </a:endParaRPr>
          </a:p>
          <a:p>
            <a:pPr>
              <a:defRPr/>
            </a:pPr>
            <a:r>
              <a:rPr lang="de-DE" sz="2000" dirty="0">
                <a:solidFill>
                  <a:srgbClr val="003366"/>
                </a:solidFill>
              </a:rPr>
              <a:t>      - kurzfristiges  Festhalten am  Arm, damit zugehört wird</a:t>
            </a:r>
          </a:p>
          <a:p>
            <a:pPr>
              <a:defRPr/>
            </a:pPr>
            <a:endParaRPr lang="de-DE" sz="2000" dirty="0">
              <a:solidFill>
                <a:srgbClr val="003366"/>
              </a:solidFill>
            </a:endParaRPr>
          </a:p>
          <a:p>
            <a:pPr>
              <a:defRPr/>
            </a:pPr>
            <a:r>
              <a:rPr lang="de-DE" sz="2000" dirty="0">
                <a:solidFill>
                  <a:srgbClr val="003366"/>
                </a:solidFill>
              </a:rPr>
              <a:t>      - in die Tür stellen, damit päd. Prozess nicht beendet  wird</a:t>
            </a:r>
          </a:p>
          <a:p>
            <a:pPr>
              <a:defRPr/>
            </a:pPr>
            <a:endParaRPr lang="de-DE" sz="2000" dirty="0">
              <a:solidFill>
                <a:srgbClr val="003366"/>
              </a:solidFill>
            </a:endParaRPr>
          </a:p>
          <a:p>
            <a:pPr>
              <a:defRPr/>
            </a:pPr>
            <a:r>
              <a:rPr lang="de-DE" sz="2000" dirty="0">
                <a:solidFill>
                  <a:srgbClr val="003366"/>
                </a:solidFill>
              </a:rPr>
              <a:t>      - </a:t>
            </a:r>
            <a:r>
              <a:rPr lang="de-DE" sz="2000" dirty="0" smtClean="0">
                <a:solidFill>
                  <a:srgbClr val="003366"/>
                </a:solidFill>
              </a:rPr>
              <a:t>Gefahrenabwehr. „zu </a:t>
            </a:r>
            <a:r>
              <a:rPr lang="de-DE" sz="2000" dirty="0">
                <a:solidFill>
                  <a:srgbClr val="003366"/>
                </a:solidFill>
              </a:rPr>
              <a:t>Boden bringen und festhalten“  </a:t>
            </a:r>
          </a:p>
          <a:p>
            <a:pPr>
              <a:defRPr/>
            </a:pPr>
            <a:r>
              <a:rPr lang="de-DE" sz="2000" dirty="0">
                <a:solidFill>
                  <a:srgbClr val="003366"/>
                </a:solidFill>
              </a:rPr>
              <a:t>       </a:t>
            </a:r>
          </a:p>
          <a:p>
            <a:pPr>
              <a:defRPr/>
            </a:pPr>
            <a:r>
              <a:rPr lang="de-DE" sz="2000" b="1" dirty="0">
                <a:solidFill>
                  <a:srgbClr val="003366"/>
                </a:solidFill>
                <a:effectLst>
                  <a:outerShdw blurRad="38100" dist="38100" dir="2700000" algn="tl">
                    <a:srgbClr val="000000">
                      <a:alpha val="43137"/>
                    </a:srgbClr>
                  </a:outerShdw>
                </a:effectLst>
              </a:rPr>
              <a:t>      </a:t>
            </a:r>
          </a:p>
          <a:p>
            <a:pPr>
              <a:defRPr/>
            </a:pPr>
            <a:r>
              <a:rPr lang="de-DE" sz="2000" b="1" dirty="0">
                <a:solidFill>
                  <a:srgbClr val="003366"/>
                </a:solidFill>
                <a:effectLst>
                  <a:outerShdw blurRad="38100" dist="38100" dir="2700000" algn="tl">
                    <a:srgbClr val="000000">
                      <a:alpha val="43137"/>
                    </a:srgbClr>
                  </a:outerShdw>
                </a:effectLst>
              </a:rPr>
              <a:t>      </a:t>
            </a:r>
            <a:r>
              <a:rPr lang="de-DE" sz="2000" b="1" dirty="0">
                <a:solidFill>
                  <a:srgbClr val="003366"/>
                </a:solidFill>
              </a:rPr>
              <a:t>Vorsicht !</a:t>
            </a:r>
          </a:p>
          <a:p>
            <a:pPr>
              <a:defRPr/>
            </a:pPr>
            <a:endParaRPr lang="de-DE" sz="2000" b="1" u="sng" dirty="0">
              <a:solidFill>
                <a:srgbClr val="003366"/>
              </a:solidFill>
            </a:endParaRPr>
          </a:p>
          <a:p>
            <a:pPr>
              <a:defRPr/>
            </a:pPr>
            <a:r>
              <a:rPr lang="de-DE" sz="2000" b="1" dirty="0">
                <a:solidFill>
                  <a:srgbClr val="003366"/>
                </a:solidFill>
              </a:rPr>
              <a:t>      </a:t>
            </a:r>
            <a:r>
              <a:rPr lang="de-DE" sz="2000" b="1" dirty="0" smtClean="0">
                <a:solidFill>
                  <a:srgbClr val="003366"/>
                </a:solidFill>
              </a:rPr>
              <a:t>Kein </a:t>
            </a:r>
            <a:r>
              <a:rPr lang="de-DE" sz="2000" b="1" dirty="0">
                <a:solidFill>
                  <a:srgbClr val="003366"/>
                </a:solidFill>
              </a:rPr>
              <a:t>„Pädagogikimport“ typ. Gefahrenabwehr</a:t>
            </a:r>
          </a:p>
          <a:p>
            <a:pPr>
              <a:defRPr/>
            </a:pPr>
            <a:r>
              <a:rPr lang="de-DE" sz="2000" b="1" dirty="0">
                <a:solidFill>
                  <a:srgbClr val="003366"/>
                </a:solidFill>
                <a:effectLst>
                  <a:outerShdw blurRad="38100" dist="38100" dir="2700000" algn="tl">
                    <a:srgbClr val="000000">
                      <a:alpha val="43137"/>
                    </a:srgbClr>
                  </a:outerShdw>
                </a:effectLst>
              </a:rPr>
              <a:t>         </a:t>
            </a:r>
            <a:endParaRPr lang="de-DE" sz="2000" b="1" dirty="0">
              <a:solidFill>
                <a:srgbClr val="336699"/>
              </a:solidFill>
              <a:effectLst>
                <a:outerShdw blurRad="38100" dist="38100" dir="2700000" algn="tl">
                  <a:srgbClr val="000000">
                    <a:alpha val="43137"/>
                  </a:srgbClr>
                </a:outerShdw>
              </a:effectLst>
            </a:endParaRPr>
          </a:p>
        </p:txBody>
      </p:sp>
      <p:sp>
        <p:nvSpPr>
          <p:cNvPr id="18436" name="Rectangle 2"/>
          <p:cNvSpPr>
            <a:spLocks noChangeArrowheads="1"/>
          </p:cNvSpPr>
          <p:nvPr/>
        </p:nvSpPr>
        <p:spPr bwMode="auto">
          <a:xfrm>
            <a:off x="0" y="500063"/>
            <a:ext cx="9144000" cy="6335712"/>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308324"/>
          </a:xfrm>
          <a:prstGeom prst="rect">
            <a:avLst/>
          </a:prstGeom>
        </p:spPr>
        <p:txBody>
          <a:bodyPr>
            <a:spAutoFit/>
          </a:bodyPr>
          <a:lstStyle/>
          <a:p>
            <a:pPr marL="609600" indent="-609600">
              <a:defRPr/>
            </a:pPr>
            <a:r>
              <a:rPr lang="de-DE" sz="2400" b="1" dirty="0" smtClean="0">
                <a:solidFill>
                  <a:srgbClr val="003366"/>
                </a:solidFill>
              </a:rPr>
              <a:t>4. </a:t>
            </a:r>
            <a:r>
              <a:rPr lang="de-DE" sz="2400" b="1" dirty="0" smtClean="0">
                <a:solidFill>
                  <a:srgbClr val="003366"/>
                </a:solidFill>
                <a:effectLst>
                  <a:outerShdw blurRad="38100" dist="38100" dir="2700000" algn="tl">
                    <a:srgbClr val="000000">
                      <a:alpha val="43137"/>
                    </a:srgbClr>
                  </a:outerShdw>
                </a:effectLst>
              </a:rPr>
              <a:t>Abgrenzung zulässige Macht - Machtmissbrauch </a:t>
            </a:r>
            <a:endParaRPr lang="de-DE" sz="2400" b="1" u="sng" dirty="0">
              <a:solidFill>
                <a:srgbClr val="003366"/>
              </a:solidFill>
              <a:effectLst>
                <a:outerShdw blurRad="38100" dist="38100" dir="2700000" algn="tl">
                  <a:srgbClr val="000000">
                    <a:alpha val="43137"/>
                  </a:srgbClr>
                </a:outerShdw>
              </a:effectLst>
            </a:endParaRPr>
          </a:p>
          <a:p>
            <a:pPr marL="609600" indent="-609600">
              <a:defRPr/>
            </a:pPr>
            <a:r>
              <a:rPr lang="de-DE" sz="2400" b="1" u="sng" dirty="0">
                <a:solidFill>
                  <a:srgbClr val="003366"/>
                </a:solidFill>
                <a:effectLst>
                  <a:outerShdw blurRad="38100" dist="38100" dir="2700000" algn="tl">
                    <a:srgbClr val="000000">
                      <a:alpha val="43137"/>
                    </a:srgbClr>
                  </a:outerShdw>
                </a:effectLst>
              </a:rPr>
              <a:t> </a:t>
            </a:r>
            <a:r>
              <a:rPr lang="de-DE" sz="2400" dirty="0">
                <a:solidFill>
                  <a:srgbClr val="003366"/>
                </a:solidFill>
                <a:latin typeface="Arial" pitchFamily="34" charset="0"/>
                <a:cs typeface="Arial" pitchFamily="34" charset="0"/>
              </a:rPr>
              <a:t> </a:t>
            </a:r>
            <a:endParaRPr lang="de-DE" sz="2400" dirty="0"/>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cxnSp>
        <p:nvCxnSpPr>
          <p:cNvPr id="7" name="Gerade Verbindung mit Pfeil 6"/>
          <p:cNvCxnSpPr/>
          <p:nvPr/>
        </p:nvCxnSpPr>
        <p:spPr>
          <a:xfrm rot="5400000">
            <a:off x="-631486" y="2846008"/>
            <a:ext cx="1836000" cy="1588"/>
          </a:xfrm>
          <a:prstGeom prst="straightConnector1">
            <a:avLst/>
          </a:prstGeom>
          <a:ln w="19050">
            <a:solidFill>
              <a:srgbClr val="0033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rgbClr val="C0C0C0"/>
          </a:solidFill>
          <a:ln w="9525">
            <a:noFill/>
            <a:miter lim="800000"/>
            <a:headEnd/>
            <a:tailEnd/>
          </a:ln>
        </p:spPr>
        <p:txBody>
          <a:bodyPr>
            <a:spAutoFit/>
          </a:bodyPr>
          <a:lstStyle/>
          <a:p>
            <a:r>
              <a:rPr lang="de-DE" sz="2400" b="1" dirty="0" smtClean="0">
                <a:solidFill>
                  <a:srgbClr val="003366"/>
                </a:solidFill>
                <a:latin typeface="Arial" pitchFamily="34" charset="0"/>
                <a:cs typeface="Arial" pitchFamily="34" charset="0"/>
              </a:rPr>
              <a:t>                                    </a:t>
            </a:r>
          </a:p>
          <a:p>
            <a:r>
              <a:rPr lang="de-DE" sz="2400" b="1" dirty="0"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lvl="0" indent="-457200"/>
            <a:endParaRPr lang="de-DE" sz="2000" b="1" dirty="0" smtClean="0">
              <a:solidFill>
                <a:srgbClr val="003366"/>
              </a:solidFill>
              <a:effectLst>
                <a:outerShdw blurRad="38100" dist="38100" dir="2700000" algn="tl">
                  <a:srgbClr val="000000">
                    <a:alpha val="43137"/>
                  </a:srgbClr>
                </a:outerShdw>
              </a:effectLst>
            </a:endParaRPr>
          </a:p>
          <a:p>
            <a:pPr lvl="0">
              <a:buFontTx/>
              <a:buChar char="-"/>
            </a:pPr>
            <a:endParaRPr lang="de-DE" sz="2000" dirty="0" smtClean="0">
              <a:solidFill>
                <a:srgbClr val="003366"/>
              </a:solidFill>
            </a:endParaRPr>
          </a:p>
          <a:p>
            <a:pPr lvl="0">
              <a:buFontTx/>
              <a:buChar char="-"/>
            </a:pPr>
            <a:endParaRPr lang="de-DE" sz="2000" dirty="0" smtClean="0">
              <a:solidFill>
                <a:srgbClr val="003366"/>
              </a:solidFill>
            </a:endParaRPr>
          </a:p>
          <a:p>
            <a:pPr lvl="0">
              <a:buFontTx/>
              <a:buChar char="-"/>
            </a:pPr>
            <a:endParaRPr lang="de-DE" sz="2000" dirty="0" smtClean="0">
              <a:solidFill>
                <a:srgbClr val="003366"/>
              </a:solidFill>
            </a:endParaRPr>
          </a:p>
          <a:p>
            <a:endParaRPr lang="de-DE" sz="2000" b="1"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tangle 4"/>
          <p:cNvSpPr>
            <a:spLocks noChangeArrowheads="1"/>
          </p:cNvSpPr>
          <p:nvPr/>
        </p:nvSpPr>
        <p:spPr bwMode="auto">
          <a:xfrm>
            <a:off x="0" y="0"/>
            <a:ext cx="9144000" cy="6876000"/>
          </a:xfrm>
          <a:prstGeom prst="rect">
            <a:avLst/>
          </a:prstGeom>
          <a:noFill/>
          <a:ln w="9525">
            <a:noFill/>
            <a:miter lim="800000"/>
            <a:headEnd/>
            <a:tailEnd/>
          </a:ln>
        </p:spPr>
        <p:txBody>
          <a:bodyPr/>
          <a:lstStyle/>
          <a:p>
            <a:pPr marL="457200" indent="-457200">
              <a:tabLst>
                <a:tab pos="88900" algn="l"/>
              </a:tabLst>
            </a:pPr>
            <a:endParaRPr lang="de-DE" sz="2000" b="1" dirty="0" smtClean="0">
              <a:solidFill>
                <a:srgbClr val="003366"/>
              </a:solidFill>
            </a:endParaRPr>
          </a:p>
          <a:p>
            <a:pPr marL="457200" indent="-457200">
              <a:tabLst>
                <a:tab pos="88900" algn="l"/>
              </a:tabLst>
            </a:pPr>
            <a:r>
              <a:rPr lang="de-DE" sz="2000" b="1" dirty="0" smtClean="0">
                <a:solidFill>
                  <a:srgbClr val="003366"/>
                </a:solidFill>
              </a:rPr>
              <a:t>                                                  </a:t>
            </a:r>
            <a:r>
              <a:rPr lang="de-DE" sz="2000" b="1" dirty="0" smtClean="0">
                <a:solidFill>
                  <a:srgbClr val="003366"/>
                </a:solidFill>
                <a:effectLst>
                  <a:outerShdw blurRad="38100" dist="38100" dir="2700000" algn="tl">
                    <a:srgbClr val="000000">
                      <a:alpha val="43137"/>
                    </a:srgbClr>
                  </a:outerShdw>
                </a:effectLst>
              </a:rPr>
              <a:t>GLIEDERUNG</a:t>
            </a:r>
            <a:r>
              <a:rPr lang="de-DE" sz="2000" b="1" dirty="0" smtClean="0">
                <a:solidFill>
                  <a:srgbClr val="003366"/>
                </a:solidFill>
              </a:rPr>
              <a:t> </a:t>
            </a:r>
          </a:p>
          <a:p>
            <a:pPr marL="457200" indent="-457200">
              <a:tabLst>
                <a:tab pos="88900" algn="l"/>
              </a:tabLst>
            </a:pPr>
            <a:endParaRPr lang="de-DE" sz="2000" b="1" dirty="0" smtClean="0">
              <a:solidFill>
                <a:srgbClr val="003366"/>
              </a:solidFill>
            </a:endParaRPr>
          </a:p>
          <a:p>
            <a:pPr marL="457200" indent="-457200">
              <a:tabLst>
                <a:tab pos="88900" algn="l"/>
              </a:tabLst>
            </a:pPr>
            <a:r>
              <a:rPr lang="de-DE" sz="2000" b="1" dirty="0" smtClean="0">
                <a:solidFill>
                  <a:srgbClr val="003366"/>
                </a:solidFill>
              </a:rPr>
              <a:t>        -   Gesellschaftliche Aufträge der Schule</a:t>
            </a:r>
          </a:p>
          <a:p>
            <a:pPr marL="457200" indent="-457200">
              <a:tabLst>
                <a:tab pos="88900" algn="l"/>
              </a:tabLst>
            </a:pPr>
            <a:r>
              <a:rPr lang="de-DE" sz="2000" b="1" dirty="0" smtClean="0">
                <a:solidFill>
                  <a:srgbClr val="003366"/>
                </a:solidFill>
              </a:rPr>
              <a:t>        -   Unbeantwortete häufige Fragen der Praxis </a:t>
            </a:r>
            <a:r>
              <a:rPr lang="de-DE" sz="2000" dirty="0" smtClean="0">
                <a:solidFill>
                  <a:srgbClr val="003366"/>
                </a:solidFill>
              </a:rPr>
              <a:t>            </a:t>
            </a:r>
          </a:p>
          <a:p>
            <a:pPr marL="457200" indent="-457200">
              <a:tabLst>
                <a:tab pos="88900" algn="l"/>
              </a:tabLst>
            </a:pPr>
            <a:endParaRPr lang="de-DE" sz="2000" dirty="0" smtClean="0">
              <a:solidFill>
                <a:srgbClr val="003366"/>
              </a:solidFill>
            </a:endParaRPr>
          </a:p>
          <a:p>
            <a:pPr marL="457200" indent="-457200">
              <a:tabLst>
                <a:tab pos="88900" algn="l"/>
              </a:tabLst>
            </a:pPr>
            <a:r>
              <a:rPr lang="de-DE" sz="2000" b="1" dirty="0" smtClean="0">
                <a:solidFill>
                  <a:srgbClr val="003366"/>
                </a:solidFill>
              </a:rPr>
              <a:t>1.     Handlungssicherheit in fachlicher und rechtlicher Orientierung </a:t>
            </a:r>
          </a:p>
          <a:p>
            <a:pPr marL="457200" indent="-457200">
              <a:tabLst>
                <a:tab pos="88900" algn="l"/>
              </a:tabLst>
            </a:pPr>
            <a:r>
              <a:rPr lang="de-DE" sz="2000" b="1" dirty="0" smtClean="0">
                <a:solidFill>
                  <a:srgbClr val="003366"/>
                </a:solidFill>
              </a:rPr>
              <a:t>1.1   </a:t>
            </a:r>
            <a:r>
              <a:rPr lang="de-DE" sz="2000" dirty="0" smtClean="0">
                <a:solidFill>
                  <a:srgbClr val="003366"/>
                </a:solidFill>
              </a:rPr>
              <a:t>Pädagogische Qualität und Handlungssicherheit</a:t>
            </a:r>
          </a:p>
          <a:p>
            <a:pPr marL="457200" indent="-457200">
              <a:tabLst>
                <a:tab pos="88900" algn="l"/>
              </a:tabLst>
            </a:pPr>
            <a:r>
              <a:rPr lang="de-DE" sz="2000" b="1" dirty="0" smtClean="0">
                <a:solidFill>
                  <a:srgbClr val="003366"/>
                </a:solidFill>
              </a:rPr>
              <a:t>1.2 </a:t>
            </a:r>
            <a:r>
              <a:rPr lang="de-DE" sz="2000" dirty="0" smtClean="0">
                <a:solidFill>
                  <a:srgbClr val="003366"/>
                </a:solidFill>
              </a:rPr>
              <a:t>  Verunsichernde Rahmenbedingungen </a:t>
            </a:r>
          </a:p>
          <a:p>
            <a:pPr marL="457200" indent="-457200">
              <a:tabLst>
                <a:tab pos="88900" algn="l"/>
              </a:tabLst>
            </a:pPr>
            <a:r>
              <a:rPr lang="de-DE" sz="2000" b="1" dirty="0" smtClean="0">
                <a:solidFill>
                  <a:srgbClr val="003366"/>
                </a:solidFill>
              </a:rPr>
              <a:t>1.3   </a:t>
            </a:r>
            <a:r>
              <a:rPr lang="de-DE" sz="2000" dirty="0" smtClean="0">
                <a:solidFill>
                  <a:srgbClr val="003366"/>
                </a:solidFill>
              </a:rPr>
              <a:t>Konsequenz: Handlungssicherheit stärken durch Kindeswohl- Reflexion</a:t>
            </a:r>
          </a:p>
          <a:p>
            <a:pPr marL="457200" indent="-457200">
              <a:defRPr/>
            </a:pPr>
            <a:r>
              <a:rPr lang="de-DE" sz="2000" b="1" dirty="0" smtClean="0">
                <a:solidFill>
                  <a:srgbClr val="003366"/>
                </a:solidFill>
              </a:rPr>
              <a:t>1.4   </a:t>
            </a:r>
            <a:r>
              <a:rPr lang="de-DE" sz="2000" dirty="0" smtClean="0">
                <a:solidFill>
                  <a:srgbClr val="003366"/>
                </a:solidFill>
              </a:rPr>
              <a:t>Aber: KW- Reflexion im Spannungsfeld „Pädagogik - Recht“</a:t>
            </a:r>
          </a:p>
          <a:p>
            <a:pPr marL="457200" indent="-457200">
              <a:defRPr/>
            </a:pPr>
            <a:r>
              <a:rPr lang="de-DE" sz="2000" b="1" dirty="0" smtClean="0">
                <a:solidFill>
                  <a:srgbClr val="003366"/>
                </a:solidFill>
              </a:rPr>
              <a:t>1.5   </a:t>
            </a:r>
            <a:r>
              <a:rPr lang="de-DE" sz="2000" dirty="0" smtClean="0">
                <a:solidFill>
                  <a:srgbClr val="003366"/>
                </a:solidFill>
              </a:rPr>
              <a:t>Daher: KW- Reflexion integriert fachlich- rechtlich (ganzheitlich) </a:t>
            </a:r>
          </a:p>
          <a:p>
            <a:pPr marL="457200" indent="-457200">
              <a:defRPr/>
            </a:pPr>
            <a:r>
              <a:rPr lang="de-DE" sz="2000" b="1" dirty="0" smtClean="0">
                <a:solidFill>
                  <a:srgbClr val="003366"/>
                </a:solidFill>
              </a:rPr>
              <a:t>1.6   </a:t>
            </a:r>
            <a:r>
              <a:rPr lang="de-DE" sz="2000" dirty="0" smtClean="0">
                <a:solidFill>
                  <a:srgbClr val="003366"/>
                </a:solidFill>
              </a:rPr>
              <a:t>KW- Reflexion: Grundlagen objektivierender Kindeswohl- Kriterien</a:t>
            </a:r>
          </a:p>
          <a:p>
            <a:pPr marL="457200" indent="-457200">
              <a:defRPr/>
            </a:pPr>
            <a:r>
              <a:rPr lang="de-DE" sz="2000" b="1" dirty="0" smtClean="0">
                <a:solidFill>
                  <a:srgbClr val="003366"/>
                </a:solidFill>
              </a:rPr>
              <a:t>1.7   </a:t>
            </a:r>
            <a:r>
              <a:rPr lang="de-DE" sz="2000" dirty="0" smtClean="0">
                <a:solidFill>
                  <a:srgbClr val="003366"/>
                </a:solidFill>
              </a:rPr>
              <a:t>Dreidimensionales Entscheiden im Rahmen des Kindeswohls</a:t>
            </a:r>
          </a:p>
          <a:p>
            <a:pPr marL="457200" indent="-457200">
              <a:defRPr/>
            </a:pPr>
            <a:r>
              <a:rPr lang="de-DE" sz="2000" b="1" dirty="0" smtClean="0">
                <a:solidFill>
                  <a:srgbClr val="003366"/>
                </a:solidFill>
              </a:rPr>
              <a:t>2.     Spannungsfeld „Pädagogik - Recht“ </a:t>
            </a:r>
          </a:p>
          <a:p>
            <a:pPr marL="457200" indent="-457200">
              <a:defRPr/>
            </a:pPr>
            <a:r>
              <a:rPr lang="de-DE" sz="2000" b="1" dirty="0" smtClean="0">
                <a:solidFill>
                  <a:srgbClr val="003366"/>
                </a:solidFill>
              </a:rPr>
              <a:t>3.     Kindeswohlgefährdung     </a:t>
            </a:r>
          </a:p>
          <a:p>
            <a:pPr marL="457200" indent="-457200">
              <a:tabLst>
                <a:tab pos="88900" algn="l"/>
              </a:tabLst>
            </a:pPr>
            <a:r>
              <a:rPr lang="de-DE" sz="2000" b="1" dirty="0" smtClean="0">
                <a:solidFill>
                  <a:srgbClr val="003366"/>
                </a:solidFill>
              </a:rPr>
              <a:t>4.     Abgrenzung zulässige Macht – Machtmissbrauch/ Prüfschema   </a:t>
            </a:r>
          </a:p>
          <a:p>
            <a:pPr marL="457200" indent="-457200">
              <a:buAutoNum type="arabicPeriod" startAt="5"/>
              <a:tabLst>
                <a:tab pos="88900" algn="l"/>
              </a:tabLst>
            </a:pPr>
            <a:r>
              <a:rPr lang="de-DE" sz="2000" b="1" dirty="0" smtClean="0">
                <a:solidFill>
                  <a:srgbClr val="003366"/>
                </a:solidFill>
              </a:rPr>
              <a:t> Machtmissbrauch begünstigende Aspekte </a:t>
            </a:r>
          </a:p>
          <a:p>
            <a:pPr marL="457200" indent="-457200">
              <a:buAutoNum type="arabicPeriod" startAt="6"/>
              <a:tabLst>
                <a:tab pos="88900" algn="l"/>
              </a:tabLst>
            </a:pPr>
            <a:r>
              <a:rPr lang="de-DE" sz="2000" b="1" dirty="0" smtClean="0">
                <a:solidFill>
                  <a:srgbClr val="003366"/>
                </a:solidFill>
              </a:rPr>
              <a:t> Zustimmung Sorgeberechtigter</a:t>
            </a:r>
          </a:p>
          <a:p>
            <a:pPr marL="457200" indent="-457200">
              <a:buAutoNum type="arabicPeriod" startAt="6"/>
              <a:tabLst>
                <a:tab pos="88900" algn="l"/>
              </a:tabLst>
            </a:pPr>
            <a:r>
              <a:rPr lang="de-DE" sz="2000" b="1" dirty="0" smtClean="0">
                <a:solidFill>
                  <a:srgbClr val="003366"/>
                </a:solidFill>
              </a:rPr>
              <a:t> Aufsichtsverantwortung</a:t>
            </a:r>
          </a:p>
          <a:p>
            <a:pPr marL="457200" indent="-457200">
              <a:buAutoNum type="arabicPeriod" startAt="6"/>
              <a:tabLst>
                <a:tab pos="88900" algn="l"/>
              </a:tabLst>
            </a:pPr>
            <a:r>
              <a:rPr lang="de-DE" sz="2000" b="1" dirty="0" smtClean="0">
                <a:solidFill>
                  <a:srgbClr val="003366"/>
                </a:solidFill>
              </a:rPr>
              <a:t> Permanenter Qualitätszyklus</a:t>
            </a:r>
          </a:p>
          <a:p>
            <a:pPr marL="457200" indent="-457200">
              <a:tabLst>
                <a:tab pos="88900" algn="l"/>
              </a:tabLst>
            </a:pPr>
            <a:r>
              <a:rPr lang="de-DE" sz="2000" b="1" dirty="0" smtClean="0">
                <a:solidFill>
                  <a:srgbClr val="003366"/>
                </a:solidFill>
              </a:rPr>
              <a:t>9.     Workshop </a:t>
            </a:r>
            <a:r>
              <a:rPr lang="de-DE" sz="2000" dirty="0" smtClean="0">
                <a:solidFill>
                  <a:srgbClr val="003366"/>
                </a:solidFill>
              </a:rPr>
              <a:t> </a:t>
            </a:r>
            <a:endParaRPr lang="de-DE" sz="2000" dirty="0">
              <a:solidFill>
                <a:srgbClr val="003366"/>
              </a:solidFill>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4"/>
            <a:ext cx="9144000" cy="6876000"/>
          </a:xfrm>
          <a:prstGeom prst="rect">
            <a:avLst/>
          </a:prstGeom>
          <a:solidFill>
            <a:srgbClr val="C0C0C0"/>
          </a:solidFill>
          <a:ln w="9525">
            <a:no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endParaRPr lang="de-DE" sz="2000" b="1" dirty="0" smtClean="0">
              <a:solidFill>
                <a:srgbClr val="003366"/>
              </a:solidFill>
            </a:endParaRPr>
          </a:p>
          <a:p>
            <a:endParaRPr lang="de-DE" sz="2000" b="1" dirty="0" smtClean="0">
              <a:solidFill>
                <a:srgbClr val="003366"/>
              </a:solidFill>
            </a:endParaRPr>
          </a:p>
          <a:p>
            <a:r>
              <a:rPr lang="de-DE" sz="2000" b="1" dirty="0" smtClean="0">
                <a:solidFill>
                  <a:srgbClr val="003366"/>
                </a:solidFill>
              </a:rPr>
              <a:t>Freiheitsbeschränkung</a:t>
            </a:r>
            <a:r>
              <a:rPr lang="de-DE" sz="2000" dirty="0" smtClean="0">
                <a:solidFill>
                  <a:srgbClr val="003366"/>
                </a:solidFill>
              </a:rPr>
              <a:t> liegt vor, wenn die körperliche Bewegungsfreiheit eines Kindes/ Jugendlichen erschwert oder für kürzere Zeit ausgeschlossen wird. Von einem kürzeren Zeitraum ist auszugehen, sofern der Ausschluss der Bewegungsfreiheit auf eine bestimmte insoweit schnell veränderbare Situation ausgerichtet ist. Die Maßnahme ist daher von Anfang als nur vorübergehend eingeplant, was das Kind/ die/der Jugendliche so auch empfinden kann.</a:t>
            </a:r>
          </a:p>
          <a:p>
            <a:endParaRPr lang="de-DE" sz="2000" dirty="0" smtClean="0">
              <a:solidFill>
                <a:srgbClr val="003366"/>
              </a:solidFill>
            </a:endParaRPr>
          </a:p>
          <a:p>
            <a:r>
              <a:rPr lang="de-DE" sz="2000" b="1" dirty="0" smtClean="0">
                <a:solidFill>
                  <a:srgbClr val="003366"/>
                </a:solidFill>
              </a:rPr>
              <a:t>Freiheitsentzug</a:t>
            </a:r>
            <a:r>
              <a:rPr lang="de-DE" sz="2000" dirty="0" smtClean="0">
                <a:solidFill>
                  <a:srgbClr val="003366"/>
                </a:solidFill>
              </a:rPr>
              <a:t> ist der Ausschluss der körperlichen Bewegungsfreiheit, der sich nicht als Freiheitsbeschränkung darstellt. Eine richterliche Genehmigung ist erforderlich.</a:t>
            </a:r>
          </a:p>
          <a:p>
            <a:pPr marL="457200" indent="-457200">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336699"/>
              </a:solidFill>
            </a:endParaRPr>
          </a:p>
        </p:txBody>
      </p:sp>
      <p:sp>
        <p:nvSpPr>
          <p:cNvPr id="19460" name="Rectangle 2"/>
          <p:cNvSpPr>
            <a:spLocks noChangeArrowheads="1"/>
          </p:cNvSpPr>
          <p:nvPr/>
        </p:nvSpPr>
        <p:spPr bwMode="auto">
          <a:xfrm>
            <a:off x="0" y="-17463"/>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hteck 5"/>
          <p:cNvSpPr/>
          <p:nvPr/>
        </p:nvSpPr>
        <p:spPr>
          <a:xfrm>
            <a:off x="0" y="0"/>
            <a:ext cx="9144000" cy="432000"/>
          </a:xfrm>
          <a:prstGeom prst="rect">
            <a:avLst/>
          </a:prstGeom>
        </p:spPr>
        <p:txBody>
          <a:bodyPr>
            <a:spAutoFit/>
          </a:bodyPr>
          <a:lstStyle/>
          <a:p>
            <a:pPr marL="609600" indent="-609600">
              <a:defRPr/>
            </a:pPr>
            <a:r>
              <a:rPr lang="de-DE" sz="2400" dirty="0" smtClean="0">
                <a:solidFill>
                  <a:srgbClr val="003366"/>
                </a:solidFill>
                <a:effectLst>
                  <a:outerShdw blurRad="38100" dist="38100" dir="2700000" algn="tl">
                    <a:srgbClr val="000000">
                      <a:alpha val="43137"/>
                    </a:srgbClr>
                  </a:outerShdw>
                </a:effectLst>
              </a:rPr>
              <a:t>4. </a:t>
            </a:r>
            <a:r>
              <a:rPr lang="de-DE" sz="2400" b="1" dirty="0" smtClean="0">
                <a:solidFill>
                  <a:srgbClr val="003366"/>
                </a:solidFill>
                <a:effectLst>
                  <a:outerShdw blurRad="38100" dist="38100" dir="2700000" algn="tl">
                    <a:srgbClr val="000000">
                      <a:alpha val="43137"/>
                    </a:srgbClr>
                  </a:outerShdw>
                </a:effectLst>
              </a:rPr>
              <a:t>Abgrenzung zulässige Macht - Machtmissbrauch</a:t>
            </a:r>
            <a:endParaRPr lang="de-DE" sz="2400" b="1" u="sng" dirty="0" smtClean="0">
              <a:solidFill>
                <a:srgbClr val="003366"/>
              </a:solidFill>
              <a:effectLst>
                <a:outerShdw blurRad="38100" dist="38100" dir="2700000" algn="tl">
                  <a:srgbClr val="000000">
                    <a:alpha val="43137"/>
                  </a:srgbClr>
                </a:outerShdw>
              </a:effectLst>
            </a:endParaRPr>
          </a:p>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marL="609600" indent="-609600">
              <a:defRPr/>
            </a:pPr>
            <a:r>
              <a:rPr lang="de-DE" sz="2400" b="1" u="sng" dirty="0">
                <a:solidFill>
                  <a:srgbClr val="003366"/>
                </a:solidFill>
                <a:effectLst>
                  <a:outerShdw blurRad="38100" dist="38100" dir="2700000" algn="tl">
                    <a:srgbClr val="000000">
                      <a:alpha val="43137"/>
                    </a:srgbClr>
                  </a:outerShdw>
                </a:effectLst>
              </a:rPr>
              <a:t> </a:t>
            </a:r>
            <a:r>
              <a:rPr lang="de-DE" sz="2400" dirty="0">
                <a:solidFill>
                  <a:srgbClr val="003366"/>
                </a:solidFill>
                <a:latin typeface="Arial" pitchFamily="34" charset="0"/>
                <a:cs typeface="Arial" pitchFamily="34" charset="0"/>
              </a:rPr>
              <a:t> </a:t>
            </a:r>
            <a:endParaRPr lang="de-DE" sz="2400" dirty="0"/>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0"/>
            <a:ext cx="9144000" cy="6875463"/>
          </a:xfrm>
          <a:prstGeom prst="rect">
            <a:avLst/>
          </a:prstGeom>
          <a:solidFill>
            <a:srgbClr val="C0C0C0"/>
          </a:solidFill>
          <a:ln w="9525">
            <a:no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p:txBody>
      </p:sp>
      <p:sp>
        <p:nvSpPr>
          <p:cNvPr id="15363"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hteck 5"/>
          <p:cNvSpPr/>
          <p:nvPr/>
        </p:nvSpPr>
        <p:spPr>
          <a:xfrm>
            <a:off x="0" y="0"/>
            <a:ext cx="9144000" cy="432000"/>
          </a:xfrm>
          <a:prstGeom prst="rect">
            <a:avLst/>
          </a:prstGeom>
        </p:spPr>
        <p:txBody>
          <a:bodyPr>
            <a:spAutoFit/>
          </a:bodyPr>
          <a:lstStyle/>
          <a:p>
            <a:pPr>
              <a:defRPr/>
            </a:pPr>
            <a:r>
              <a:rPr lang="de-DE" sz="2400" b="1" dirty="0" smtClean="0">
                <a:solidFill>
                  <a:srgbClr val="003366"/>
                </a:solidFill>
              </a:rPr>
              <a:t>5.   </a:t>
            </a:r>
            <a:r>
              <a:rPr lang="de-DE" sz="2400" b="1" dirty="0" smtClean="0">
                <a:solidFill>
                  <a:srgbClr val="003366"/>
                </a:solidFill>
                <a:effectLst>
                  <a:outerShdw blurRad="38100" dist="38100" dir="2700000" algn="tl">
                    <a:srgbClr val="000000">
                      <a:alpha val="43137"/>
                    </a:srgbClr>
                  </a:outerShdw>
                </a:effectLst>
              </a:rPr>
              <a:t>Machtmissbrauch </a:t>
            </a:r>
            <a:r>
              <a:rPr lang="de-DE" sz="2400" b="1" dirty="0">
                <a:solidFill>
                  <a:srgbClr val="003366"/>
                </a:solidFill>
                <a:effectLst>
                  <a:outerShdw blurRad="38100" dist="38100" dir="2700000" algn="tl">
                    <a:srgbClr val="000000">
                      <a:alpha val="43137"/>
                    </a:srgbClr>
                  </a:outerShdw>
                </a:effectLst>
              </a:rPr>
              <a:t>begünstigende Aspekte</a:t>
            </a:r>
          </a:p>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9" name="Rechteck 8"/>
          <p:cNvSpPr/>
          <p:nvPr/>
        </p:nvSpPr>
        <p:spPr>
          <a:xfrm>
            <a:off x="0" y="428625"/>
            <a:ext cx="9144000" cy="6444000"/>
          </a:xfrm>
          <a:prstGeom prst="rect">
            <a:avLst/>
          </a:prstGeom>
        </p:spPr>
        <p:txBody>
          <a:bodyPr>
            <a:spAutoFit/>
          </a:bodyPr>
          <a:lstStyle/>
          <a:p>
            <a:pPr>
              <a:defRPr/>
            </a:pPr>
            <a:r>
              <a:rPr lang="de-DE" sz="2000" dirty="0">
                <a:solidFill>
                  <a:srgbClr val="336699"/>
                </a:solidFill>
              </a:rPr>
              <a:t>      </a:t>
            </a:r>
          </a:p>
          <a:p>
            <a:pPr marL="457200" indent="-457200" algn="just">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 Leitlinien zum professionellen Umgang mit päd. „Macht“ („</a:t>
            </a:r>
            <a:r>
              <a:rPr lang="de-DE" sz="2000" dirty="0" err="1">
                <a:solidFill>
                  <a:srgbClr val="003366"/>
                </a:solidFill>
              </a:rPr>
              <a:t>fachl</a:t>
            </a:r>
            <a:r>
              <a:rPr lang="de-DE" sz="2000" dirty="0">
                <a:solidFill>
                  <a:srgbClr val="003366"/>
                </a:solidFill>
              </a:rPr>
              <a:t>. Handlungsleitlinien“ des </a:t>
            </a:r>
            <a:r>
              <a:rPr lang="de-DE" sz="2000" dirty="0" smtClean="0">
                <a:solidFill>
                  <a:srgbClr val="003366"/>
                </a:solidFill>
              </a:rPr>
              <a:t>Schulträgers</a:t>
            </a:r>
            <a:r>
              <a:rPr lang="de-DE" sz="2000" dirty="0">
                <a:solidFill>
                  <a:srgbClr val="003366"/>
                </a:solidFill>
              </a:rPr>
              <a:t>)</a:t>
            </a:r>
          </a:p>
          <a:p>
            <a:pPr marL="457200" indent="-457200" algn="just">
              <a:buFont typeface="+mj-lt"/>
              <a:buAutoNum type="alphaLcPeriod"/>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 Reflexion</a:t>
            </a:r>
          </a:p>
          <a:p>
            <a:pPr marL="457200" indent="-457200" algn="just">
              <a:buFont typeface="+mj-lt"/>
              <a:buAutoNum type="alphaLcPeriod"/>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 Beschwerdestrukturen</a:t>
            </a:r>
          </a:p>
          <a:p>
            <a:pPr marL="457200" indent="-457200" algn="just">
              <a:buFont typeface="+mj-lt"/>
              <a:buAutoNum type="alphaLcPeriod"/>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 Beschwerdekultur</a:t>
            </a:r>
          </a:p>
          <a:p>
            <a:pPr marL="457200" indent="-457200" algn="just">
              <a:buFont typeface="+mj-lt"/>
              <a:buAutoNum type="alphaLcPeriod"/>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 Aufklärung über Kindesrechte; Vorsicht: isolierte Aufklärung durch Kindesrechtkataloge läuft Gefahr, das Spannungsverhältnis Erziehungs- auftrag- Kindesrechte zu übersehen, falsche Hoffnungen bei Kindern/</a:t>
            </a:r>
            <a:r>
              <a:rPr lang="de-DE" sz="2000" dirty="0" err="1">
                <a:solidFill>
                  <a:srgbClr val="003366"/>
                </a:solidFill>
              </a:rPr>
              <a:t>Jlchn</a:t>
            </a:r>
            <a:r>
              <a:rPr lang="de-DE" sz="2000" dirty="0">
                <a:solidFill>
                  <a:srgbClr val="003366"/>
                </a:solidFill>
              </a:rPr>
              <a:t>.  zu wecken oder pädagogische Prozesse zu konterkarieren.</a:t>
            </a:r>
          </a:p>
          <a:p>
            <a:pPr>
              <a:defRPr/>
            </a:pPr>
            <a:endParaRPr lang="de-DE" sz="20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anim calcmode="lin" valueType="num">
                                      <p:cBhvr additive="base">
                                        <p:cTn id="2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anim calcmode="lin" valueType="num">
                                      <p:cBhvr additive="base">
                                        <p:cTn id="3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270000"/>
            <a:ext cx="9144000" cy="7128000"/>
          </a:xfrm>
          <a:prstGeom prst="rect">
            <a:avLst/>
          </a:prstGeom>
          <a:solidFill>
            <a:srgbClr val="C0C0C0"/>
          </a:solidFill>
          <a:ln w="9525">
            <a:noFill/>
            <a:miter lim="800000"/>
            <a:headEnd/>
            <a:tailEnd/>
          </a:ln>
        </p:spPr>
        <p:txBody>
          <a:bodyPr>
            <a:spAutoFit/>
          </a:bodyPr>
          <a:lstStyle/>
          <a:p>
            <a:pPr>
              <a:defRPr/>
            </a:pPr>
            <a:r>
              <a:rPr lang="de-DE" sz="2400" b="1" dirty="0" smtClean="0">
                <a:solidFill>
                  <a:srgbClr val="003366"/>
                </a:solidFill>
                <a:latin typeface="Arial" pitchFamily="34" charset="0"/>
                <a:cs typeface="Arial" pitchFamily="34" charset="0"/>
              </a:rPr>
              <a:t>                                    </a:t>
            </a:r>
          </a:p>
          <a:p>
            <a:pPr>
              <a:defRPr/>
            </a:pPr>
            <a:r>
              <a:rPr lang="de-DE" sz="2400" b="1" dirty="0"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smtClean="0">
              <a:solidFill>
                <a:srgbClr val="003366"/>
              </a:solidFill>
              <a:effectLst>
                <a:outerShdw blurRad="38100" dist="38100" dir="2700000" algn="tl">
                  <a:srgbClr val="000000">
                    <a:alpha val="43137"/>
                  </a:srgbClr>
                </a:outerShdw>
              </a:effectLst>
            </a:endParaRPr>
          </a:p>
          <a:p>
            <a:pPr>
              <a:defRPr/>
            </a:pPr>
            <a:endParaRPr lang="de-DE" sz="2000" b="1" dirty="0" smtClean="0">
              <a:solidFill>
                <a:srgbClr val="003366"/>
              </a:solidFill>
            </a:endParaRPr>
          </a:p>
          <a:p>
            <a:pPr>
              <a:defRPr/>
            </a:pPr>
            <a:endParaRPr lang="de-DE" sz="2000" dirty="0" smtClean="0">
              <a:solidFill>
                <a:srgbClr val="003366"/>
              </a:solidFill>
            </a:endParaRPr>
          </a:p>
          <a:p>
            <a:pPr>
              <a:defRPr/>
            </a:pPr>
            <a:endParaRPr lang="de-DE" sz="2000" dirty="0" smtClean="0">
              <a:solidFill>
                <a:srgbClr val="003366"/>
              </a:solidFill>
            </a:endParaRPr>
          </a:p>
          <a:p>
            <a:pPr>
              <a:defRPr/>
            </a:pPr>
            <a:endParaRPr lang="de-DE" sz="2000" dirty="0" smtClean="0">
              <a:solidFill>
                <a:srgbClr val="003366"/>
              </a:solidFill>
            </a:endParaRPr>
          </a:p>
          <a:p>
            <a:pPr>
              <a:defRPr/>
            </a:pPr>
            <a:endParaRPr lang="de-DE" sz="2000" dirty="0">
              <a:solidFill>
                <a:srgbClr val="003366"/>
              </a:solidFill>
            </a:endParaRPr>
          </a:p>
        </p:txBody>
      </p:sp>
      <p:sp>
        <p:nvSpPr>
          <p:cNvPr id="12291"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1"/>
            <a:ext cx="9144000" cy="6876000"/>
          </a:xfrm>
          <a:prstGeom prst="rect">
            <a:avLst/>
          </a:prstGeom>
        </p:spPr>
        <p:txBody>
          <a:bodyPr>
            <a:spAutoFit/>
          </a:bodyPr>
          <a:lstStyle/>
          <a:p>
            <a:pPr marL="457200" indent="-457200">
              <a:defRPr/>
            </a:pPr>
            <a:r>
              <a:rPr lang="de-DE" sz="2400" b="1" dirty="0" smtClean="0">
                <a:solidFill>
                  <a:srgbClr val="003366"/>
                </a:solidFill>
              </a:rPr>
              <a:t>6.   </a:t>
            </a:r>
            <a:r>
              <a:rPr lang="de-DE" sz="2400" b="1" dirty="0" smtClean="0">
                <a:solidFill>
                  <a:srgbClr val="003366"/>
                </a:solidFill>
                <a:effectLst>
                  <a:outerShdw blurRad="38100" dist="38100" dir="2700000" algn="tl">
                    <a:srgbClr val="000000">
                      <a:alpha val="43137"/>
                    </a:srgbClr>
                  </a:outerShdw>
                </a:effectLst>
              </a:rPr>
              <a:t>Zustimmung Sorgeberechtigter/ Eltern</a:t>
            </a:r>
          </a:p>
          <a:p>
            <a:pPr marL="457200" indent="-457200">
              <a:buAutoNum type="arabicPeriod" startAt="5"/>
              <a:defRPr/>
            </a:pPr>
            <a:endParaRPr lang="de-DE" sz="2400" b="1" dirty="0" smtClean="0">
              <a:solidFill>
                <a:srgbClr val="003366"/>
              </a:solidFill>
              <a:effectLst>
                <a:outerShdw blurRad="38100" dist="38100" dir="2700000" algn="tl">
                  <a:srgbClr val="000000">
                    <a:alpha val="43137"/>
                  </a:srgbClr>
                </a:outerShdw>
              </a:effectLst>
            </a:endParaRPr>
          </a:p>
          <a:p>
            <a:pPr>
              <a:defRPr/>
            </a:pPr>
            <a:endParaRPr lang="de-DE" sz="2000" b="1" dirty="0" smtClean="0">
              <a:solidFill>
                <a:srgbClr val="003366"/>
              </a:solidFill>
            </a:endParaRPr>
          </a:p>
          <a:p>
            <a:pPr>
              <a:defRPr/>
            </a:pPr>
            <a:r>
              <a:rPr lang="de-DE" sz="2000" b="1" dirty="0" smtClean="0">
                <a:solidFill>
                  <a:srgbClr val="003366"/>
                </a:solidFill>
              </a:rPr>
              <a:t>Hinweis: </a:t>
            </a:r>
            <a:r>
              <a:rPr lang="de-DE" sz="2000" dirty="0" smtClean="0">
                <a:solidFill>
                  <a:srgbClr val="003366"/>
                </a:solidFill>
              </a:rPr>
              <a:t>sofern päd. Verhalten für die/ den Sorgeberechtigte/ n vorhersehbar ist - weil pädagogische Routine - , ist deren/ dessen Zustimmung entbehrlich.</a:t>
            </a:r>
          </a:p>
          <a:p>
            <a:pPr>
              <a:defRPr/>
            </a:pPr>
            <a:endParaRPr lang="de-DE" sz="2000" b="1" dirty="0" smtClean="0">
              <a:solidFill>
                <a:srgbClr val="003366"/>
              </a:solidFill>
            </a:endParaRPr>
          </a:p>
          <a:p>
            <a:pPr>
              <a:defRPr/>
            </a:pPr>
            <a:r>
              <a:rPr lang="de-DE" sz="2000" b="1" dirty="0" smtClean="0">
                <a:solidFill>
                  <a:srgbClr val="003366"/>
                </a:solidFill>
              </a:rPr>
              <a:t>Die</a:t>
            </a:r>
            <a:r>
              <a:rPr lang="de-DE" sz="2000" dirty="0" smtClean="0">
                <a:solidFill>
                  <a:srgbClr val="003366"/>
                </a:solidFill>
              </a:rPr>
              <a:t> </a:t>
            </a:r>
            <a:r>
              <a:rPr lang="de-DE" sz="2000" b="1" dirty="0" smtClean="0">
                <a:solidFill>
                  <a:srgbClr val="003366"/>
                </a:solidFill>
              </a:rPr>
              <a:t>Zustimmung Sorgeberechtigter gilt daher als stillschweigend erteilt:</a:t>
            </a:r>
          </a:p>
          <a:p>
            <a:pPr>
              <a:defRPr/>
            </a:pPr>
            <a:endParaRPr lang="de-DE" sz="2000" dirty="0" smtClean="0">
              <a:solidFill>
                <a:srgbClr val="003366"/>
              </a:solidFill>
            </a:endParaRPr>
          </a:p>
          <a:p>
            <a:pPr lvl="1">
              <a:buFont typeface="Arial" pitchFamily="34" charset="0"/>
              <a:buChar char="•"/>
              <a:defRPr/>
            </a:pPr>
            <a:r>
              <a:rPr lang="de-DE" sz="2000" dirty="0" smtClean="0">
                <a:solidFill>
                  <a:srgbClr val="003366"/>
                </a:solidFill>
              </a:rPr>
              <a:t>      soweit Verhalten der </a:t>
            </a:r>
            <a:r>
              <a:rPr lang="de-DE" sz="2000" dirty="0" err="1" smtClean="0">
                <a:solidFill>
                  <a:srgbClr val="003366"/>
                </a:solidFill>
              </a:rPr>
              <a:t>PädagogInnen</a:t>
            </a:r>
            <a:r>
              <a:rPr lang="de-DE" sz="2000" dirty="0" smtClean="0">
                <a:solidFill>
                  <a:srgbClr val="003366"/>
                </a:solidFill>
              </a:rPr>
              <a:t> für Sorgeberechtigte vorhersehbar </a:t>
            </a:r>
          </a:p>
          <a:p>
            <a:pPr lvl="1">
              <a:defRPr/>
            </a:pPr>
            <a:r>
              <a:rPr lang="de-DE" sz="2000" dirty="0" smtClean="0">
                <a:solidFill>
                  <a:srgbClr val="003366"/>
                </a:solidFill>
              </a:rPr>
              <a:t>        ist (Erziehungsroutine). </a:t>
            </a:r>
          </a:p>
          <a:p>
            <a:pPr lvl="1">
              <a:defRPr/>
            </a:pPr>
            <a:endParaRPr lang="de-DE" sz="2000" dirty="0" smtClean="0">
              <a:solidFill>
                <a:srgbClr val="003366"/>
              </a:solidFill>
            </a:endParaRPr>
          </a:p>
          <a:p>
            <a:pPr marL="0" lvl="1">
              <a:defRPr/>
            </a:pPr>
            <a:r>
              <a:rPr lang="de-DE" sz="2000" dirty="0" smtClean="0">
                <a:solidFill>
                  <a:srgbClr val="003366"/>
                </a:solidFill>
              </a:rPr>
              <a:t>Ist das nicht der Fall, ist die ausdrückliche Zustimmung erforderlich, am besten anhand „</a:t>
            </a:r>
            <a:r>
              <a:rPr lang="de-DE" sz="2000" dirty="0" err="1" smtClean="0">
                <a:solidFill>
                  <a:srgbClr val="003366"/>
                </a:solidFill>
              </a:rPr>
              <a:t>fachl</a:t>
            </a:r>
            <a:r>
              <a:rPr lang="de-DE" sz="2000" dirty="0" smtClean="0">
                <a:solidFill>
                  <a:srgbClr val="003366"/>
                </a:solidFill>
              </a:rPr>
              <a:t>. Handlungsleitlinien“ (§8b II Nr.1 SGB VIII), die Sorgeberechtigte bei Aufnahme gegenzeichnen. Darin wird die </a:t>
            </a:r>
            <a:r>
              <a:rPr lang="de-DE" sz="2000" dirty="0" err="1" smtClean="0">
                <a:solidFill>
                  <a:srgbClr val="003366"/>
                </a:solidFill>
              </a:rPr>
              <a:t>pädag</a:t>
            </a:r>
            <a:r>
              <a:rPr lang="de-DE" sz="2000" dirty="0" smtClean="0">
                <a:solidFill>
                  <a:srgbClr val="003366"/>
                </a:solidFill>
              </a:rPr>
              <a:t>. Grundhaltung des Trägers grundsätzlich und mittels typischer Fallbeispiele erläutert.</a:t>
            </a:r>
          </a:p>
          <a:p>
            <a:pPr marL="457200" indent="-457200">
              <a:defRPr/>
            </a:pPr>
            <a:endParaRPr lang="de-DE" sz="2400" b="1" dirty="0" smtClean="0">
              <a:solidFill>
                <a:srgbClr val="003366"/>
              </a:solidFill>
            </a:endParaRPr>
          </a:p>
          <a:p>
            <a:pPr marL="457200" indent="-457200">
              <a:defRPr/>
            </a:pPr>
            <a:endParaRPr lang="de-DE" sz="2400" b="1" dirty="0" smtClean="0">
              <a:solidFill>
                <a:srgbClr val="003366"/>
              </a:solidFill>
            </a:endParaRPr>
          </a:p>
          <a:p>
            <a:pPr marL="457200" indent="-457200">
              <a:defRPr/>
            </a:pPr>
            <a:endParaRPr lang="de-DE" sz="2400" b="1" dirty="0" smtClean="0">
              <a:solidFill>
                <a:srgbClr val="003366"/>
              </a:solidFill>
            </a:endParaRPr>
          </a:p>
          <a:p>
            <a:pPr marL="457200" indent="-457200">
              <a:defRPr/>
            </a:pPr>
            <a:endParaRPr lang="de-DE" sz="2400" b="1" dirty="0" smtClean="0">
              <a:solidFill>
                <a:srgbClr val="003366"/>
              </a:solidFill>
              <a:effectLst>
                <a:outerShdw blurRad="38100" dist="38100" dir="2700000" algn="tl">
                  <a:srgbClr val="000000">
                    <a:alpha val="43137"/>
                  </a:srgbClr>
                </a:outerShdw>
              </a:effectLst>
            </a:endParaRPr>
          </a:p>
          <a:p>
            <a:pPr marL="457200" indent="-457200">
              <a:defRPr/>
            </a:pPr>
            <a:endParaRPr lang="de-DE" sz="2400" b="1" dirty="0" smtClean="0">
              <a:solidFill>
                <a:srgbClr val="003366"/>
              </a:solidFill>
              <a:effectLst>
                <a:outerShdw blurRad="38100" dist="38100" dir="2700000" algn="tl">
                  <a:srgbClr val="000000">
                    <a:alpha val="43137"/>
                  </a:srgbClr>
                </a:outerShdw>
              </a:effectLst>
            </a:endParaRPr>
          </a:p>
          <a:p>
            <a:pPr marL="457200" indent="-457200">
              <a:defRPr/>
            </a:pP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6" name="Rechteck 5"/>
          <p:cNvSpPr/>
          <p:nvPr/>
        </p:nvSpPr>
        <p:spPr>
          <a:xfrm>
            <a:off x="0" y="548680"/>
            <a:ext cx="9144000" cy="3785652"/>
          </a:xfrm>
          <a:prstGeom prst="rect">
            <a:avLst/>
          </a:prstGeom>
        </p:spPr>
        <p:txBody>
          <a:bodyPr>
            <a:spAutoFit/>
          </a:bodyPr>
          <a:lstStyle/>
          <a:p>
            <a:pPr>
              <a:defRPr/>
            </a:pPr>
            <a:endParaRPr lang="de-DE" sz="2000" dirty="0" smtClean="0">
              <a:solidFill>
                <a:srgbClr val="003366"/>
              </a:solidFill>
            </a:endParaRPr>
          </a:p>
          <a:p>
            <a:pPr>
              <a:defRPr/>
            </a:pPr>
            <a:endParaRPr lang="de-DE" sz="2000" dirty="0" smtClean="0">
              <a:solidFill>
                <a:srgbClr val="003366"/>
              </a:solidFill>
            </a:endParaRPr>
          </a:p>
          <a:p>
            <a:pPr>
              <a:buFont typeface="Wingdings" pitchFamily="2" charset="2"/>
              <a:buChar char="§"/>
              <a:defRPr/>
            </a:pPr>
            <a:endParaRPr lang="de-DE" sz="2000" dirty="0" smtClean="0">
              <a:solidFill>
                <a:srgbClr val="003366"/>
              </a:solidFill>
            </a:endParaRPr>
          </a:p>
          <a:p>
            <a:pPr>
              <a:buFont typeface="Wingdings" pitchFamily="2" charset="2"/>
              <a:buChar char="§"/>
              <a:defRPr/>
            </a:pPr>
            <a:endParaRPr lang="de-DE" sz="2000" dirty="0" smtClean="0">
              <a:solidFill>
                <a:srgbClr val="003366"/>
              </a:solidFill>
            </a:endParaRPr>
          </a:p>
          <a:p>
            <a:pPr>
              <a:defRPr/>
            </a:pPr>
            <a:r>
              <a:rPr lang="de-DE" sz="2000" dirty="0" smtClean="0">
                <a:solidFill>
                  <a:srgbClr val="003366"/>
                </a:solidFill>
              </a:rPr>
              <a:t>  </a:t>
            </a:r>
          </a:p>
          <a:p>
            <a:pPr>
              <a:defRPr/>
            </a:pPr>
            <a:r>
              <a:rPr lang="de-DE" sz="2000" dirty="0" smtClean="0">
                <a:solidFill>
                  <a:srgbClr val="003366"/>
                </a:solidFill>
              </a:rPr>
              <a:t> </a:t>
            </a:r>
          </a:p>
          <a:p>
            <a:pPr>
              <a:defRPr/>
            </a:pPr>
            <a:endParaRPr lang="de-DE" sz="2000" dirty="0" smtClean="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dirty="0">
                <a:solidFill>
                  <a:srgbClr val="003366"/>
                </a:solidFill>
              </a:rPr>
              <a:t>  </a:t>
            </a:r>
          </a:p>
          <a:p>
            <a:pPr>
              <a:defRPr/>
            </a:pPr>
            <a:r>
              <a:rPr lang="de-DE" sz="2000" b="1" dirty="0">
                <a:solidFill>
                  <a:srgbClr val="003366"/>
                </a:solidFill>
              </a:rPr>
              <a:t>     </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270000"/>
            <a:ext cx="9144000" cy="7128000"/>
          </a:xfrm>
          <a:prstGeom prst="rect">
            <a:avLst/>
          </a:prstGeom>
          <a:solidFill>
            <a:srgbClr val="C0C0C0"/>
          </a:solidFill>
          <a:ln w="9525">
            <a:noFill/>
            <a:miter lim="800000"/>
            <a:headEnd/>
            <a:tailEnd/>
          </a:ln>
        </p:spPr>
        <p:txBody>
          <a:bodyPr>
            <a:spAutoFit/>
          </a:bodyPr>
          <a:lstStyle/>
          <a:p>
            <a:pPr>
              <a:defRPr/>
            </a:pPr>
            <a:r>
              <a:rPr lang="de-DE" sz="2400" b="1" dirty="0" smtClean="0">
                <a:solidFill>
                  <a:srgbClr val="003366"/>
                </a:solidFill>
                <a:latin typeface="Arial" pitchFamily="34" charset="0"/>
                <a:cs typeface="Arial" pitchFamily="34" charset="0"/>
              </a:rPr>
              <a:t>                                    </a:t>
            </a:r>
          </a:p>
          <a:p>
            <a:pPr>
              <a:defRPr/>
            </a:pPr>
            <a:r>
              <a:rPr lang="de-DE" sz="2400" b="1" dirty="0"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smtClean="0">
              <a:solidFill>
                <a:srgbClr val="003366"/>
              </a:solidFill>
              <a:effectLst>
                <a:outerShdw blurRad="38100" dist="38100" dir="2700000" algn="tl">
                  <a:srgbClr val="000000">
                    <a:alpha val="43137"/>
                  </a:srgbClr>
                </a:outerShdw>
              </a:effectLst>
            </a:endParaRPr>
          </a:p>
          <a:p>
            <a:pPr>
              <a:defRPr/>
            </a:pPr>
            <a:endParaRPr lang="de-DE" sz="2000" b="1" dirty="0" smtClean="0">
              <a:solidFill>
                <a:srgbClr val="003366"/>
              </a:solidFill>
            </a:endParaRPr>
          </a:p>
          <a:p>
            <a:pPr>
              <a:defRPr/>
            </a:pPr>
            <a:endParaRPr lang="de-DE" sz="2000" dirty="0" smtClean="0">
              <a:solidFill>
                <a:srgbClr val="003366"/>
              </a:solidFill>
            </a:endParaRPr>
          </a:p>
          <a:p>
            <a:pPr>
              <a:defRPr/>
            </a:pPr>
            <a:endParaRPr lang="de-DE" sz="2000" dirty="0" smtClean="0">
              <a:solidFill>
                <a:srgbClr val="003366"/>
              </a:solidFill>
            </a:endParaRPr>
          </a:p>
          <a:p>
            <a:pPr>
              <a:defRPr/>
            </a:pPr>
            <a:endParaRPr lang="de-DE" sz="2000" dirty="0" smtClean="0">
              <a:solidFill>
                <a:srgbClr val="003366"/>
              </a:solidFill>
            </a:endParaRPr>
          </a:p>
          <a:p>
            <a:pPr>
              <a:defRPr/>
            </a:pPr>
            <a:endParaRPr lang="de-DE" sz="2000" dirty="0">
              <a:solidFill>
                <a:srgbClr val="003366"/>
              </a:solidFill>
            </a:endParaRPr>
          </a:p>
        </p:txBody>
      </p:sp>
      <p:sp>
        <p:nvSpPr>
          <p:cNvPr id="12291"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1"/>
            <a:ext cx="9144000" cy="3293209"/>
          </a:xfrm>
          <a:prstGeom prst="rect">
            <a:avLst/>
          </a:prstGeom>
        </p:spPr>
        <p:txBody>
          <a:bodyPr>
            <a:spAutoFit/>
          </a:bodyPr>
          <a:lstStyle/>
          <a:p>
            <a:pPr marL="457200" indent="-457200">
              <a:defRPr/>
            </a:pPr>
            <a:r>
              <a:rPr lang="de-DE" sz="2400" b="1" dirty="0" smtClean="0">
                <a:solidFill>
                  <a:srgbClr val="003366"/>
                </a:solidFill>
              </a:rPr>
              <a:t>6.   </a:t>
            </a:r>
            <a:r>
              <a:rPr lang="de-DE" sz="2400" b="1" dirty="0" smtClean="0">
                <a:solidFill>
                  <a:srgbClr val="003366"/>
                </a:solidFill>
                <a:effectLst>
                  <a:outerShdw blurRad="38100" dist="38100" dir="2700000" algn="tl">
                    <a:srgbClr val="000000">
                      <a:alpha val="43137"/>
                    </a:srgbClr>
                  </a:outerShdw>
                </a:effectLst>
              </a:rPr>
              <a:t>Zustimmung Sorgeberechtigter/ Eltern</a:t>
            </a:r>
          </a:p>
          <a:p>
            <a:pPr marL="457200" indent="-457200">
              <a:buAutoNum type="arabicPeriod" startAt="5"/>
              <a:defRPr/>
            </a:pPr>
            <a:endParaRPr lang="de-DE" sz="2400" b="1" dirty="0" smtClean="0">
              <a:solidFill>
                <a:srgbClr val="003366"/>
              </a:solidFill>
              <a:effectLst>
                <a:outerShdw blurRad="38100" dist="38100" dir="2700000" algn="tl">
                  <a:srgbClr val="000000">
                    <a:alpha val="43137"/>
                  </a:srgbClr>
                </a:outerShdw>
              </a:effectLst>
            </a:endParaRPr>
          </a:p>
          <a:p>
            <a:pPr marL="457200" indent="-457200">
              <a:tabLst>
                <a:tab pos="88900" algn="l"/>
              </a:tabLst>
            </a:pPr>
            <a:r>
              <a:rPr lang="de-DE" sz="2000" b="1" dirty="0" smtClean="0">
                <a:solidFill>
                  <a:srgbClr val="003366"/>
                </a:solidFill>
              </a:rPr>
              <a:t>Unvorhersehbare Pädagogik: </a:t>
            </a:r>
            <a:r>
              <a:rPr lang="de-DE" sz="2000" b="1" dirty="0" err="1" smtClean="0">
                <a:solidFill>
                  <a:srgbClr val="003366"/>
                </a:solidFill>
              </a:rPr>
              <a:t>ausdrückl.Zustimmung</a:t>
            </a:r>
            <a:r>
              <a:rPr lang="de-DE" sz="2000" b="1" dirty="0" smtClean="0">
                <a:solidFill>
                  <a:srgbClr val="003366"/>
                </a:solidFill>
              </a:rPr>
              <a:t> erforderlich</a:t>
            </a:r>
          </a:p>
          <a:p>
            <a:pPr marL="457200" indent="-457200">
              <a:tabLst>
                <a:tab pos="88900" algn="l"/>
              </a:tabLst>
            </a:pPr>
            <a:endParaRPr lang="de-DE" sz="2000" b="1" dirty="0" smtClean="0">
              <a:solidFill>
                <a:srgbClr val="003366"/>
              </a:solidFill>
            </a:endParaRPr>
          </a:p>
          <a:p>
            <a:pPr marL="1252538" indent="-620713">
              <a:buFont typeface="Wingdings" pitchFamily="2" charset="2"/>
              <a:buChar char="§"/>
            </a:pPr>
            <a:r>
              <a:rPr lang="de-DE" sz="2000" dirty="0" smtClean="0">
                <a:solidFill>
                  <a:srgbClr val="003366"/>
                </a:solidFill>
              </a:rPr>
              <a:t>Kurzform: Vordruck „Zustimmung und Bestätigung der/ s Sorgeberechtigten“: Zustimmung zur Pädagogik u.  Kenntnisnahme möglicher Gefahrenabwehr im Rahmen der Aufsichtsverantwortung</a:t>
            </a:r>
          </a:p>
          <a:p>
            <a:pPr marL="457200" indent="-457200">
              <a:tabLst>
                <a:tab pos="88900" algn="l"/>
              </a:tabLst>
            </a:pPr>
            <a:endParaRPr lang="de-DE" sz="2000" dirty="0" smtClean="0">
              <a:solidFill>
                <a:srgbClr val="003366"/>
              </a:solidFill>
            </a:endParaRPr>
          </a:p>
          <a:p>
            <a:pPr marL="1252538" indent="-620713">
              <a:buFont typeface="Wingdings" pitchFamily="2" charset="2"/>
              <a:buChar char="§"/>
              <a:tabLst>
                <a:tab pos="88900" algn="l"/>
              </a:tabLst>
            </a:pPr>
            <a:r>
              <a:rPr lang="de-DE" sz="2000" dirty="0" smtClean="0">
                <a:solidFill>
                  <a:srgbClr val="003366"/>
                </a:solidFill>
              </a:rPr>
              <a:t>„</a:t>
            </a:r>
            <a:r>
              <a:rPr lang="de-DE" sz="2000" dirty="0" err="1" smtClean="0">
                <a:solidFill>
                  <a:srgbClr val="003366"/>
                </a:solidFill>
              </a:rPr>
              <a:t>Fachl</a:t>
            </a:r>
            <a:r>
              <a:rPr lang="de-DE" sz="2000" dirty="0" smtClean="0">
                <a:solidFill>
                  <a:srgbClr val="003366"/>
                </a:solidFill>
              </a:rPr>
              <a:t>. Handlungsleitlinien“- permanenter QM-Prozess      </a:t>
            </a: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6" name="Rechteck 5"/>
          <p:cNvSpPr/>
          <p:nvPr/>
        </p:nvSpPr>
        <p:spPr>
          <a:xfrm>
            <a:off x="0" y="548680"/>
            <a:ext cx="9144000" cy="3785652"/>
          </a:xfrm>
          <a:prstGeom prst="rect">
            <a:avLst/>
          </a:prstGeom>
        </p:spPr>
        <p:txBody>
          <a:bodyPr>
            <a:spAutoFit/>
          </a:bodyPr>
          <a:lstStyle/>
          <a:p>
            <a:pPr>
              <a:defRPr/>
            </a:pPr>
            <a:endParaRPr lang="de-DE" sz="2000" dirty="0" smtClean="0">
              <a:solidFill>
                <a:srgbClr val="003366"/>
              </a:solidFill>
            </a:endParaRPr>
          </a:p>
          <a:p>
            <a:pPr>
              <a:defRPr/>
            </a:pPr>
            <a:endParaRPr lang="de-DE" sz="2000" dirty="0" smtClean="0">
              <a:solidFill>
                <a:srgbClr val="003366"/>
              </a:solidFill>
            </a:endParaRPr>
          </a:p>
          <a:p>
            <a:pPr>
              <a:buFont typeface="Wingdings" pitchFamily="2" charset="2"/>
              <a:buChar char="§"/>
              <a:defRPr/>
            </a:pPr>
            <a:endParaRPr lang="de-DE" sz="2000" dirty="0" smtClean="0">
              <a:solidFill>
                <a:srgbClr val="003366"/>
              </a:solidFill>
            </a:endParaRPr>
          </a:p>
          <a:p>
            <a:pPr>
              <a:buFont typeface="Wingdings" pitchFamily="2" charset="2"/>
              <a:buChar char="§"/>
              <a:defRPr/>
            </a:pPr>
            <a:endParaRPr lang="de-DE" sz="2000" dirty="0" smtClean="0">
              <a:solidFill>
                <a:srgbClr val="003366"/>
              </a:solidFill>
            </a:endParaRPr>
          </a:p>
          <a:p>
            <a:pPr>
              <a:defRPr/>
            </a:pPr>
            <a:r>
              <a:rPr lang="de-DE" sz="2000" dirty="0" smtClean="0">
                <a:solidFill>
                  <a:srgbClr val="003366"/>
                </a:solidFill>
              </a:rPr>
              <a:t>  </a:t>
            </a:r>
          </a:p>
          <a:p>
            <a:pPr>
              <a:defRPr/>
            </a:pPr>
            <a:r>
              <a:rPr lang="de-DE" sz="2000" dirty="0" smtClean="0">
                <a:solidFill>
                  <a:srgbClr val="003366"/>
                </a:solidFill>
              </a:rPr>
              <a:t> </a:t>
            </a:r>
          </a:p>
          <a:p>
            <a:pPr>
              <a:defRPr/>
            </a:pPr>
            <a:endParaRPr lang="de-DE" sz="2000" dirty="0" smtClean="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dirty="0">
                <a:solidFill>
                  <a:srgbClr val="003366"/>
                </a:solidFill>
              </a:rPr>
              <a:t>  </a:t>
            </a:r>
          </a:p>
          <a:p>
            <a:pPr>
              <a:defRPr/>
            </a:pPr>
            <a:r>
              <a:rPr lang="de-DE" sz="2000" b="1" dirty="0">
                <a:solidFill>
                  <a:srgbClr val="003366"/>
                </a:solid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270000"/>
            <a:ext cx="9144000" cy="7128000"/>
          </a:xfrm>
          <a:prstGeom prst="rect">
            <a:avLst/>
          </a:prstGeom>
          <a:solidFill>
            <a:srgbClr val="C0C0C0"/>
          </a:solidFill>
          <a:ln w="9525">
            <a:noFill/>
            <a:miter lim="800000"/>
            <a:headEnd/>
            <a:tailEnd/>
          </a:ln>
        </p:spPr>
        <p:txBody>
          <a:bodyPr>
            <a:spAutoFit/>
          </a:bodyPr>
          <a:lstStyle/>
          <a:p>
            <a:pPr>
              <a:defRPr/>
            </a:pPr>
            <a:r>
              <a:rPr lang="de-DE" sz="2400" b="1" smtClean="0">
                <a:solidFill>
                  <a:srgbClr val="003366"/>
                </a:solidFill>
                <a:latin typeface="Arial" pitchFamily="34" charset="0"/>
                <a:cs typeface="Arial" pitchFamily="34" charset="0"/>
              </a:rPr>
              <a:t>                                    </a:t>
            </a:r>
          </a:p>
          <a:p>
            <a:pPr>
              <a:defRPr/>
            </a:pPr>
            <a:r>
              <a:rPr lang="de-DE" sz="2400" b="1"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smtClean="0">
              <a:solidFill>
                <a:srgbClr val="003366"/>
              </a:solidFill>
              <a:effectLst>
                <a:outerShdw blurRad="38100" dist="38100" dir="2700000" algn="tl">
                  <a:srgbClr val="000000">
                    <a:alpha val="43137"/>
                  </a:srgbClr>
                </a:outerShdw>
              </a:effectLst>
            </a:endParaRPr>
          </a:p>
          <a:p>
            <a:pPr>
              <a:defRPr/>
            </a:pPr>
            <a:endParaRPr lang="de-DE" sz="2000" b="1" smtClean="0">
              <a:solidFill>
                <a:srgbClr val="003366"/>
              </a:solidFill>
            </a:endParaRPr>
          </a:p>
          <a:p>
            <a:pPr>
              <a:defRPr/>
            </a:pPr>
            <a:endParaRPr lang="de-DE" sz="2000" smtClean="0">
              <a:solidFill>
                <a:srgbClr val="003366"/>
              </a:solidFill>
            </a:endParaRPr>
          </a:p>
          <a:p>
            <a:pPr>
              <a:defRPr/>
            </a:pPr>
            <a:endParaRPr lang="de-DE" sz="2000" smtClean="0">
              <a:solidFill>
                <a:srgbClr val="003366"/>
              </a:solidFill>
            </a:endParaRPr>
          </a:p>
          <a:p>
            <a:pPr>
              <a:defRPr/>
            </a:pPr>
            <a:endParaRPr lang="de-DE" sz="2000" smtClean="0">
              <a:solidFill>
                <a:srgbClr val="003366"/>
              </a:solidFill>
            </a:endParaRPr>
          </a:p>
          <a:p>
            <a:pPr>
              <a:defRPr/>
            </a:pPr>
            <a:endParaRPr lang="de-DE" sz="2000" dirty="0">
              <a:solidFill>
                <a:srgbClr val="003366"/>
              </a:solidFill>
            </a:endParaRPr>
          </a:p>
        </p:txBody>
      </p:sp>
      <p:sp>
        <p:nvSpPr>
          <p:cNvPr id="12291"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396000"/>
          </a:xfrm>
          <a:prstGeom prst="rect">
            <a:avLst/>
          </a:prstGeom>
        </p:spPr>
        <p:txBody>
          <a:bodyPr>
            <a:spAutoFit/>
          </a:bodyPr>
          <a:lstStyle/>
          <a:p>
            <a:pPr>
              <a:defRPr/>
            </a:pPr>
            <a:r>
              <a:rPr lang="de-DE" sz="2400" b="1" dirty="0" smtClean="0">
                <a:solidFill>
                  <a:srgbClr val="003366"/>
                </a:solidFill>
              </a:rPr>
              <a:t>6.   </a:t>
            </a:r>
            <a:r>
              <a:rPr lang="de-DE" sz="2400" b="1" dirty="0" smtClean="0">
                <a:solidFill>
                  <a:srgbClr val="003366"/>
                </a:solidFill>
                <a:effectLst>
                  <a:outerShdw blurRad="38100" dist="38100" dir="2700000" algn="tl">
                    <a:srgbClr val="000000">
                      <a:alpha val="43137"/>
                    </a:srgbClr>
                  </a:outerShdw>
                </a:effectLst>
              </a:rPr>
              <a:t>Zustimmung Sorgeberechtigter/ Eltern</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6" name="Rechteck 5"/>
          <p:cNvSpPr/>
          <p:nvPr/>
        </p:nvSpPr>
        <p:spPr>
          <a:xfrm>
            <a:off x="0" y="1124744"/>
            <a:ext cx="9144000" cy="5724000"/>
          </a:xfrm>
          <a:prstGeom prst="rect">
            <a:avLst/>
          </a:prstGeom>
        </p:spPr>
        <p:txBody>
          <a:bodyPr>
            <a:spAutoFit/>
          </a:bodyPr>
          <a:lstStyle/>
          <a:p>
            <a:pPr>
              <a:defRPr/>
            </a:pPr>
            <a:endParaRPr lang="de-DE" sz="2000" dirty="0" smtClean="0">
              <a:solidFill>
                <a:srgbClr val="003366"/>
              </a:solidFill>
            </a:endParaRPr>
          </a:p>
          <a:p>
            <a:r>
              <a:rPr lang="de-DE" sz="2000" b="1" dirty="0" smtClean="0">
                <a:solidFill>
                  <a:srgbClr val="003366"/>
                </a:solidFill>
              </a:rPr>
              <a:t>6.1 Vordruck „Zustimmung und Bestätigung der/ s Sorgeberechtigten“</a:t>
            </a:r>
          </a:p>
          <a:p>
            <a:r>
              <a:rPr lang="de-DE" sz="2000" b="1" dirty="0" smtClean="0">
                <a:solidFill>
                  <a:srgbClr val="003366"/>
                </a:solidFill>
              </a:rPr>
              <a:t>    </a:t>
            </a:r>
            <a:endParaRPr lang="de-DE" sz="2000" dirty="0" smtClean="0">
              <a:solidFill>
                <a:srgbClr val="003366"/>
              </a:solidFill>
            </a:endParaRPr>
          </a:p>
          <a:p>
            <a:pPr marL="446088" indent="-446088">
              <a:buFont typeface="Wingdings" pitchFamily="2" charset="2"/>
              <a:buChar char="Ø"/>
            </a:pPr>
            <a:r>
              <a:rPr lang="de-DE" sz="2000" dirty="0" smtClean="0">
                <a:solidFill>
                  <a:srgbClr val="003366"/>
                </a:solidFill>
              </a:rPr>
              <a:t>Ich bin damit einverstanden, dass die Schule … meinem/ unserem Erziehungsauftrag notfalls mittels aktiver päd. Grenzsetzung entspricht. </a:t>
            </a:r>
          </a:p>
          <a:p>
            <a:endParaRPr lang="de-DE" sz="2000" dirty="0" smtClean="0">
              <a:solidFill>
                <a:srgbClr val="003366"/>
              </a:solidFill>
            </a:endParaRPr>
          </a:p>
          <a:p>
            <a:pPr marL="446088" indent="-446088">
              <a:buFont typeface="Wingdings" pitchFamily="2" charset="2"/>
              <a:buChar char="Ø"/>
            </a:pPr>
            <a:r>
              <a:rPr lang="de-DE" sz="2000" dirty="0" smtClean="0">
                <a:solidFill>
                  <a:srgbClr val="003366"/>
                </a:solidFill>
              </a:rPr>
              <a:t>Ich nehme zur Kenntnis, dass unter Beachtung </a:t>
            </a:r>
            <a:r>
              <a:rPr lang="de-DE" sz="2000" dirty="0" err="1" smtClean="0">
                <a:solidFill>
                  <a:srgbClr val="003366"/>
                </a:solidFill>
              </a:rPr>
              <a:t>ges.Voraussetzungen</a:t>
            </a:r>
            <a:r>
              <a:rPr lang="de-DE" sz="2000" dirty="0" smtClean="0">
                <a:solidFill>
                  <a:srgbClr val="003366"/>
                </a:solidFill>
              </a:rPr>
              <a:t> Maß- nahmen der Gefahrenabwehr durchgeführt werden, z.B. als Festhalten o. „am Boden fixieren“.</a:t>
            </a:r>
          </a:p>
          <a:p>
            <a:endParaRPr lang="de-DE" sz="2000" dirty="0" smtClean="0">
              <a:solidFill>
                <a:srgbClr val="003366"/>
              </a:solidFill>
            </a:endParaRPr>
          </a:p>
          <a:p>
            <a:r>
              <a:rPr lang="de-DE" sz="2000" b="1" dirty="0" smtClean="0">
                <a:solidFill>
                  <a:srgbClr val="003366"/>
                </a:solidFill>
              </a:rPr>
              <a:t>6.2 „Fachliche Handlungsleitlinien“ im Zeitpunkt der Schulaufnahme</a:t>
            </a:r>
          </a:p>
          <a:p>
            <a:endParaRPr lang="de-DE" sz="2000" dirty="0" smtClean="0">
              <a:solidFill>
                <a:srgbClr val="003366"/>
              </a:solidFill>
            </a:endParaRPr>
          </a:p>
          <a:p>
            <a:endParaRPr lang="de-DE" sz="2000" dirty="0" smtClean="0">
              <a:solidFill>
                <a:srgbClr val="003366"/>
              </a:solidFill>
            </a:endParaRPr>
          </a:p>
          <a:p>
            <a:r>
              <a:rPr lang="de-DE" sz="2000" dirty="0" smtClean="0">
                <a:solidFill>
                  <a:srgbClr val="003366"/>
                </a:solidFill>
              </a:rPr>
              <a:t> </a:t>
            </a:r>
          </a:p>
          <a:p>
            <a:pPr lvl="0"/>
            <a:endParaRPr lang="de-DE" sz="2000" dirty="0" smtClean="0">
              <a:solidFill>
                <a:srgbClr val="003366"/>
              </a:solidFill>
            </a:endParaRPr>
          </a:p>
          <a:p>
            <a:pPr>
              <a:buFont typeface="Wingdings" pitchFamily="2" charset="2"/>
              <a:buChar char="§"/>
              <a:defRPr/>
            </a:pPr>
            <a:endParaRPr lang="de-DE" sz="2000" dirty="0" smtClean="0">
              <a:solidFill>
                <a:srgbClr val="003366"/>
              </a:solidFill>
            </a:endParaRPr>
          </a:p>
          <a:p>
            <a:pPr>
              <a:buFont typeface="Wingdings" pitchFamily="2" charset="2"/>
              <a:buChar char="§"/>
              <a:defRPr/>
            </a:pPr>
            <a:endParaRPr lang="de-DE" sz="2000" dirty="0" smtClean="0">
              <a:solidFill>
                <a:srgbClr val="003366"/>
              </a:solidFill>
            </a:endParaRPr>
          </a:p>
          <a:p>
            <a:pPr>
              <a:defRPr/>
            </a:pPr>
            <a:r>
              <a:rPr lang="de-DE" sz="2000" dirty="0" smtClean="0">
                <a:solidFill>
                  <a:srgbClr val="003366"/>
                </a:solidFill>
              </a:rPr>
              <a:t>  </a:t>
            </a:r>
          </a:p>
          <a:p>
            <a:pPr>
              <a:defRPr/>
            </a:pPr>
            <a:r>
              <a:rPr lang="de-DE" sz="2000" dirty="0" smtClean="0">
                <a:solidFill>
                  <a:srgbClr val="003366"/>
                </a:solidFill>
              </a:rPr>
              <a:t> </a:t>
            </a:r>
          </a:p>
          <a:p>
            <a:pPr>
              <a:defRPr/>
            </a:pPr>
            <a:endParaRPr lang="de-DE" sz="2000" dirty="0" smtClean="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dirty="0">
                <a:solidFill>
                  <a:srgbClr val="003366"/>
                </a:solidFill>
              </a:rPr>
              <a:t>  </a:t>
            </a:r>
          </a:p>
          <a:p>
            <a:pPr>
              <a:defRPr/>
            </a:pPr>
            <a:r>
              <a:rPr lang="de-DE" sz="2000" b="1" dirty="0">
                <a:solidFill>
                  <a:srgbClr val="003366"/>
                </a:solid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270000"/>
            <a:ext cx="9144000" cy="7128000"/>
          </a:xfrm>
          <a:prstGeom prst="rect">
            <a:avLst/>
          </a:prstGeom>
          <a:solidFill>
            <a:srgbClr val="C0C0C0"/>
          </a:solidFill>
          <a:ln w="9525">
            <a:noFill/>
            <a:miter lim="800000"/>
            <a:headEnd/>
            <a:tailEnd/>
          </a:ln>
        </p:spPr>
        <p:txBody>
          <a:bodyPr>
            <a:spAutoFit/>
          </a:bodyPr>
          <a:lstStyle/>
          <a:p>
            <a:pPr>
              <a:defRPr/>
            </a:pPr>
            <a:r>
              <a:rPr lang="de-DE" sz="2400" b="1" smtClean="0">
                <a:solidFill>
                  <a:srgbClr val="003366"/>
                </a:solidFill>
                <a:latin typeface="Arial" pitchFamily="34" charset="0"/>
                <a:cs typeface="Arial" pitchFamily="34" charset="0"/>
              </a:rPr>
              <a:t>                                    </a:t>
            </a:r>
          </a:p>
          <a:p>
            <a:pPr>
              <a:defRPr/>
            </a:pPr>
            <a:r>
              <a:rPr lang="de-DE" sz="2400" b="1"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smtClean="0">
              <a:solidFill>
                <a:srgbClr val="003366"/>
              </a:solidFill>
              <a:effectLst>
                <a:outerShdw blurRad="38100" dist="38100" dir="2700000" algn="tl">
                  <a:srgbClr val="000000">
                    <a:alpha val="43137"/>
                  </a:srgbClr>
                </a:outerShdw>
              </a:effectLst>
            </a:endParaRPr>
          </a:p>
          <a:p>
            <a:pPr>
              <a:defRPr/>
            </a:pPr>
            <a:endParaRPr lang="de-DE" sz="2000" b="1" smtClean="0">
              <a:solidFill>
                <a:srgbClr val="003366"/>
              </a:solidFill>
            </a:endParaRPr>
          </a:p>
          <a:p>
            <a:pPr>
              <a:defRPr/>
            </a:pPr>
            <a:endParaRPr lang="de-DE" sz="2000" smtClean="0">
              <a:solidFill>
                <a:srgbClr val="003366"/>
              </a:solidFill>
            </a:endParaRPr>
          </a:p>
          <a:p>
            <a:pPr>
              <a:defRPr/>
            </a:pPr>
            <a:endParaRPr lang="de-DE" sz="2000" smtClean="0">
              <a:solidFill>
                <a:srgbClr val="003366"/>
              </a:solidFill>
            </a:endParaRPr>
          </a:p>
          <a:p>
            <a:pPr>
              <a:defRPr/>
            </a:pPr>
            <a:endParaRPr lang="de-DE" sz="2000" smtClean="0">
              <a:solidFill>
                <a:srgbClr val="003366"/>
              </a:solidFill>
            </a:endParaRPr>
          </a:p>
          <a:p>
            <a:pPr>
              <a:defRPr/>
            </a:pPr>
            <a:endParaRPr lang="de-DE" sz="2000" dirty="0">
              <a:solidFill>
                <a:srgbClr val="003366"/>
              </a:solidFill>
            </a:endParaRPr>
          </a:p>
        </p:txBody>
      </p:sp>
      <p:sp>
        <p:nvSpPr>
          <p:cNvPr id="12291"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432000"/>
          </a:xfrm>
          <a:prstGeom prst="rect">
            <a:avLst/>
          </a:prstGeom>
        </p:spPr>
        <p:txBody>
          <a:bodyPr>
            <a:spAutoFit/>
          </a:bodyPr>
          <a:lstStyle/>
          <a:p>
            <a:pPr>
              <a:defRPr/>
            </a:pPr>
            <a:r>
              <a:rPr lang="de-DE" sz="2400" b="1" dirty="0" smtClean="0">
                <a:solidFill>
                  <a:srgbClr val="003366"/>
                </a:solidFill>
              </a:rPr>
              <a:t>6.   </a:t>
            </a:r>
            <a:r>
              <a:rPr lang="de-DE" sz="2400" b="1" dirty="0" smtClean="0">
                <a:solidFill>
                  <a:srgbClr val="003366"/>
                </a:solidFill>
                <a:effectLst>
                  <a:outerShdw blurRad="38100" dist="38100" dir="2700000" algn="tl">
                    <a:srgbClr val="000000">
                      <a:alpha val="43137"/>
                    </a:srgbClr>
                  </a:outerShdw>
                </a:effectLst>
              </a:rPr>
              <a:t>Zustimmung Sorgeberechtigter/ Eltern</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6" name="Rechteck 5"/>
          <p:cNvSpPr/>
          <p:nvPr/>
        </p:nvSpPr>
        <p:spPr>
          <a:xfrm>
            <a:off x="0" y="548680"/>
            <a:ext cx="9144000" cy="6336000"/>
          </a:xfrm>
          <a:prstGeom prst="rect">
            <a:avLst/>
          </a:prstGeom>
        </p:spPr>
        <p:txBody>
          <a:bodyPr>
            <a:spAutoFit/>
          </a:bodyPr>
          <a:lstStyle/>
          <a:p>
            <a:pPr>
              <a:defRPr/>
            </a:pPr>
            <a:endParaRPr lang="de-DE" sz="2000" dirty="0" smtClean="0">
              <a:solidFill>
                <a:srgbClr val="003366"/>
              </a:solidFill>
            </a:endParaRPr>
          </a:p>
          <a:p>
            <a:r>
              <a:rPr lang="de-DE" sz="2000" dirty="0" smtClean="0">
                <a:solidFill>
                  <a:srgbClr val="003366"/>
                </a:solidFill>
              </a:rPr>
              <a:t>Soweit aktive päd. Grenzsetzungen o. Maßnahmen der Gefahrenabwehr durch- geführt werden, wird Sorgeberechtigten </a:t>
            </a:r>
            <a:r>
              <a:rPr lang="de-DE" sz="2000" b="1" dirty="0" smtClean="0">
                <a:solidFill>
                  <a:srgbClr val="003366"/>
                </a:solidFill>
              </a:rPr>
              <a:t>Transparenz u. Überprüfbarkeit </a:t>
            </a:r>
            <a:r>
              <a:rPr lang="de-DE" sz="2000" b="1" dirty="0" err="1" smtClean="0">
                <a:solidFill>
                  <a:srgbClr val="003366"/>
                </a:solidFill>
              </a:rPr>
              <a:t>ge</a:t>
            </a:r>
            <a:r>
              <a:rPr lang="de-DE" sz="2000" b="1" dirty="0" smtClean="0">
                <a:solidFill>
                  <a:srgbClr val="003366"/>
                </a:solidFill>
              </a:rPr>
              <a:t>- </a:t>
            </a:r>
            <a:r>
              <a:rPr lang="de-DE" sz="2000" b="1" dirty="0" err="1" smtClean="0">
                <a:solidFill>
                  <a:srgbClr val="003366"/>
                </a:solidFill>
              </a:rPr>
              <a:t>währleistet</a:t>
            </a:r>
            <a:r>
              <a:rPr lang="de-DE" sz="2000" b="1" dirty="0" smtClean="0">
                <a:solidFill>
                  <a:srgbClr val="003366"/>
                </a:solidFill>
              </a:rPr>
              <a:t>.</a:t>
            </a:r>
            <a:r>
              <a:rPr lang="de-DE" sz="2000" dirty="0" smtClean="0">
                <a:solidFill>
                  <a:srgbClr val="003366"/>
                </a:solidFill>
              </a:rPr>
              <a:t> Bei Nachfrage wird das Verhalten d. </a:t>
            </a:r>
            <a:r>
              <a:rPr lang="de-DE" sz="2000" dirty="0" err="1" smtClean="0">
                <a:solidFill>
                  <a:srgbClr val="003366"/>
                </a:solidFill>
              </a:rPr>
              <a:t>PädagogogInnen</a:t>
            </a:r>
            <a:r>
              <a:rPr lang="de-DE" sz="2000" dirty="0" smtClean="0">
                <a:solidFill>
                  <a:srgbClr val="003366"/>
                </a:solidFill>
              </a:rPr>
              <a:t> </a:t>
            </a:r>
            <a:r>
              <a:rPr lang="de-DE" sz="2000" dirty="0" err="1" smtClean="0">
                <a:solidFill>
                  <a:srgbClr val="003366"/>
                </a:solidFill>
              </a:rPr>
              <a:t>Sorgebe</a:t>
            </a:r>
            <a:r>
              <a:rPr lang="de-DE" sz="2000" dirty="0" smtClean="0">
                <a:solidFill>
                  <a:srgbClr val="003366"/>
                </a:solidFill>
              </a:rPr>
              <a:t>- </a:t>
            </a:r>
            <a:r>
              <a:rPr lang="de-DE" sz="2000" dirty="0" err="1" smtClean="0">
                <a:solidFill>
                  <a:srgbClr val="003366"/>
                </a:solidFill>
              </a:rPr>
              <a:t>rechtigten</a:t>
            </a:r>
            <a:r>
              <a:rPr lang="de-DE" sz="2000" dirty="0" smtClean="0">
                <a:solidFill>
                  <a:srgbClr val="003366"/>
                </a:solidFill>
              </a:rPr>
              <a:t> im Kontext „kindeswohlgerechtes Verhalten“ erläutert. </a:t>
            </a:r>
          </a:p>
          <a:p>
            <a:endParaRPr lang="de-DE" sz="2000" dirty="0" smtClean="0">
              <a:solidFill>
                <a:srgbClr val="003366"/>
              </a:solidFill>
            </a:endParaRPr>
          </a:p>
          <a:p>
            <a:r>
              <a:rPr lang="de-DE" sz="2000" dirty="0" smtClean="0">
                <a:solidFill>
                  <a:srgbClr val="003366"/>
                </a:solidFill>
              </a:rPr>
              <a:t>Die/ der Päd. verhält sich dabei dann kindeswohlgerecht, beachtet also das </a:t>
            </a:r>
            <a:r>
              <a:rPr lang="de-DE" sz="2000" b="1" dirty="0" smtClean="0">
                <a:solidFill>
                  <a:srgbClr val="003366"/>
                </a:solidFill>
              </a:rPr>
              <a:t>Kindeswohl:</a:t>
            </a:r>
            <a:endParaRPr lang="de-DE" sz="2000" dirty="0" smtClean="0">
              <a:solidFill>
                <a:srgbClr val="003366"/>
              </a:solidFill>
            </a:endParaRPr>
          </a:p>
          <a:p>
            <a:r>
              <a:rPr lang="de-DE" sz="2000" dirty="0" smtClean="0">
                <a:solidFill>
                  <a:srgbClr val="003366"/>
                </a:solidFill>
              </a:rPr>
              <a:t> </a:t>
            </a:r>
          </a:p>
          <a:p>
            <a:pPr marL="446088" lvl="0" indent="-446088">
              <a:buFont typeface="Wingdings" pitchFamily="2" charset="2"/>
              <a:buChar char="Ø"/>
            </a:pPr>
            <a:r>
              <a:rPr lang="de-DE" sz="2000" dirty="0" smtClean="0">
                <a:solidFill>
                  <a:srgbClr val="003366"/>
                </a:solidFill>
              </a:rPr>
              <a:t>wenn sie/ er nachvollziehbar päd. Ziele verfolgt, d.h. ihr/ sein Verhalten ist </a:t>
            </a:r>
            <a:r>
              <a:rPr lang="de-DE" sz="2000" dirty="0" err="1" smtClean="0">
                <a:solidFill>
                  <a:srgbClr val="003366"/>
                </a:solidFill>
              </a:rPr>
              <a:t>fachl</a:t>
            </a:r>
            <a:r>
              <a:rPr lang="de-DE" sz="2000" dirty="0" smtClean="0">
                <a:solidFill>
                  <a:srgbClr val="003366"/>
                </a:solidFill>
              </a:rPr>
              <a:t>. begründbar und die Zustimmung Sorgeberechtigter liegt vor. </a:t>
            </a:r>
          </a:p>
          <a:p>
            <a:pPr marL="446088" lvl="0" indent="-446088">
              <a:buFont typeface="Wingdings" pitchFamily="2" charset="2"/>
              <a:buChar char="Ø"/>
            </a:pPr>
            <a:endParaRPr lang="de-DE" sz="2000" dirty="0" smtClean="0">
              <a:solidFill>
                <a:srgbClr val="003366"/>
              </a:solidFill>
            </a:endParaRPr>
          </a:p>
          <a:p>
            <a:pPr marL="446088" lvl="0" indent="-446088">
              <a:buFont typeface="Wingdings" pitchFamily="2" charset="2"/>
              <a:buChar char="Ø"/>
            </a:pPr>
            <a:r>
              <a:rPr lang="de-DE" sz="2000" dirty="0" smtClean="0">
                <a:solidFill>
                  <a:srgbClr val="003366"/>
                </a:solidFill>
              </a:rPr>
              <a:t>bzw. wenn - bei fachlicher </a:t>
            </a:r>
            <a:r>
              <a:rPr lang="de-DE" sz="2000" dirty="0" err="1" smtClean="0">
                <a:solidFill>
                  <a:srgbClr val="003366"/>
                </a:solidFill>
              </a:rPr>
              <a:t>Unbegründbarkeit</a:t>
            </a:r>
            <a:r>
              <a:rPr lang="de-DE" sz="2000" dirty="0" smtClean="0">
                <a:solidFill>
                  <a:srgbClr val="003366"/>
                </a:solidFill>
              </a:rPr>
              <a:t> - einer akuten Gefahrenlage begegnet wird  </a:t>
            </a:r>
          </a:p>
          <a:p>
            <a:pPr marL="446088" lvl="0" indent="-446088">
              <a:buFont typeface="Wingdings" pitchFamily="2" charset="2"/>
              <a:buChar char="Ø"/>
            </a:pPr>
            <a:endParaRPr lang="de-DE" sz="2000" dirty="0" smtClean="0">
              <a:solidFill>
                <a:srgbClr val="003366"/>
              </a:solidFill>
            </a:endParaRPr>
          </a:p>
          <a:p>
            <a:pPr lvl="0"/>
            <a:endParaRPr lang="de-DE" sz="2000" dirty="0" smtClean="0">
              <a:solidFill>
                <a:srgbClr val="003366"/>
              </a:solidFill>
            </a:endParaRPr>
          </a:p>
          <a:p>
            <a:pPr>
              <a:buFont typeface="Wingdings" pitchFamily="2" charset="2"/>
              <a:buChar char="§"/>
              <a:defRPr/>
            </a:pPr>
            <a:endParaRPr lang="de-DE" sz="2000" dirty="0" smtClean="0">
              <a:solidFill>
                <a:srgbClr val="003366"/>
              </a:solidFill>
            </a:endParaRPr>
          </a:p>
          <a:p>
            <a:pPr>
              <a:buFont typeface="Wingdings" pitchFamily="2" charset="2"/>
              <a:buChar char="§"/>
              <a:defRPr/>
            </a:pPr>
            <a:endParaRPr lang="de-DE" sz="2000" dirty="0" smtClean="0">
              <a:solidFill>
                <a:srgbClr val="003366"/>
              </a:solidFill>
            </a:endParaRPr>
          </a:p>
          <a:p>
            <a:pPr>
              <a:defRPr/>
            </a:pPr>
            <a:r>
              <a:rPr lang="de-DE" sz="2000" dirty="0" smtClean="0">
                <a:solidFill>
                  <a:srgbClr val="003366"/>
                </a:solidFill>
              </a:rPr>
              <a:t>  </a:t>
            </a:r>
          </a:p>
          <a:p>
            <a:pPr>
              <a:defRPr/>
            </a:pPr>
            <a:r>
              <a:rPr lang="de-DE" sz="2000" dirty="0" smtClean="0">
                <a:solidFill>
                  <a:srgbClr val="003366"/>
                </a:solidFill>
              </a:rPr>
              <a:t> </a:t>
            </a:r>
          </a:p>
          <a:p>
            <a:pPr>
              <a:defRPr/>
            </a:pPr>
            <a:endParaRPr lang="de-DE" sz="2000" dirty="0" smtClean="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dirty="0">
                <a:solidFill>
                  <a:srgbClr val="003366"/>
                </a:solidFill>
              </a:rPr>
              <a:t>  </a:t>
            </a:r>
          </a:p>
          <a:p>
            <a:pPr>
              <a:defRPr/>
            </a:pPr>
            <a:r>
              <a:rPr lang="de-DE" sz="2000" b="1" dirty="0">
                <a:solidFill>
                  <a:srgbClr val="003366"/>
                </a:solid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additive="base">
                                        <p:cTn id="2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306000"/>
            <a:ext cx="9144000" cy="7164000"/>
          </a:xfrm>
          <a:prstGeom prst="rect">
            <a:avLst/>
          </a:prstGeom>
          <a:solidFill>
            <a:srgbClr val="C0C0C0"/>
          </a:solidFill>
          <a:ln w="9525">
            <a:noFill/>
            <a:miter lim="800000"/>
            <a:headEnd/>
            <a:tailEnd/>
          </a:ln>
        </p:spPr>
        <p:txBody>
          <a:bodyPr>
            <a:spAutoFit/>
          </a:bodyPr>
          <a:lstStyle/>
          <a:p>
            <a:pPr>
              <a:defRPr/>
            </a:pPr>
            <a:r>
              <a:rPr lang="de-DE" sz="2400" b="1" dirty="0" smtClean="0">
                <a:solidFill>
                  <a:srgbClr val="003366"/>
                </a:solidFill>
                <a:latin typeface="Arial" pitchFamily="34" charset="0"/>
                <a:cs typeface="Arial" pitchFamily="34" charset="0"/>
              </a:rPr>
              <a:t>                                    </a:t>
            </a:r>
          </a:p>
          <a:p>
            <a:pPr>
              <a:defRPr/>
            </a:pPr>
            <a:r>
              <a:rPr lang="de-DE" sz="2400" b="1" dirty="0"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smtClean="0">
              <a:solidFill>
                <a:srgbClr val="003366"/>
              </a:solidFill>
              <a:effectLst>
                <a:outerShdw blurRad="38100" dist="38100" dir="2700000" algn="tl">
                  <a:srgbClr val="000000">
                    <a:alpha val="43137"/>
                  </a:srgbClr>
                </a:outerShdw>
              </a:effectLst>
            </a:endParaRPr>
          </a:p>
          <a:p>
            <a:pPr>
              <a:defRPr/>
            </a:pPr>
            <a:endParaRPr lang="de-DE" sz="2000" b="1" dirty="0" smtClean="0">
              <a:solidFill>
                <a:srgbClr val="003366"/>
              </a:solidFill>
            </a:endParaRPr>
          </a:p>
          <a:p>
            <a:pPr>
              <a:defRPr/>
            </a:pPr>
            <a:endParaRPr lang="de-DE" sz="2000" dirty="0" smtClean="0">
              <a:solidFill>
                <a:srgbClr val="003366"/>
              </a:solidFill>
            </a:endParaRPr>
          </a:p>
          <a:p>
            <a:pPr>
              <a:defRPr/>
            </a:pPr>
            <a:endParaRPr lang="de-DE" sz="2000" dirty="0" smtClean="0">
              <a:solidFill>
                <a:srgbClr val="003366"/>
              </a:solidFill>
            </a:endParaRPr>
          </a:p>
          <a:p>
            <a:pPr>
              <a:defRPr/>
            </a:pPr>
            <a:endParaRPr lang="de-DE" sz="2000" dirty="0" smtClean="0">
              <a:solidFill>
                <a:srgbClr val="003366"/>
              </a:solidFill>
            </a:endParaRPr>
          </a:p>
          <a:p>
            <a:pPr>
              <a:defRPr/>
            </a:pPr>
            <a:endParaRPr lang="de-DE" sz="2000" dirty="0">
              <a:solidFill>
                <a:srgbClr val="003366"/>
              </a:solidFill>
            </a:endParaRPr>
          </a:p>
        </p:txBody>
      </p:sp>
      <p:sp>
        <p:nvSpPr>
          <p:cNvPr id="12291" name="Rectangle 2"/>
          <p:cNvSpPr>
            <a:spLocks noChangeArrowheads="1"/>
          </p:cNvSpPr>
          <p:nvPr/>
        </p:nvSpPr>
        <p:spPr bwMode="auto">
          <a:xfrm>
            <a:off x="0" y="260648"/>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230833"/>
            <a:ext cx="9144000" cy="461665"/>
          </a:xfrm>
          <a:prstGeom prst="rect">
            <a:avLst/>
          </a:prstGeom>
        </p:spPr>
        <p:txBody>
          <a:bodyPr>
            <a:spAutoFit/>
          </a:bodyPr>
          <a:lstStyle/>
          <a:p>
            <a:r>
              <a:rPr lang="de-DE" sz="2400" b="1" dirty="0" smtClean="0">
                <a:solidFill>
                  <a:srgbClr val="003366"/>
                </a:solidFill>
              </a:rPr>
              <a:t>7. </a:t>
            </a:r>
            <a:r>
              <a:rPr lang="de-DE" sz="2400" b="1" dirty="0" smtClean="0">
                <a:solidFill>
                  <a:srgbClr val="003366"/>
                </a:solidFill>
                <a:effectLst>
                  <a:outerShdw blurRad="38100" dist="38100" dir="2700000" algn="tl">
                    <a:srgbClr val="000000">
                      <a:alpha val="43137"/>
                    </a:srgbClr>
                  </a:outerShdw>
                </a:effectLst>
              </a:rPr>
              <a:t>Aufsichtsverantwortung </a:t>
            </a:r>
          </a:p>
        </p:txBody>
      </p:sp>
      <p:sp>
        <p:nvSpPr>
          <p:cNvPr id="6" name="Rechteck 5"/>
          <p:cNvSpPr/>
          <p:nvPr/>
        </p:nvSpPr>
        <p:spPr>
          <a:xfrm>
            <a:off x="0" y="332656"/>
            <a:ext cx="9144000" cy="6516000"/>
          </a:xfrm>
          <a:prstGeom prst="rect">
            <a:avLst/>
          </a:prstGeom>
        </p:spPr>
        <p:txBody>
          <a:bodyPr>
            <a:spAutoFit/>
          </a:bodyPr>
          <a:lstStyle/>
          <a:p>
            <a:pPr>
              <a:defRPr/>
            </a:pPr>
            <a:endParaRPr lang="de-DE" sz="2000" dirty="0" smtClean="0">
              <a:solidFill>
                <a:srgbClr val="003366"/>
              </a:solidFill>
            </a:endParaRPr>
          </a:p>
          <a:p>
            <a:r>
              <a:rPr lang="de-DE" sz="2000" dirty="0" smtClean="0">
                <a:solidFill>
                  <a:srgbClr val="003366"/>
                </a:solidFill>
              </a:rPr>
              <a:t>Träger sehen sich im </a:t>
            </a:r>
            <a:r>
              <a:rPr lang="de-DE" sz="2000" b="1" dirty="0" smtClean="0">
                <a:solidFill>
                  <a:srgbClr val="003366"/>
                </a:solidFill>
              </a:rPr>
              <a:t>Doppelauftrag „Pädagogik/ Bildung - Aufsicht“</a:t>
            </a:r>
            <a:r>
              <a:rPr lang="de-DE" sz="2000" dirty="0" smtClean="0">
                <a:solidFill>
                  <a:srgbClr val="003366"/>
                </a:solidFill>
              </a:rPr>
              <a:t> in der Verantwortung, zwischen aktiver </a:t>
            </a:r>
            <a:r>
              <a:rPr lang="de-DE" sz="2000" dirty="0" err="1" smtClean="0">
                <a:solidFill>
                  <a:srgbClr val="003366"/>
                </a:solidFill>
              </a:rPr>
              <a:t>pädag</a:t>
            </a:r>
            <a:r>
              <a:rPr lang="de-DE" sz="2000" dirty="0" smtClean="0">
                <a:solidFill>
                  <a:srgbClr val="003366"/>
                </a:solidFill>
              </a:rPr>
              <a:t>. Grenzsetzung (a) und Maßnahme der Gefahrenabwehr in  der  Aufsichtsverantwortung (b) zu unterscheiden. </a:t>
            </a:r>
          </a:p>
          <a:p>
            <a:endParaRPr lang="de-DE" sz="2000" dirty="0" smtClean="0">
              <a:solidFill>
                <a:srgbClr val="003366"/>
              </a:solidFill>
            </a:endParaRPr>
          </a:p>
          <a:p>
            <a:pPr marL="457200" indent="-457200">
              <a:buAutoNum type="alphaLcPeriod"/>
            </a:pPr>
            <a:r>
              <a:rPr lang="de-DE" sz="2000" dirty="0" smtClean="0">
                <a:solidFill>
                  <a:srgbClr val="003366"/>
                </a:solidFill>
              </a:rPr>
              <a:t>A</a:t>
            </a:r>
            <a:r>
              <a:rPr lang="de-DE" sz="2000" b="1" dirty="0" smtClean="0">
                <a:solidFill>
                  <a:srgbClr val="003366"/>
                </a:solidFill>
              </a:rPr>
              <a:t>ktive päd. Grenzsetzung</a:t>
            </a:r>
            <a:r>
              <a:rPr lang="de-DE" sz="2000" dirty="0" smtClean="0">
                <a:solidFill>
                  <a:srgbClr val="003366"/>
                </a:solidFill>
              </a:rPr>
              <a:t> (in </a:t>
            </a:r>
            <a:r>
              <a:rPr lang="de-DE" sz="2000" dirty="0" err="1" smtClean="0">
                <a:solidFill>
                  <a:srgbClr val="003366"/>
                </a:solidFill>
              </a:rPr>
              <a:t>d.Tür</a:t>
            </a:r>
            <a:r>
              <a:rPr lang="de-DE" sz="2000" dirty="0" smtClean="0">
                <a:solidFill>
                  <a:srgbClr val="003366"/>
                </a:solidFill>
              </a:rPr>
              <a:t> Stellen, Wegnahme v. Gegenständen, </a:t>
            </a:r>
            <a:r>
              <a:rPr lang="de-DE" sz="2000" dirty="0" err="1" smtClean="0">
                <a:solidFill>
                  <a:srgbClr val="003366"/>
                </a:solidFill>
              </a:rPr>
              <a:t>kurzfr</a:t>
            </a:r>
            <a:r>
              <a:rPr lang="de-DE" sz="2000" dirty="0" smtClean="0">
                <a:solidFill>
                  <a:srgbClr val="003366"/>
                </a:solidFill>
              </a:rPr>
              <a:t>. Festhalten im päd. Gespräch) werden angewendet, wenn sie  nach- vollziehbar geeignet sind, ein  päd.  Ziel zu verfolgen (fachlich begründbar). Sie kommen in Betracht, wenn </a:t>
            </a:r>
            <a:r>
              <a:rPr lang="de-DE" sz="2000" dirty="0" err="1" smtClean="0">
                <a:solidFill>
                  <a:srgbClr val="003366"/>
                </a:solidFill>
              </a:rPr>
              <a:t>pers.Zuwendung</a:t>
            </a:r>
            <a:r>
              <a:rPr lang="de-DE" sz="2000" dirty="0" smtClean="0">
                <a:solidFill>
                  <a:srgbClr val="003366"/>
                </a:solidFill>
              </a:rPr>
              <a:t> + verbale </a:t>
            </a:r>
            <a:r>
              <a:rPr lang="de-DE" sz="2000" dirty="0" err="1" smtClean="0">
                <a:solidFill>
                  <a:srgbClr val="003366"/>
                </a:solidFill>
              </a:rPr>
              <a:t>päd.Grenzsetzg</a:t>
            </a:r>
            <a:r>
              <a:rPr lang="de-DE" sz="2000" dirty="0" smtClean="0">
                <a:solidFill>
                  <a:srgbClr val="003366"/>
                </a:solidFill>
              </a:rPr>
              <a:t>.  keinen Erfolg haben bzw. versprechen.  </a:t>
            </a:r>
          </a:p>
          <a:p>
            <a:pPr marL="457200" indent="-457200"/>
            <a:endParaRPr lang="de-DE" sz="2000" dirty="0" smtClean="0">
              <a:solidFill>
                <a:srgbClr val="003366"/>
              </a:solidFill>
            </a:endParaRPr>
          </a:p>
          <a:p>
            <a:pPr marL="457200" indent="-457200"/>
            <a:r>
              <a:rPr lang="de-DE" sz="2000" dirty="0" smtClean="0">
                <a:solidFill>
                  <a:srgbClr val="003366"/>
                </a:solidFill>
              </a:rPr>
              <a:t>b.    </a:t>
            </a:r>
            <a:r>
              <a:rPr lang="de-DE" sz="2000" b="1" dirty="0" smtClean="0">
                <a:solidFill>
                  <a:srgbClr val="003366"/>
                </a:solidFill>
              </a:rPr>
              <a:t>Maßnahmen d. </a:t>
            </a:r>
            <a:r>
              <a:rPr lang="de-DE" sz="2000" b="1" dirty="0" err="1" smtClean="0">
                <a:solidFill>
                  <a:srgbClr val="003366"/>
                </a:solidFill>
              </a:rPr>
              <a:t>Gef.abwehr</a:t>
            </a:r>
            <a:r>
              <a:rPr lang="de-DE" sz="2000" b="1" dirty="0" smtClean="0">
                <a:solidFill>
                  <a:srgbClr val="003366"/>
                </a:solidFill>
              </a:rPr>
              <a:t> (</a:t>
            </a:r>
            <a:r>
              <a:rPr lang="de-DE" sz="2000" dirty="0" smtClean="0">
                <a:solidFill>
                  <a:srgbClr val="003366"/>
                </a:solidFill>
              </a:rPr>
              <a:t>Festhalten bei Angriff, „am Boden Fixieren“) resultieren aus d. </a:t>
            </a:r>
            <a:r>
              <a:rPr lang="de-DE" sz="2000" b="1" dirty="0" smtClean="0">
                <a:solidFill>
                  <a:srgbClr val="003366"/>
                </a:solidFill>
              </a:rPr>
              <a:t>Aufsichtsverantwortung </a:t>
            </a:r>
            <a:r>
              <a:rPr lang="de-DE" sz="2000" dirty="0" smtClean="0">
                <a:solidFill>
                  <a:srgbClr val="003366"/>
                </a:solidFill>
              </a:rPr>
              <a:t>d. Anbieters, sofern vom K./ J. eine akute Selbst- o. Fremdgefährdung ausgeht u. päd. begründbare </a:t>
            </a:r>
            <a:r>
              <a:rPr lang="de-DE" sz="2000" dirty="0" err="1" smtClean="0">
                <a:solidFill>
                  <a:srgbClr val="003366"/>
                </a:solidFill>
              </a:rPr>
              <a:t>Reak</a:t>
            </a:r>
            <a:r>
              <a:rPr lang="de-DE" sz="2000" dirty="0" smtClean="0">
                <a:solidFill>
                  <a:srgbClr val="003366"/>
                </a:solidFill>
              </a:rPr>
              <a:t>- </a:t>
            </a:r>
            <a:r>
              <a:rPr lang="de-DE" sz="2000" dirty="0" err="1" smtClean="0">
                <a:solidFill>
                  <a:srgbClr val="003366"/>
                </a:solidFill>
              </a:rPr>
              <a:t>tionen</a:t>
            </a:r>
            <a:r>
              <a:rPr lang="de-DE" sz="2000" dirty="0" smtClean="0">
                <a:solidFill>
                  <a:srgbClr val="003366"/>
                </a:solidFill>
              </a:rPr>
              <a:t> etwa aus Zeitgründen auszuschließen sind. Es wird jeweils so </a:t>
            </a:r>
            <a:r>
              <a:rPr lang="de-DE" sz="2000" dirty="0" err="1" smtClean="0">
                <a:solidFill>
                  <a:srgbClr val="003366"/>
                </a:solidFill>
              </a:rPr>
              <a:t>rea</a:t>
            </a:r>
            <a:r>
              <a:rPr lang="de-DE" sz="2000" dirty="0" smtClean="0">
                <a:solidFill>
                  <a:srgbClr val="003366"/>
                </a:solidFill>
              </a:rPr>
              <a:t>- giert wie dies als geringste Belastung empfunden werden </a:t>
            </a:r>
            <a:r>
              <a:rPr lang="de-DE" sz="2000" dirty="0" err="1" smtClean="0">
                <a:solidFill>
                  <a:srgbClr val="003366"/>
                </a:solidFill>
              </a:rPr>
              <a:t>kann.Wenn</a:t>
            </a:r>
            <a:r>
              <a:rPr lang="de-DE" sz="2000" dirty="0" smtClean="0">
                <a:solidFill>
                  <a:srgbClr val="003366"/>
                </a:solidFill>
              </a:rPr>
              <a:t> </a:t>
            </a:r>
            <a:r>
              <a:rPr lang="de-DE" sz="2000" dirty="0" err="1" smtClean="0">
                <a:solidFill>
                  <a:srgbClr val="003366"/>
                </a:solidFill>
              </a:rPr>
              <a:t>mög</a:t>
            </a:r>
            <a:r>
              <a:rPr lang="de-DE" sz="2000" dirty="0" smtClean="0">
                <a:solidFill>
                  <a:srgbClr val="003366"/>
                </a:solidFill>
              </a:rPr>
              <a:t>- </a:t>
            </a:r>
            <a:r>
              <a:rPr lang="de-DE" sz="2000" dirty="0" err="1" smtClean="0">
                <a:solidFill>
                  <a:srgbClr val="003366"/>
                </a:solidFill>
              </a:rPr>
              <a:t>lich</a:t>
            </a:r>
            <a:r>
              <a:rPr lang="de-DE" sz="2000" dirty="0" smtClean="0">
                <a:solidFill>
                  <a:srgbClr val="003366"/>
                </a:solidFill>
              </a:rPr>
              <a:t>, wird versucht, Maßnahmen d. </a:t>
            </a:r>
            <a:r>
              <a:rPr lang="de-DE" sz="2000" dirty="0" err="1" smtClean="0">
                <a:solidFill>
                  <a:srgbClr val="003366"/>
                </a:solidFill>
              </a:rPr>
              <a:t>Gef.abwehr</a:t>
            </a:r>
            <a:r>
              <a:rPr lang="de-DE" sz="2000" dirty="0" smtClean="0">
                <a:solidFill>
                  <a:srgbClr val="003366"/>
                </a:solidFill>
              </a:rPr>
              <a:t> durch </a:t>
            </a:r>
            <a:r>
              <a:rPr lang="de-DE" sz="2000" dirty="0" err="1" smtClean="0">
                <a:solidFill>
                  <a:srgbClr val="003366"/>
                </a:solidFill>
              </a:rPr>
              <a:t>päd.Verhalten</a:t>
            </a:r>
            <a:r>
              <a:rPr lang="de-DE" sz="2000" dirty="0" smtClean="0">
                <a:solidFill>
                  <a:srgbClr val="003366"/>
                </a:solidFill>
              </a:rPr>
              <a:t> zu </a:t>
            </a:r>
            <a:r>
              <a:rPr lang="de-DE" sz="2000" dirty="0" err="1" smtClean="0">
                <a:solidFill>
                  <a:srgbClr val="003366"/>
                </a:solidFill>
              </a:rPr>
              <a:t>ver</a:t>
            </a:r>
            <a:r>
              <a:rPr lang="de-DE" sz="2000" dirty="0" smtClean="0">
                <a:solidFill>
                  <a:srgbClr val="003366"/>
                </a:solidFill>
              </a:rPr>
              <a:t>- meiden. Sofern sie aber unumgänglich sind, wird Situation schnellstmöglich päd. aufgearbeitet.</a:t>
            </a:r>
            <a:endParaRPr lang="de-DE" sz="2000" b="1" dirty="0">
              <a:solidFill>
                <a:srgbClr val="003366"/>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hteck 5"/>
          <p:cNvSpPr>
            <a:spLocks noChangeArrowheads="1"/>
          </p:cNvSpPr>
          <p:nvPr/>
        </p:nvSpPr>
        <p:spPr bwMode="auto">
          <a:xfrm>
            <a:off x="0" y="571500"/>
            <a:ext cx="9144000" cy="1938338"/>
          </a:xfrm>
          <a:prstGeom prst="rect">
            <a:avLst/>
          </a:prstGeom>
          <a:noFill/>
          <a:ln w="9525">
            <a:noFill/>
            <a:miter lim="800000"/>
            <a:headEnd/>
            <a:tailEnd/>
          </a:ln>
        </p:spPr>
        <p:txBody>
          <a:bodyPr>
            <a:spAutoFit/>
          </a:bodyPr>
          <a:lstStyle/>
          <a:p>
            <a:r>
              <a:rPr lang="de-DE" sz="2000">
                <a:solidFill>
                  <a:srgbClr val="003366"/>
                </a:solidFill>
              </a:rPr>
              <a:t>  </a:t>
            </a:r>
          </a:p>
          <a:p>
            <a:endParaRPr lang="de-DE" sz="2000">
              <a:solidFill>
                <a:srgbClr val="003366"/>
              </a:solidFill>
            </a:endParaRPr>
          </a:p>
          <a:p>
            <a:r>
              <a:rPr lang="de-DE" sz="2000">
                <a:solidFill>
                  <a:srgbClr val="003366"/>
                </a:solidFill>
              </a:rPr>
              <a:t> </a:t>
            </a:r>
          </a:p>
          <a:p>
            <a:endParaRPr lang="de-DE" sz="2000">
              <a:solidFill>
                <a:srgbClr val="003366"/>
              </a:solidFill>
            </a:endParaRPr>
          </a:p>
          <a:p>
            <a:endParaRPr lang="de-DE" sz="2000">
              <a:solidFill>
                <a:srgbClr val="003366"/>
              </a:solidFill>
            </a:endParaRPr>
          </a:p>
          <a:p>
            <a:r>
              <a:rPr lang="de-DE" sz="2000" b="1">
                <a:solidFill>
                  <a:srgbClr val="003366"/>
                </a:solidFill>
              </a:rPr>
              <a:t>     </a:t>
            </a:r>
          </a:p>
        </p:txBody>
      </p:sp>
      <p:sp>
        <p:nvSpPr>
          <p:cNvPr id="7" name="Rechteck 7"/>
          <p:cNvSpPr>
            <a:spLocks noChangeArrowheads="1"/>
          </p:cNvSpPr>
          <p:nvPr/>
        </p:nvSpPr>
        <p:spPr bwMode="auto">
          <a:xfrm>
            <a:off x="0" y="-1"/>
            <a:ext cx="9144000" cy="6912000"/>
          </a:xfrm>
          <a:prstGeom prst="rect">
            <a:avLst/>
          </a:prstGeom>
          <a:solidFill>
            <a:srgbClr val="C0C0C0"/>
          </a:solidFill>
          <a:ln w="9525">
            <a:noFill/>
            <a:miter lim="800000"/>
            <a:headEnd/>
            <a:tailEnd/>
          </a:ln>
        </p:spPr>
        <p:txBody>
          <a:bodyPr>
            <a:spAutoFit/>
          </a:bodyPr>
          <a:lstStyle/>
          <a:p>
            <a:pPr>
              <a:defRPr/>
            </a:pPr>
            <a:endParaRPr lang="de-DE" sz="2000" dirty="0">
              <a:solidFill>
                <a:srgbClr val="003366"/>
              </a:solidFill>
            </a:endParaRPr>
          </a:p>
          <a:p>
            <a:pPr>
              <a:defRPr/>
            </a:pPr>
            <a:endParaRPr lang="de-DE" sz="2000" dirty="0">
              <a:solidFill>
                <a:srgbClr val="003366"/>
              </a:solidFill>
            </a:endParaRPr>
          </a:p>
          <a:p>
            <a:pPr marL="457200" indent="-457200">
              <a:defRPr/>
            </a:pPr>
            <a:endParaRPr lang="de-DE" sz="2000" dirty="0">
              <a:solidFill>
                <a:srgbClr val="003366"/>
              </a:solidFill>
            </a:endParaRPr>
          </a:p>
        </p:txBody>
      </p:sp>
      <p:sp>
        <p:nvSpPr>
          <p:cNvPr id="10" name="Rechteck 9"/>
          <p:cNvSpPr/>
          <p:nvPr/>
        </p:nvSpPr>
        <p:spPr>
          <a:xfrm>
            <a:off x="0" y="0"/>
            <a:ext cx="9144000" cy="1938992"/>
          </a:xfrm>
          <a:prstGeom prst="rect">
            <a:avLst/>
          </a:prstGeom>
        </p:spPr>
        <p:txBody>
          <a:bodyPr>
            <a:spAutoFit/>
          </a:bodyPr>
          <a:lstStyle/>
          <a:p>
            <a:pPr>
              <a:defRPr/>
            </a:pPr>
            <a:r>
              <a:rPr lang="de-DE" sz="2400" b="1" dirty="0" smtClean="0">
                <a:solidFill>
                  <a:srgbClr val="003366"/>
                </a:solidFill>
              </a:rPr>
              <a:t>7. </a:t>
            </a:r>
            <a:r>
              <a:rPr lang="de-DE" sz="2400" b="1" dirty="0" smtClean="0">
                <a:solidFill>
                  <a:srgbClr val="003366"/>
                </a:solidFill>
                <a:effectLst>
                  <a:outerShdw blurRad="38100" dist="38100" dir="2700000" algn="tl">
                    <a:srgbClr val="000000">
                      <a:alpha val="43137"/>
                    </a:srgbClr>
                  </a:outerShdw>
                </a:effectLst>
              </a:rPr>
              <a:t>Aufsichtsverantwortung wird wahrgenommen:</a:t>
            </a:r>
          </a:p>
          <a:p>
            <a:pPr>
              <a:defRPr/>
            </a:pPr>
            <a:endParaRPr lang="de-DE" sz="2400" b="1" dirty="0" smtClean="0">
              <a:solidFill>
                <a:srgbClr val="003366"/>
              </a:solidFill>
              <a:effectLst>
                <a:outerShdw blurRad="38100" dist="38100" dir="2700000" algn="tl">
                  <a:srgbClr val="000000">
                    <a:alpha val="43137"/>
                  </a:srgbClr>
                </a:outerShdw>
              </a:effectLst>
            </a:endParaRPr>
          </a:p>
          <a:p>
            <a:pPr>
              <a:defRPr/>
            </a:pPr>
            <a:endParaRPr lang="de-DE" sz="2400" b="1" dirty="0" smtClean="0">
              <a:solidFill>
                <a:srgbClr val="003366"/>
              </a:solidFill>
              <a:effectLst>
                <a:outerShdw blurRad="38100" dist="38100" dir="2700000" algn="tl">
                  <a:srgbClr val="000000">
                    <a:alpha val="43137"/>
                  </a:srgbClr>
                </a:outerShdw>
              </a:effectLst>
            </a:endParaRPr>
          </a:p>
          <a:p>
            <a:pPr>
              <a:defRPr/>
            </a:pP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8" name="Rechteck 7"/>
          <p:cNvSpPr/>
          <p:nvPr/>
        </p:nvSpPr>
        <p:spPr>
          <a:xfrm>
            <a:off x="0" y="476672"/>
            <a:ext cx="9144000" cy="6444000"/>
          </a:xfrm>
          <a:prstGeom prst="rect">
            <a:avLst/>
          </a:prstGeom>
          <a:ln>
            <a:noFill/>
          </a:ln>
        </p:spPr>
        <p:txBody>
          <a:bodyPr wrap="square">
            <a:spAutoFit/>
          </a:bodyPr>
          <a:lstStyle/>
          <a:p>
            <a:pPr marL="269875" indent="-269875">
              <a:buFont typeface="Wingdings" pitchFamily="2" charset="2"/>
              <a:buChar char="Ø"/>
            </a:pPr>
            <a:endParaRPr lang="de-DE" sz="2000" dirty="0" smtClean="0">
              <a:solidFill>
                <a:srgbClr val="003366"/>
              </a:solidFill>
            </a:endParaRPr>
          </a:p>
          <a:p>
            <a:pPr marL="269875" indent="-269875">
              <a:buFont typeface="Wingdings" pitchFamily="2" charset="2"/>
              <a:buChar char="Ø"/>
            </a:pPr>
            <a:r>
              <a:rPr lang="de-DE" sz="2000" dirty="0" smtClean="0">
                <a:solidFill>
                  <a:srgbClr val="003366"/>
                </a:solidFill>
              </a:rPr>
              <a:t>im Rahmen der </a:t>
            </a:r>
            <a:r>
              <a:rPr lang="de-DE" sz="2000" b="1" dirty="0" smtClean="0">
                <a:solidFill>
                  <a:srgbClr val="003366"/>
                </a:solidFill>
              </a:rPr>
              <a:t>Pädagogik</a:t>
            </a:r>
            <a:r>
              <a:rPr lang="de-DE" sz="2000" dirty="0" smtClean="0">
                <a:solidFill>
                  <a:srgbClr val="003366"/>
                </a:solidFill>
              </a:rPr>
              <a:t> mittels Zuwendung/ Gespräch/ Ermahnung oder</a:t>
            </a:r>
          </a:p>
          <a:p>
            <a:pPr marL="269875" lvl="1" indent="-269875"/>
            <a:r>
              <a:rPr lang="de-DE" sz="2000" dirty="0" smtClean="0">
                <a:solidFill>
                  <a:srgbClr val="003366"/>
                </a:solidFill>
              </a:rPr>
              <a:t>    verbaler bzw. aktiver pädagogischer Grenzsetzung </a:t>
            </a:r>
          </a:p>
          <a:p>
            <a:pPr marL="269875" lvl="1" indent="-269875"/>
            <a:endParaRPr lang="de-DE" sz="2000" dirty="0" smtClean="0">
              <a:solidFill>
                <a:srgbClr val="003366"/>
              </a:solidFill>
            </a:endParaRPr>
          </a:p>
          <a:p>
            <a:pPr marL="269875" lvl="1" indent="-269875">
              <a:buFont typeface="Wingdings" pitchFamily="2" charset="2"/>
              <a:buChar char="Ø"/>
            </a:pPr>
            <a:r>
              <a:rPr lang="de-DE" sz="2000" dirty="0" smtClean="0">
                <a:solidFill>
                  <a:srgbClr val="003366"/>
                </a:solidFill>
              </a:rPr>
              <a:t>im Rahmen </a:t>
            </a:r>
            <a:r>
              <a:rPr lang="de-DE" sz="2000" dirty="0" err="1" smtClean="0">
                <a:solidFill>
                  <a:srgbClr val="003366"/>
                </a:solidFill>
              </a:rPr>
              <a:t>zivilrechtl</a:t>
            </a:r>
            <a:r>
              <a:rPr lang="de-DE" sz="2000" dirty="0" smtClean="0">
                <a:solidFill>
                  <a:srgbClr val="003366"/>
                </a:solidFill>
              </a:rPr>
              <a:t>. </a:t>
            </a:r>
            <a:r>
              <a:rPr lang="de-DE" sz="2000" b="1" dirty="0" smtClean="0">
                <a:solidFill>
                  <a:srgbClr val="003366"/>
                </a:solidFill>
              </a:rPr>
              <a:t>Aufsichtspflicht</a:t>
            </a:r>
            <a:r>
              <a:rPr lang="de-DE" sz="2000" dirty="0" smtClean="0">
                <a:solidFill>
                  <a:srgbClr val="003366"/>
                </a:solidFill>
              </a:rPr>
              <a:t> bei Schadensgefahr durch Eigen- o. Fremdgefährdung des/ r Kindes/ Jugendlichen: </a:t>
            </a:r>
          </a:p>
          <a:p>
            <a:pPr marL="269875" lvl="1" indent="-269875"/>
            <a:endParaRPr lang="de-DE" sz="2000" dirty="0" smtClean="0">
              <a:solidFill>
                <a:srgbClr val="003366"/>
              </a:solidFill>
            </a:endParaRPr>
          </a:p>
          <a:p>
            <a:pPr marL="539750" lvl="1" indent="-269875"/>
            <a:r>
              <a:rPr lang="de-DE" sz="2000" b="1" dirty="0" smtClean="0">
                <a:solidFill>
                  <a:srgbClr val="003366"/>
                </a:solidFill>
                <a:sym typeface="Symbol"/>
              </a:rPr>
              <a:t> </a:t>
            </a:r>
            <a:r>
              <a:rPr lang="de-DE" sz="2000" b="1" dirty="0" smtClean="0">
                <a:solidFill>
                  <a:srgbClr val="003366"/>
                </a:solidFill>
              </a:rPr>
              <a:t>  Vorhersehbarkeit</a:t>
            </a:r>
            <a:r>
              <a:rPr lang="de-DE" sz="2000" dirty="0" smtClean="0">
                <a:solidFill>
                  <a:srgbClr val="003366"/>
                </a:solidFill>
              </a:rPr>
              <a:t>: welcher Geschehensablauf ist in der Situation bei dem   </a:t>
            </a:r>
          </a:p>
          <a:p>
            <a:pPr marL="539750" lvl="1" indent="-269875"/>
            <a:r>
              <a:rPr lang="de-DE" sz="2000" dirty="0" smtClean="0">
                <a:solidFill>
                  <a:srgbClr val="003366"/>
                </a:solidFill>
              </a:rPr>
              <a:t>      K./ J.  in dessen/ deren Alter/ Entwicklungsstufe sowie unter </a:t>
            </a:r>
            <a:r>
              <a:rPr lang="de-DE" sz="2000" dirty="0" err="1" smtClean="0">
                <a:solidFill>
                  <a:srgbClr val="003366"/>
                </a:solidFill>
              </a:rPr>
              <a:t>Berücksichti</a:t>
            </a:r>
            <a:r>
              <a:rPr lang="de-DE" sz="2000" dirty="0" smtClean="0">
                <a:solidFill>
                  <a:srgbClr val="003366"/>
                </a:solidFill>
              </a:rPr>
              <a:t>-  </a:t>
            </a:r>
          </a:p>
          <a:p>
            <a:pPr marL="539750" lvl="1" indent="-269875"/>
            <a:r>
              <a:rPr lang="de-DE" sz="2000" dirty="0" smtClean="0">
                <a:solidFill>
                  <a:srgbClr val="003366"/>
                </a:solidFill>
              </a:rPr>
              <a:t>      </a:t>
            </a:r>
            <a:r>
              <a:rPr lang="de-DE" sz="2000" dirty="0" err="1" smtClean="0">
                <a:solidFill>
                  <a:srgbClr val="003366"/>
                </a:solidFill>
              </a:rPr>
              <a:t>gung</a:t>
            </a:r>
            <a:r>
              <a:rPr lang="de-DE" sz="2000" dirty="0" smtClean="0">
                <a:solidFill>
                  <a:srgbClr val="003366"/>
                </a:solidFill>
              </a:rPr>
              <a:t> der  Vorgeschichte vorhersehbar (Risikoanalyse / Risikoprognose)?</a:t>
            </a:r>
          </a:p>
          <a:p>
            <a:pPr marL="539750" lvl="1" indent="-269875"/>
            <a:r>
              <a:rPr lang="de-DE" sz="2000" b="1" dirty="0" smtClean="0">
                <a:solidFill>
                  <a:srgbClr val="003366"/>
                </a:solidFill>
                <a:sym typeface="Symbol"/>
              </a:rPr>
              <a:t>   </a:t>
            </a:r>
            <a:r>
              <a:rPr lang="de-DE" sz="2000" b="1" dirty="0" smtClean="0">
                <a:solidFill>
                  <a:srgbClr val="003366"/>
                </a:solidFill>
              </a:rPr>
              <a:t>Erforderlichkeit: </a:t>
            </a:r>
            <a:r>
              <a:rPr lang="de-DE" sz="2000" dirty="0" smtClean="0">
                <a:solidFill>
                  <a:srgbClr val="003366"/>
                </a:solidFill>
              </a:rPr>
              <a:t>welches Verhalten ist erforderlich?</a:t>
            </a:r>
          </a:p>
          <a:p>
            <a:pPr marL="539750" lvl="1" indent="-269875"/>
            <a:r>
              <a:rPr lang="de-DE" sz="2000" b="1" dirty="0" smtClean="0">
                <a:solidFill>
                  <a:srgbClr val="003366"/>
                </a:solidFill>
                <a:sym typeface="Symbol"/>
              </a:rPr>
              <a:t>   </a:t>
            </a:r>
            <a:r>
              <a:rPr lang="de-DE" sz="2000" b="1" dirty="0" smtClean="0">
                <a:solidFill>
                  <a:srgbClr val="003366"/>
                </a:solidFill>
              </a:rPr>
              <a:t>Zumutbarkeit:  </a:t>
            </a:r>
            <a:r>
              <a:rPr lang="de-DE" sz="2000" dirty="0" smtClean="0">
                <a:solidFill>
                  <a:srgbClr val="003366"/>
                </a:solidFill>
              </a:rPr>
              <a:t>ist  dieses  Verhalten für  die / den  </a:t>
            </a:r>
            <a:r>
              <a:rPr lang="de-DE" sz="2000" dirty="0" err="1" smtClean="0">
                <a:solidFill>
                  <a:srgbClr val="003366"/>
                </a:solidFill>
              </a:rPr>
              <a:t>PädagogIn</a:t>
            </a:r>
            <a:r>
              <a:rPr lang="de-DE" sz="2000" dirty="0" smtClean="0">
                <a:solidFill>
                  <a:srgbClr val="003366"/>
                </a:solidFill>
              </a:rPr>
              <a:t>  zumutbar?</a:t>
            </a:r>
          </a:p>
          <a:p>
            <a:pPr marL="363538" lvl="1" indent="-363538">
              <a:buFont typeface="Symbol"/>
              <a:buChar char="·"/>
            </a:pPr>
            <a:endParaRPr lang="de-DE" sz="2000" dirty="0" smtClean="0">
              <a:solidFill>
                <a:srgbClr val="003366"/>
              </a:solidFill>
            </a:endParaRPr>
          </a:p>
          <a:p>
            <a:pPr marL="269875" indent="-269875">
              <a:buFont typeface="Wingdings" pitchFamily="2" charset="2"/>
              <a:buChar char="Ø"/>
            </a:pPr>
            <a:r>
              <a:rPr lang="de-DE" sz="2000" dirty="0" smtClean="0">
                <a:solidFill>
                  <a:srgbClr val="003366"/>
                </a:solidFill>
              </a:rPr>
              <a:t> im Rahmen </a:t>
            </a:r>
            <a:r>
              <a:rPr lang="de-DE" sz="2000" dirty="0" err="1" smtClean="0">
                <a:solidFill>
                  <a:srgbClr val="003366"/>
                </a:solidFill>
              </a:rPr>
              <a:t>strafrechtl</a:t>
            </a:r>
            <a:r>
              <a:rPr lang="de-DE" sz="2000" dirty="0" smtClean="0">
                <a:solidFill>
                  <a:srgbClr val="003366"/>
                </a:solidFill>
              </a:rPr>
              <a:t>. Rechtfertigung bei akuter Eigen- / Fremdgefährdung </a:t>
            </a:r>
          </a:p>
          <a:p>
            <a:pPr marL="269875" indent="-269875"/>
            <a:r>
              <a:rPr lang="de-DE" sz="2000" dirty="0" smtClean="0">
                <a:solidFill>
                  <a:srgbClr val="003366"/>
                </a:solidFill>
              </a:rPr>
              <a:t>     des/r K./ </a:t>
            </a:r>
            <a:r>
              <a:rPr lang="de-DE" sz="2000" dirty="0" err="1" smtClean="0">
                <a:solidFill>
                  <a:srgbClr val="003366"/>
                </a:solidFill>
              </a:rPr>
              <a:t>Jugln</a:t>
            </a:r>
            <a:r>
              <a:rPr lang="de-DE" sz="2000" dirty="0" smtClean="0">
                <a:solidFill>
                  <a:srgbClr val="003366"/>
                </a:solidFill>
              </a:rPr>
              <a:t>. durch </a:t>
            </a:r>
            <a:r>
              <a:rPr lang="de-DE" sz="2000" dirty="0" err="1" smtClean="0">
                <a:solidFill>
                  <a:srgbClr val="003366"/>
                </a:solidFill>
              </a:rPr>
              <a:t>erforderl</a:t>
            </a:r>
            <a:r>
              <a:rPr lang="de-DE" sz="2000" dirty="0" smtClean="0">
                <a:solidFill>
                  <a:srgbClr val="003366"/>
                </a:solidFill>
              </a:rPr>
              <a:t>., „geeignete“, „verhältnismäßige“ Maßnahme: </a:t>
            </a:r>
          </a:p>
          <a:p>
            <a:pPr marL="269875" lvl="1" indent="-269875"/>
            <a:r>
              <a:rPr lang="de-DE" sz="2000" b="1" dirty="0" smtClean="0">
                <a:solidFill>
                  <a:srgbClr val="003366"/>
                </a:solidFill>
              </a:rPr>
              <a:t>     Gefahrenabwehr</a:t>
            </a:r>
            <a:r>
              <a:rPr lang="de-DE" sz="2000" dirty="0" smtClean="0">
                <a:solidFill>
                  <a:srgbClr val="003366"/>
                </a:solidFill>
              </a:rPr>
              <a:t> (z.B. Festhalten/ am Boden Fixieren).</a:t>
            </a:r>
            <a:r>
              <a:rPr lang="de-DE" sz="2000" b="1" dirty="0" smtClean="0">
                <a:solidFill>
                  <a:srgbClr val="003366"/>
                </a:solidFill>
              </a:rPr>
              <a:t> </a:t>
            </a:r>
          </a:p>
          <a:p>
            <a:pPr marL="363538" lvl="1" indent="-363538"/>
            <a:endParaRPr lang="de-DE" sz="2000" b="1" dirty="0" smtClean="0">
              <a:solidFill>
                <a:srgbClr val="003366"/>
              </a:solidFill>
            </a:endParaRPr>
          </a:p>
          <a:p>
            <a:pPr marL="363538" lvl="1" indent="-363538"/>
            <a:r>
              <a:rPr lang="de-DE" sz="2000" b="1" dirty="0" smtClean="0">
                <a:solidFill>
                  <a:srgbClr val="003366"/>
                </a:solidFill>
              </a:rPr>
              <a:t>     Hinweis:   </a:t>
            </a:r>
          </a:p>
          <a:p>
            <a:pPr marL="539750" lvl="1" indent="-269875"/>
            <a:r>
              <a:rPr lang="de-DE" sz="2000" dirty="0" smtClean="0">
                <a:solidFill>
                  <a:srgbClr val="003366"/>
                </a:solidFill>
              </a:rPr>
              <a:t> </a:t>
            </a:r>
            <a:r>
              <a:rPr lang="de-DE" sz="2000" b="1" dirty="0" smtClean="0">
                <a:solidFill>
                  <a:srgbClr val="003366"/>
                </a:solidFill>
                <a:sym typeface="Symbol"/>
              </a:rPr>
              <a:t>  </a:t>
            </a:r>
            <a:r>
              <a:rPr lang="de-DE" sz="2000" dirty="0" smtClean="0">
                <a:solidFill>
                  <a:srgbClr val="003366"/>
                </a:solidFill>
              </a:rPr>
              <a:t>Pädagogik kann zwischen Kind/ </a:t>
            </a:r>
            <a:r>
              <a:rPr lang="de-DE" sz="2000" dirty="0" err="1" smtClean="0">
                <a:solidFill>
                  <a:srgbClr val="003366"/>
                </a:solidFill>
              </a:rPr>
              <a:t>Jugln</a:t>
            </a:r>
            <a:r>
              <a:rPr lang="de-DE" sz="2000" dirty="0" smtClean="0">
                <a:solidFill>
                  <a:srgbClr val="003366"/>
                </a:solidFill>
              </a:rPr>
              <a:t> und </a:t>
            </a:r>
            <a:r>
              <a:rPr lang="de-DE" sz="2000" dirty="0" err="1" smtClean="0">
                <a:solidFill>
                  <a:srgbClr val="003366"/>
                </a:solidFill>
              </a:rPr>
              <a:t>PädagogIn</a:t>
            </a:r>
            <a:r>
              <a:rPr lang="de-DE" sz="2000" dirty="0" smtClean="0">
                <a:solidFill>
                  <a:srgbClr val="003366"/>
                </a:solidFill>
              </a:rPr>
              <a:t> ein “</a:t>
            </a:r>
            <a:r>
              <a:rPr lang="de-DE" sz="2000" b="1" dirty="0" smtClean="0">
                <a:solidFill>
                  <a:srgbClr val="003366"/>
                </a:solidFill>
              </a:rPr>
              <a:t>päd. Band</a:t>
            </a:r>
            <a:r>
              <a:rPr lang="de-DE" sz="2000" dirty="0" smtClean="0">
                <a:solidFill>
                  <a:srgbClr val="003366"/>
                </a:solidFill>
              </a:rPr>
              <a:t>” si-</a:t>
            </a:r>
          </a:p>
          <a:p>
            <a:pPr marL="539750" lvl="1" indent="-269875"/>
            <a:r>
              <a:rPr lang="de-DE" sz="2000" dirty="0" smtClean="0">
                <a:solidFill>
                  <a:srgbClr val="003366"/>
                </a:solidFill>
              </a:rPr>
              <a:t>    sichern, d.h. Maßnahmen d. Aufsichtspflicht oder der Gefahrenabwehr mi- </a:t>
            </a:r>
            <a:r>
              <a:rPr lang="de-DE" sz="2000" dirty="0" err="1" smtClean="0">
                <a:solidFill>
                  <a:srgbClr val="003366"/>
                </a:solidFill>
              </a:rPr>
              <a:t>nimieren</a:t>
            </a:r>
            <a:r>
              <a:rPr lang="de-DE" sz="2000" dirty="0" smtClean="0">
                <a:solidFill>
                  <a:srgbClr val="003366"/>
                </a:solidFill>
              </a:rPr>
              <a:t>, im Einzelfall sogar entbehrlich machen.</a:t>
            </a:r>
          </a:p>
          <a:p>
            <a:pPr marL="457200" indent="-457200"/>
            <a:endParaRPr lang="de-DE" sz="2000" b="1" dirty="0" smtClean="0">
              <a:solidFill>
                <a:srgbClr val="003366"/>
              </a:solidFill>
            </a:endParaRPr>
          </a:p>
          <a:p>
            <a:pPr>
              <a:buFont typeface="Wingdings" pitchFamily="2" charset="2"/>
              <a:buChar char="Ø"/>
            </a:pPr>
            <a:endParaRPr lang="de-DE" sz="2000" b="1" dirty="0" smtClean="0">
              <a:solidFill>
                <a:srgbClr val="003366"/>
              </a:solidFill>
            </a:endParaRPr>
          </a:p>
          <a:p>
            <a:r>
              <a:rPr lang="de-DE" sz="2000" b="1" dirty="0" smtClean="0">
                <a:solidFill>
                  <a:srgbClr val="003366"/>
                </a:solidFill>
              </a:rPr>
              <a:t>   </a:t>
            </a:r>
            <a:endParaRPr lang="de-DE" sz="2000" dirty="0" smtClean="0">
              <a:solidFill>
                <a:srgbClr val="003366"/>
              </a:solidFill>
            </a:endParaRPr>
          </a:p>
        </p:txBody>
      </p:sp>
      <p:cxnSp>
        <p:nvCxnSpPr>
          <p:cNvPr id="11" name="Gerade Verbindung 10"/>
          <p:cNvCxnSpPr/>
          <p:nvPr/>
        </p:nvCxnSpPr>
        <p:spPr>
          <a:xfrm>
            <a:off x="0" y="5589240"/>
            <a:ext cx="9144000" cy="0"/>
          </a:xfrm>
          <a:prstGeom prst="line">
            <a:avLst/>
          </a:prstGeom>
          <a:ln w="25400">
            <a:solidFill>
              <a:srgbClr val="00336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 calcmode="lin" valueType="num">
                                      <p:cBhvr additive="base">
                                        <p:cTn id="2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 calcmode="lin" valueType="num">
                                      <p:cBhvr additive="base">
                                        <p:cTn id="2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 calcmode="lin" valueType="num">
                                      <p:cBhvr additive="base">
                                        <p:cTn id="2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anim calcmode="lin" valueType="num">
                                      <p:cBhvr additive="base">
                                        <p:cTn id="3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 calcmode="lin" valueType="num">
                                      <p:cBhvr additive="base">
                                        <p:cTn id="3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anim calcmode="lin" valueType="num">
                                      <p:cBhvr additive="base">
                                        <p:cTn id="43"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13" end="13"/>
                                            </p:txEl>
                                          </p:spTgt>
                                        </p:tgtEl>
                                        <p:attrNameLst>
                                          <p:attrName>style.visibility</p:attrName>
                                        </p:attrNameLst>
                                      </p:cBhvr>
                                      <p:to>
                                        <p:strVal val="visible"/>
                                      </p:to>
                                    </p:set>
                                    <p:anim calcmode="lin" valueType="num">
                                      <p:cBhvr additive="base">
                                        <p:cTn id="47"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anim calcmode="lin" valueType="num">
                                      <p:cBhvr additive="base">
                                        <p:cTn id="51"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8">
                                            <p:txEl>
                                              <p:pRg st="16" end="16"/>
                                            </p:txEl>
                                          </p:spTgt>
                                        </p:tgtEl>
                                        <p:attrNameLst>
                                          <p:attrName>style.visibility</p:attrName>
                                        </p:attrNameLst>
                                      </p:cBhvr>
                                      <p:to>
                                        <p:strVal val="visible"/>
                                      </p:to>
                                    </p:set>
                                    <p:anim calcmode="lin" valueType="num">
                                      <p:cBhvr additive="base">
                                        <p:cTn id="63"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16" end="1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
                                            <p:txEl>
                                              <p:pRg st="17" end="17"/>
                                            </p:txEl>
                                          </p:spTgt>
                                        </p:tgtEl>
                                        <p:attrNameLst>
                                          <p:attrName>style.visibility</p:attrName>
                                        </p:attrNameLst>
                                      </p:cBhvr>
                                      <p:to>
                                        <p:strVal val="visible"/>
                                      </p:to>
                                    </p:set>
                                    <p:anim calcmode="lin" valueType="num">
                                      <p:cBhvr additive="base">
                                        <p:cTn id="67" dur="500" fill="hold"/>
                                        <p:tgtEl>
                                          <p:spTgt spid="8">
                                            <p:txEl>
                                              <p:pRg st="17" end="1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17" end="17"/>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
                                            <p:txEl>
                                              <p:pRg st="18" end="18"/>
                                            </p:txEl>
                                          </p:spTgt>
                                        </p:tgtEl>
                                        <p:attrNameLst>
                                          <p:attrName>style.visibility</p:attrName>
                                        </p:attrNameLst>
                                      </p:cBhvr>
                                      <p:to>
                                        <p:strVal val="visible"/>
                                      </p:to>
                                    </p:set>
                                    <p:anim calcmode="lin" valueType="num">
                                      <p:cBhvr additive="base">
                                        <p:cTn id="71" dur="500" fill="hold"/>
                                        <p:tgtEl>
                                          <p:spTgt spid="8">
                                            <p:txEl>
                                              <p:pRg st="18" end="1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hteck 5"/>
          <p:cNvSpPr>
            <a:spLocks noChangeArrowheads="1"/>
          </p:cNvSpPr>
          <p:nvPr/>
        </p:nvSpPr>
        <p:spPr bwMode="auto">
          <a:xfrm>
            <a:off x="0" y="571500"/>
            <a:ext cx="9144000" cy="1938338"/>
          </a:xfrm>
          <a:prstGeom prst="rect">
            <a:avLst/>
          </a:prstGeom>
          <a:noFill/>
          <a:ln w="9525">
            <a:noFill/>
            <a:miter lim="800000"/>
            <a:headEnd/>
            <a:tailEnd/>
          </a:ln>
        </p:spPr>
        <p:txBody>
          <a:bodyPr>
            <a:spAutoFit/>
          </a:bodyPr>
          <a:lstStyle/>
          <a:p>
            <a:r>
              <a:rPr lang="de-DE" sz="2000">
                <a:solidFill>
                  <a:srgbClr val="003366"/>
                </a:solidFill>
              </a:rPr>
              <a:t>  </a:t>
            </a:r>
          </a:p>
          <a:p>
            <a:endParaRPr lang="de-DE" sz="2000">
              <a:solidFill>
                <a:srgbClr val="003366"/>
              </a:solidFill>
            </a:endParaRPr>
          </a:p>
          <a:p>
            <a:r>
              <a:rPr lang="de-DE" sz="2000">
                <a:solidFill>
                  <a:srgbClr val="003366"/>
                </a:solidFill>
              </a:rPr>
              <a:t> </a:t>
            </a:r>
          </a:p>
          <a:p>
            <a:endParaRPr lang="de-DE" sz="2000">
              <a:solidFill>
                <a:srgbClr val="003366"/>
              </a:solidFill>
            </a:endParaRPr>
          </a:p>
          <a:p>
            <a:endParaRPr lang="de-DE" sz="2000">
              <a:solidFill>
                <a:srgbClr val="003366"/>
              </a:solidFill>
            </a:endParaRPr>
          </a:p>
          <a:p>
            <a:r>
              <a:rPr lang="de-DE" sz="2000" b="1">
                <a:solidFill>
                  <a:srgbClr val="003366"/>
                </a:solidFill>
              </a:rPr>
              <a:t>     </a:t>
            </a:r>
          </a:p>
        </p:txBody>
      </p:sp>
      <p:sp>
        <p:nvSpPr>
          <p:cNvPr id="7" name="Rechteck 7"/>
          <p:cNvSpPr>
            <a:spLocks noChangeArrowheads="1"/>
          </p:cNvSpPr>
          <p:nvPr/>
        </p:nvSpPr>
        <p:spPr bwMode="auto">
          <a:xfrm>
            <a:off x="0" y="-1"/>
            <a:ext cx="9144000" cy="6912000"/>
          </a:xfrm>
          <a:prstGeom prst="rect">
            <a:avLst/>
          </a:prstGeom>
          <a:solidFill>
            <a:srgbClr val="C0C0C0"/>
          </a:solidFill>
          <a:ln w="9525">
            <a:noFill/>
            <a:miter lim="800000"/>
            <a:headEnd/>
            <a:tailEnd/>
          </a:ln>
        </p:spPr>
        <p:txBody>
          <a:bodyPr>
            <a:spAutoFit/>
          </a:bodyPr>
          <a:lstStyle/>
          <a:p>
            <a:pPr>
              <a:defRPr/>
            </a:pPr>
            <a:endParaRPr lang="de-DE" sz="2000" dirty="0" smtClean="0">
              <a:solidFill>
                <a:srgbClr val="003366"/>
              </a:solidFill>
            </a:endParaRPr>
          </a:p>
          <a:p>
            <a:pPr>
              <a:defRPr/>
            </a:pPr>
            <a:endParaRPr lang="de-DE" sz="2000" dirty="0" smtClean="0">
              <a:solidFill>
                <a:srgbClr val="003366"/>
              </a:solidFill>
            </a:endParaRPr>
          </a:p>
          <a:p>
            <a:pPr marL="457200" indent="-457200">
              <a:defRPr/>
            </a:pPr>
            <a:endParaRPr lang="de-DE" sz="2000" dirty="0">
              <a:solidFill>
                <a:srgbClr val="003366"/>
              </a:solidFill>
            </a:endParaRPr>
          </a:p>
        </p:txBody>
      </p:sp>
      <p:sp>
        <p:nvSpPr>
          <p:cNvPr id="10" name="Rechteck 9"/>
          <p:cNvSpPr/>
          <p:nvPr/>
        </p:nvSpPr>
        <p:spPr>
          <a:xfrm>
            <a:off x="0" y="0"/>
            <a:ext cx="9144000" cy="830997"/>
          </a:xfrm>
          <a:prstGeom prst="rect">
            <a:avLst/>
          </a:prstGeom>
        </p:spPr>
        <p:txBody>
          <a:bodyPr>
            <a:spAutoFit/>
          </a:bodyPr>
          <a:lstStyle/>
          <a:p>
            <a:pPr>
              <a:defRPr/>
            </a:pPr>
            <a:r>
              <a:rPr lang="de-DE" sz="2400" b="1" dirty="0" smtClean="0">
                <a:solidFill>
                  <a:srgbClr val="003366"/>
                </a:solidFill>
              </a:rPr>
              <a:t>7. </a:t>
            </a:r>
            <a:r>
              <a:rPr lang="de-DE" sz="2400" b="1" dirty="0" smtClean="0">
                <a:solidFill>
                  <a:srgbClr val="003366"/>
                </a:solidFill>
                <a:effectLst>
                  <a:outerShdw blurRad="38100" dist="38100" dir="2700000" algn="tl">
                    <a:srgbClr val="000000">
                      <a:alpha val="43137"/>
                    </a:srgbClr>
                  </a:outerShdw>
                </a:effectLst>
              </a:rPr>
              <a:t>Aufsichtsverantwortung - Hinweise</a:t>
            </a:r>
          </a:p>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8" name="Rechteck 7"/>
          <p:cNvSpPr/>
          <p:nvPr/>
        </p:nvSpPr>
        <p:spPr>
          <a:xfrm>
            <a:off x="0" y="476671"/>
            <a:ext cx="9144000" cy="6444000"/>
          </a:xfrm>
          <a:prstGeom prst="rect">
            <a:avLst/>
          </a:prstGeom>
          <a:ln>
            <a:noFill/>
          </a:ln>
        </p:spPr>
        <p:txBody>
          <a:bodyPr wrap="square">
            <a:spAutoFit/>
          </a:bodyPr>
          <a:lstStyle/>
          <a:p>
            <a:pPr marL="269875" indent="-269875">
              <a:buFont typeface="Wingdings" pitchFamily="2" charset="2"/>
              <a:buChar char="Ø"/>
            </a:pPr>
            <a:endParaRPr lang="de-DE" sz="2000" dirty="0" smtClean="0">
              <a:solidFill>
                <a:srgbClr val="003366"/>
              </a:solidFill>
            </a:endParaRPr>
          </a:p>
          <a:p>
            <a:pPr marL="269875" indent="-269875">
              <a:buFont typeface="Wingdings" pitchFamily="2" charset="2"/>
              <a:buChar char="Ø"/>
            </a:pPr>
            <a:endParaRPr lang="de-DE" sz="2000" dirty="0" smtClean="0">
              <a:solidFill>
                <a:srgbClr val="003366"/>
              </a:solidFill>
            </a:endParaRPr>
          </a:p>
          <a:p>
            <a:pPr marL="269875" indent="-269875"/>
            <a:endParaRPr lang="de-DE" sz="2000" dirty="0" smtClean="0">
              <a:solidFill>
                <a:srgbClr val="003366"/>
              </a:solidFill>
            </a:endParaRPr>
          </a:p>
          <a:p>
            <a:pPr>
              <a:buFont typeface="Wingdings" pitchFamily="2" charset="2"/>
              <a:buChar char="Ø"/>
            </a:pPr>
            <a:r>
              <a:rPr lang="de-DE" sz="2000" dirty="0" smtClean="0">
                <a:solidFill>
                  <a:srgbClr val="003366"/>
                </a:solidFill>
              </a:rPr>
              <a:t>  </a:t>
            </a:r>
            <a:r>
              <a:rPr lang="de-DE" sz="2000" dirty="0" err="1" smtClean="0">
                <a:solidFill>
                  <a:srgbClr val="003366"/>
                </a:solidFill>
              </a:rPr>
              <a:t>Aufsichtsverantwortg</a:t>
            </a:r>
            <a:r>
              <a:rPr lang="de-DE" sz="2000" dirty="0" smtClean="0">
                <a:solidFill>
                  <a:srgbClr val="003366"/>
                </a:solidFill>
              </a:rPr>
              <a:t>. bedeutet nicht, dass einer Gefahr mittels Maßnahmen </a:t>
            </a:r>
          </a:p>
          <a:p>
            <a:r>
              <a:rPr lang="de-DE" sz="2000" dirty="0" smtClean="0">
                <a:solidFill>
                  <a:srgbClr val="003366"/>
                </a:solidFill>
              </a:rPr>
              <a:t>     der Aufsichtspflicht begegnet werden muss. Vielmehr sollte auf eine Gefahr </a:t>
            </a:r>
          </a:p>
          <a:p>
            <a:r>
              <a:rPr lang="de-DE" sz="2000" dirty="0" smtClean="0">
                <a:solidFill>
                  <a:srgbClr val="003366"/>
                </a:solidFill>
              </a:rPr>
              <a:t>     - ausgenommen akute Gefahr - primär päd. reagiert werden.</a:t>
            </a:r>
          </a:p>
          <a:p>
            <a:endParaRPr lang="de-DE" sz="2000" dirty="0" smtClean="0">
              <a:solidFill>
                <a:srgbClr val="003366"/>
              </a:solidFill>
            </a:endParaRPr>
          </a:p>
          <a:p>
            <a:pPr>
              <a:buFont typeface="Wingdings" pitchFamily="2" charset="2"/>
              <a:buChar char="Ø"/>
            </a:pPr>
            <a:r>
              <a:rPr lang="de-DE" sz="2000" dirty="0" smtClean="0">
                <a:solidFill>
                  <a:srgbClr val="003366"/>
                </a:solidFill>
              </a:rPr>
              <a:t>  In akut gefährlichen Situationen kommen aufgrund der Eilbedürftigkeit statt   </a:t>
            </a:r>
          </a:p>
          <a:p>
            <a:pPr marL="457200" indent="-457200"/>
            <a:r>
              <a:rPr lang="de-DE" sz="2000" dirty="0" smtClean="0">
                <a:solidFill>
                  <a:srgbClr val="003366"/>
                </a:solidFill>
              </a:rPr>
              <a:t>     päd. Reaktionen nur Maßnahmen der Gefahrenabwehr in Betracht.</a:t>
            </a:r>
          </a:p>
          <a:p>
            <a:pPr marL="457200" indent="-457200"/>
            <a:endParaRPr lang="de-DE" sz="2000" dirty="0" smtClean="0">
              <a:solidFill>
                <a:srgbClr val="003366"/>
              </a:solidFill>
            </a:endParaRPr>
          </a:p>
          <a:p>
            <a:pPr>
              <a:buFont typeface="Wingdings" pitchFamily="2" charset="2"/>
              <a:buChar char="Ø"/>
            </a:pPr>
            <a:r>
              <a:rPr lang="de-DE" sz="2000" dirty="0" smtClean="0">
                <a:solidFill>
                  <a:srgbClr val="003366"/>
                </a:solidFill>
              </a:rPr>
              <a:t>  Bei akuter Gefahr sind neben Maßnahmen der Gefahrenabwehr (z.B. Not-  </a:t>
            </a:r>
          </a:p>
          <a:p>
            <a:r>
              <a:rPr lang="de-DE" sz="2000" dirty="0" smtClean="0">
                <a:solidFill>
                  <a:srgbClr val="003366"/>
                </a:solidFill>
              </a:rPr>
              <a:t>     wehr/ Nothilfe) Reaktionen im Kontext der Aufsichtspflicht zu bedenken.</a:t>
            </a:r>
          </a:p>
          <a:p>
            <a:endParaRPr lang="de-DE" sz="2000" dirty="0" smtClean="0">
              <a:solidFill>
                <a:srgbClr val="003366"/>
              </a:solidFill>
            </a:endParaRPr>
          </a:p>
          <a:p>
            <a:pPr>
              <a:buFont typeface="Wingdings" pitchFamily="2" charset="2"/>
              <a:buChar char="Ø"/>
            </a:pPr>
            <a:r>
              <a:rPr lang="de-DE" sz="2000" dirty="0" smtClean="0">
                <a:solidFill>
                  <a:srgbClr val="003366"/>
                </a:solidFill>
              </a:rPr>
              <a:t>  Sofern in einer Gefahrenlage </a:t>
            </a:r>
            <a:r>
              <a:rPr lang="de-DE" sz="2000" dirty="0" err="1" smtClean="0">
                <a:solidFill>
                  <a:srgbClr val="003366"/>
                </a:solidFill>
              </a:rPr>
              <a:t>PädagogInnen</a:t>
            </a:r>
            <a:r>
              <a:rPr lang="de-DE" sz="2000" dirty="0" smtClean="0">
                <a:solidFill>
                  <a:srgbClr val="003366"/>
                </a:solidFill>
              </a:rPr>
              <a:t> ihre primäre </a:t>
            </a:r>
            <a:r>
              <a:rPr lang="de-DE" sz="2000" dirty="0" err="1" smtClean="0">
                <a:solidFill>
                  <a:srgbClr val="003366"/>
                </a:solidFill>
              </a:rPr>
              <a:t>päd.Verantwortung</a:t>
            </a:r>
            <a:r>
              <a:rPr lang="de-DE" sz="2000" dirty="0" smtClean="0">
                <a:solidFill>
                  <a:srgbClr val="003366"/>
                </a:solidFill>
              </a:rPr>
              <a:t> </a:t>
            </a:r>
          </a:p>
          <a:p>
            <a:r>
              <a:rPr lang="de-DE" sz="2000" dirty="0" smtClean="0">
                <a:solidFill>
                  <a:srgbClr val="003366"/>
                </a:solidFill>
              </a:rPr>
              <a:t>     nicht wahrnehmen u. sich darauf einrichten, in der weiteren Entwicklung auf </a:t>
            </a:r>
          </a:p>
          <a:p>
            <a:r>
              <a:rPr lang="de-DE" sz="2000" dirty="0" smtClean="0">
                <a:solidFill>
                  <a:srgbClr val="003366"/>
                </a:solidFill>
              </a:rPr>
              <a:t>     eine akute Gefahr mittels Gefahrenabwehr  zu reagieren, ist  dies  nicht  nur </a:t>
            </a:r>
          </a:p>
          <a:p>
            <a:r>
              <a:rPr lang="de-DE" sz="2000" dirty="0" smtClean="0">
                <a:solidFill>
                  <a:srgbClr val="003366"/>
                </a:solidFill>
              </a:rPr>
              <a:t>     fachlich </a:t>
            </a:r>
            <a:r>
              <a:rPr lang="de-DE" sz="2000" dirty="0" err="1" smtClean="0">
                <a:solidFill>
                  <a:srgbClr val="003366"/>
                </a:solidFill>
              </a:rPr>
              <a:t>unbegründbar</a:t>
            </a:r>
            <a:r>
              <a:rPr lang="de-DE" sz="2000" dirty="0" smtClean="0">
                <a:solidFill>
                  <a:srgbClr val="003366"/>
                </a:solidFill>
              </a:rPr>
              <a:t> und illegitim, vielmehr auch illegal. Derart nicht wahr- </a:t>
            </a:r>
          </a:p>
          <a:p>
            <a:r>
              <a:rPr lang="de-DE" sz="2000" dirty="0" smtClean="0">
                <a:solidFill>
                  <a:srgbClr val="003366"/>
                </a:solidFill>
              </a:rPr>
              <a:t>     genommene Erziehungsverantwortung ist “Machtmissbrauch”.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 calcmode="lin" valueType="num">
                                      <p:cBhvr additive="base">
                                        <p:cTn id="1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 calcmode="lin" valueType="num">
                                      <p:cBhvr additive="base">
                                        <p:cTn id="2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 calcmode="lin" valueType="num">
                                      <p:cBhvr additive="base">
                                        <p:cTn id="2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anim calcmode="lin" valueType="num">
                                      <p:cBhvr additive="base">
                                        <p:cTn id="3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anim calcmode="lin" valueType="num">
                                      <p:cBhvr additive="base">
                                        <p:cTn id="35"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13" end="13"/>
                                            </p:txEl>
                                          </p:spTgt>
                                        </p:tgtEl>
                                        <p:attrNameLst>
                                          <p:attrName>style.visibility</p:attrName>
                                        </p:attrNameLst>
                                      </p:cBhvr>
                                      <p:to>
                                        <p:strVal val="visible"/>
                                      </p:to>
                                    </p:set>
                                    <p:anim calcmode="lin" valueType="num">
                                      <p:cBhvr additive="base">
                                        <p:cTn id="41"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14" end="14"/>
                                            </p:txEl>
                                          </p:spTgt>
                                        </p:tgtEl>
                                        <p:attrNameLst>
                                          <p:attrName>style.visibility</p:attrName>
                                        </p:attrNameLst>
                                      </p:cBhvr>
                                      <p:to>
                                        <p:strVal val="visible"/>
                                      </p:to>
                                    </p:set>
                                    <p:anim calcmode="lin" valueType="num">
                                      <p:cBhvr additive="base">
                                        <p:cTn id="45"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15" end="15"/>
                                            </p:txEl>
                                          </p:spTgt>
                                        </p:tgtEl>
                                        <p:attrNameLst>
                                          <p:attrName>style.visibility</p:attrName>
                                        </p:attrNameLst>
                                      </p:cBhvr>
                                      <p:to>
                                        <p:strVal val="visible"/>
                                      </p:to>
                                    </p:set>
                                    <p:anim calcmode="lin" valueType="num">
                                      <p:cBhvr additive="base">
                                        <p:cTn id="49"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5" end="1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16" end="16"/>
                                            </p:txEl>
                                          </p:spTgt>
                                        </p:tgtEl>
                                        <p:attrNameLst>
                                          <p:attrName>style.visibility</p:attrName>
                                        </p:attrNameLst>
                                      </p:cBhvr>
                                      <p:to>
                                        <p:strVal val="visible"/>
                                      </p:to>
                                    </p:set>
                                    <p:anim calcmode="lin" valueType="num">
                                      <p:cBhvr additive="base">
                                        <p:cTn id="53"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6" end="1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
                                            <p:txEl>
                                              <p:pRg st="17" end="17"/>
                                            </p:txEl>
                                          </p:spTgt>
                                        </p:tgtEl>
                                        <p:attrNameLst>
                                          <p:attrName>style.visibility</p:attrName>
                                        </p:attrNameLst>
                                      </p:cBhvr>
                                      <p:to>
                                        <p:strVal val="visible"/>
                                      </p:to>
                                    </p:set>
                                    <p:anim calcmode="lin" valueType="num">
                                      <p:cBhvr additive="base">
                                        <p:cTn id="57" dur="500" fill="hold"/>
                                        <p:tgtEl>
                                          <p:spTgt spid="8">
                                            <p:txEl>
                                              <p:pRg st="17" end="1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hteck 5"/>
          <p:cNvSpPr>
            <a:spLocks noChangeArrowheads="1"/>
          </p:cNvSpPr>
          <p:nvPr/>
        </p:nvSpPr>
        <p:spPr bwMode="auto">
          <a:xfrm>
            <a:off x="0" y="571500"/>
            <a:ext cx="9144000" cy="1938338"/>
          </a:xfrm>
          <a:prstGeom prst="rect">
            <a:avLst/>
          </a:prstGeom>
          <a:noFill/>
          <a:ln w="9525">
            <a:noFill/>
            <a:miter lim="800000"/>
            <a:headEnd/>
            <a:tailEnd/>
          </a:ln>
        </p:spPr>
        <p:txBody>
          <a:bodyPr>
            <a:spAutoFit/>
          </a:bodyPr>
          <a:lstStyle/>
          <a:p>
            <a:r>
              <a:rPr lang="de-DE" sz="2000">
                <a:solidFill>
                  <a:srgbClr val="003366"/>
                </a:solidFill>
              </a:rPr>
              <a:t>  </a:t>
            </a:r>
          </a:p>
          <a:p>
            <a:endParaRPr lang="de-DE" sz="2000">
              <a:solidFill>
                <a:srgbClr val="003366"/>
              </a:solidFill>
            </a:endParaRPr>
          </a:p>
          <a:p>
            <a:r>
              <a:rPr lang="de-DE" sz="2000">
                <a:solidFill>
                  <a:srgbClr val="003366"/>
                </a:solidFill>
              </a:rPr>
              <a:t> </a:t>
            </a:r>
          </a:p>
          <a:p>
            <a:endParaRPr lang="de-DE" sz="2000">
              <a:solidFill>
                <a:srgbClr val="003366"/>
              </a:solidFill>
            </a:endParaRPr>
          </a:p>
          <a:p>
            <a:endParaRPr lang="de-DE" sz="2000">
              <a:solidFill>
                <a:srgbClr val="003366"/>
              </a:solidFill>
            </a:endParaRPr>
          </a:p>
          <a:p>
            <a:r>
              <a:rPr lang="de-DE" sz="2000" b="1">
                <a:solidFill>
                  <a:srgbClr val="003366"/>
                </a:solidFill>
              </a:rPr>
              <a:t>     </a:t>
            </a:r>
          </a:p>
        </p:txBody>
      </p:sp>
      <p:sp>
        <p:nvSpPr>
          <p:cNvPr id="7" name="Rechteck 7"/>
          <p:cNvSpPr>
            <a:spLocks noChangeArrowheads="1"/>
          </p:cNvSpPr>
          <p:nvPr/>
        </p:nvSpPr>
        <p:spPr bwMode="auto">
          <a:xfrm>
            <a:off x="0" y="-1"/>
            <a:ext cx="9144000" cy="6912000"/>
          </a:xfrm>
          <a:prstGeom prst="rect">
            <a:avLst/>
          </a:prstGeom>
          <a:solidFill>
            <a:srgbClr val="C0C0C0"/>
          </a:solidFill>
          <a:ln w="9525">
            <a:noFill/>
            <a:miter lim="800000"/>
            <a:headEnd/>
            <a:tailEnd/>
          </a:ln>
        </p:spPr>
        <p:txBody>
          <a:bodyPr>
            <a:spAutoFit/>
          </a:bodyPr>
          <a:lstStyle/>
          <a:p>
            <a:pPr>
              <a:defRPr/>
            </a:pPr>
            <a:endParaRPr lang="de-DE" sz="2000" dirty="0">
              <a:solidFill>
                <a:srgbClr val="003366"/>
              </a:solidFill>
            </a:endParaRPr>
          </a:p>
          <a:p>
            <a:pPr>
              <a:defRPr/>
            </a:pPr>
            <a:endParaRPr lang="de-DE" sz="2000" dirty="0">
              <a:solidFill>
                <a:srgbClr val="003366"/>
              </a:solidFill>
            </a:endParaRPr>
          </a:p>
          <a:p>
            <a:pPr marL="457200" indent="-457200">
              <a:defRPr/>
            </a:pPr>
            <a:endParaRPr lang="de-DE" sz="2000" dirty="0">
              <a:solidFill>
                <a:srgbClr val="003366"/>
              </a:solidFill>
            </a:endParaRPr>
          </a:p>
        </p:txBody>
      </p:sp>
      <p:sp>
        <p:nvSpPr>
          <p:cNvPr id="10" name="Rechteck 9"/>
          <p:cNvSpPr/>
          <p:nvPr/>
        </p:nvSpPr>
        <p:spPr>
          <a:xfrm>
            <a:off x="0" y="0"/>
            <a:ext cx="9144000" cy="2677656"/>
          </a:xfrm>
          <a:prstGeom prst="rect">
            <a:avLst/>
          </a:prstGeom>
        </p:spPr>
        <p:txBody>
          <a:bodyPr>
            <a:spAutoFit/>
          </a:bodyPr>
          <a:lstStyle/>
          <a:p>
            <a:pPr>
              <a:defRPr/>
            </a:pPr>
            <a:r>
              <a:rPr lang="de-DE" sz="2400" b="1" dirty="0" smtClean="0">
                <a:solidFill>
                  <a:srgbClr val="003366"/>
                </a:solidFill>
              </a:rPr>
              <a:t>7. </a:t>
            </a:r>
            <a:r>
              <a:rPr lang="de-DE" sz="2400" b="1" dirty="0" smtClean="0">
                <a:solidFill>
                  <a:srgbClr val="003366"/>
                </a:solidFill>
                <a:effectLst>
                  <a:outerShdw blurRad="38100" dist="38100" dir="2700000" algn="tl">
                    <a:srgbClr val="000000">
                      <a:alpha val="43137"/>
                    </a:srgbClr>
                  </a:outerShdw>
                </a:effectLst>
              </a:rPr>
              <a:t>Aufsichtsverantwortung</a:t>
            </a:r>
          </a:p>
          <a:p>
            <a:pPr>
              <a:defRPr/>
            </a:pPr>
            <a:endParaRPr lang="de-DE" sz="2400" b="1" dirty="0" smtClean="0">
              <a:solidFill>
                <a:srgbClr val="003366"/>
              </a:solidFill>
              <a:effectLst>
                <a:outerShdw blurRad="38100" dist="38100" dir="2700000" algn="tl">
                  <a:srgbClr val="000000">
                    <a:alpha val="43137"/>
                  </a:srgbClr>
                </a:outerShdw>
              </a:effectLst>
            </a:endParaRPr>
          </a:p>
          <a:p>
            <a:pPr>
              <a:defRPr/>
            </a:pPr>
            <a:endParaRPr lang="de-DE" sz="2400" b="1" dirty="0" smtClean="0">
              <a:solidFill>
                <a:srgbClr val="003366"/>
              </a:solidFill>
              <a:effectLst>
                <a:outerShdw blurRad="38100" dist="38100" dir="2700000" algn="tl">
                  <a:srgbClr val="000000">
                    <a:alpha val="43137"/>
                  </a:srgbClr>
                </a:outerShdw>
              </a:effectLst>
            </a:endParaRPr>
          </a:p>
          <a:p>
            <a:pPr>
              <a:defRPr/>
            </a:pPr>
            <a:endParaRPr lang="de-DE" sz="2400" b="1" dirty="0" smtClean="0">
              <a:solidFill>
                <a:srgbClr val="003366"/>
              </a:solidFill>
              <a:effectLst>
                <a:outerShdw blurRad="38100" dist="38100" dir="2700000" algn="tl">
                  <a:srgbClr val="000000">
                    <a:alpha val="43137"/>
                  </a:srgbClr>
                </a:outerShdw>
              </a:effectLst>
            </a:endParaRPr>
          </a:p>
          <a:p>
            <a:pPr>
              <a:defRPr/>
            </a:pPr>
            <a:endParaRPr lang="de-DE" sz="2400" b="1" dirty="0" smtClean="0">
              <a:solidFill>
                <a:srgbClr val="003366"/>
              </a:solidFill>
              <a:effectLst>
                <a:outerShdw blurRad="38100" dist="38100" dir="2700000" algn="tl">
                  <a:srgbClr val="000000">
                    <a:alpha val="43137"/>
                  </a:srgbClr>
                </a:outerShdw>
              </a:effectLst>
            </a:endParaRPr>
          </a:p>
          <a:p>
            <a:pPr>
              <a:defRPr/>
            </a:pP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8" name="Rechteck 7"/>
          <p:cNvSpPr/>
          <p:nvPr/>
        </p:nvSpPr>
        <p:spPr>
          <a:xfrm>
            <a:off x="0" y="620688"/>
            <a:ext cx="9144000" cy="6300000"/>
          </a:xfrm>
          <a:prstGeom prst="rect">
            <a:avLst/>
          </a:prstGeom>
        </p:spPr>
        <p:txBody>
          <a:bodyPr wrap="square">
            <a:spAutoFit/>
          </a:bodyPr>
          <a:lstStyle/>
          <a:p>
            <a:endParaRPr lang="de-DE" sz="2000" b="1" dirty="0" smtClean="0">
              <a:solidFill>
                <a:srgbClr val="003366"/>
              </a:solidFill>
            </a:endParaRPr>
          </a:p>
          <a:p>
            <a:r>
              <a:rPr lang="de-DE" sz="2000" b="1" dirty="0" smtClean="0">
                <a:solidFill>
                  <a:srgbClr val="003366"/>
                </a:solidFill>
              </a:rPr>
              <a:t>Zur Aufsichtsverantwortung lässt sich noch Folgendes feststellen:</a:t>
            </a:r>
          </a:p>
          <a:p>
            <a:endParaRPr lang="de-DE" sz="2000" dirty="0" smtClean="0">
              <a:solidFill>
                <a:srgbClr val="003366"/>
              </a:solidFill>
            </a:endParaRPr>
          </a:p>
          <a:p>
            <a:pPr>
              <a:buFont typeface="Wingdings" pitchFamily="2" charset="2"/>
              <a:buChar char="Ø"/>
            </a:pPr>
            <a:r>
              <a:rPr lang="de-DE" sz="2000" b="1" dirty="0" smtClean="0">
                <a:solidFill>
                  <a:srgbClr val="003366"/>
                </a:solidFill>
              </a:rPr>
              <a:t>     Die Gefahrenabwehr</a:t>
            </a:r>
            <a:r>
              <a:rPr lang="de-DE" sz="2000" dirty="0" smtClean="0">
                <a:solidFill>
                  <a:srgbClr val="003366"/>
                </a:solidFill>
              </a:rPr>
              <a:t> beinhaltet, dass </a:t>
            </a:r>
            <a:r>
              <a:rPr lang="de-DE" sz="2000" dirty="0" err="1" smtClean="0">
                <a:solidFill>
                  <a:srgbClr val="003366"/>
                </a:solidFill>
              </a:rPr>
              <a:t>PädagogInnen</a:t>
            </a:r>
            <a:r>
              <a:rPr lang="de-DE" sz="2000" dirty="0" smtClean="0">
                <a:solidFill>
                  <a:srgbClr val="003366"/>
                </a:solidFill>
              </a:rPr>
              <a:t> </a:t>
            </a:r>
            <a:r>
              <a:rPr lang="de-DE" sz="2000" b="1" dirty="0" smtClean="0">
                <a:solidFill>
                  <a:srgbClr val="003366"/>
                </a:solidFill>
              </a:rPr>
              <a:t>akuter Eigen- oder </a:t>
            </a:r>
          </a:p>
          <a:p>
            <a:r>
              <a:rPr lang="de-DE" sz="2000" b="1" dirty="0" smtClean="0">
                <a:solidFill>
                  <a:srgbClr val="003366"/>
                </a:solidFill>
              </a:rPr>
              <a:t>        </a:t>
            </a:r>
            <a:r>
              <a:rPr lang="de-DE" sz="2000" b="1" dirty="0" err="1" smtClean="0">
                <a:solidFill>
                  <a:srgbClr val="003366"/>
                </a:solidFill>
              </a:rPr>
              <a:t>Fremdgefährdg</a:t>
            </a:r>
            <a:r>
              <a:rPr lang="de-DE" sz="2000" b="1" dirty="0" smtClean="0">
                <a:solidFill>
                  <a:srgbClr val="003366"/>
                </a:solidFill>
              </a:rPr>
              <a:t>.</a:t>
            </a:r>
            <a:r>
              <a:rPr lang="de-DE" sz="2000" dirty="0" smtClean="0">
                <a:solidFill>
                  <a:srgbClr val="003366"/>
                </a:solidFill>
              </a:rPr>
              <a:t> in ihrer Obhut befindlicher K./ J. “geeignet” u. “</a:t>
            </a:r>
            <a:r>
              <a:rPr lang="de-DE" sz="2000" dirty="0" err="1" smtClean="0">
                <a:solidFill>
                  <a:srgbClr val="003366"/>
                </a:solidFill>
              </a:rPr>
              <a:t>verhältnis</a:t>
            </a:r>
            <a:r>
              <a:rPr lang="de-DE" sz="2000" dirty="0" smtClean="0">
                <a:solidFill>
                  <a:srgbClr val="003366"/>
                </a:solidFill>
              </a:rPr>
              <a:t>- </a:t>
            </a:r>
          </a:p>
          <a:p>
            <a:r>
              <a:rPr lang="de-DE" sz="2000" dirty="0" smtClean="0">
                <a:solidFill>
                  <a:srgbClr val="003366"/>
                </a:solidFill>
              </a:rPr>
              <a:t>        mäßig” begegnen. Damit verbundene Maßnahmen sind unter </a:t>
            </a:r>
            <a:r>
              <a:rPr lang="de-DE" sz="2000" dirty="0" err="1" smtClean="0">
                <a:solidFill>
                  <a:srgbClr val="003366"/>
                </a:solidFill>
              </a:rPr>
              <a:t>jurist.Aspekt</a:t>
            </a:r>
            <a:endParaRPr lang="de-DE" sz="2000" dirty="0" smtClean="0">
              <a:solidFill>
                <a:srgbClr val="003366"/>
              </a:solidFill>
            </a:endParaRPr>
          </a:p>
          <a:p>
            <a:r>
              <a:rPr lang="de-DE" sz="2000" dirty="0" smtClean="0">
                <a:solidFill>
                  <a:srgbClr val="003366"/>
                </a:solidFill>
              </a:rPr>
              <a:t>        gerechtfertigt: </a:t>
            </a:r>
            <a:r>
              <a:rPr lang="de-DE" sz="2000" dirty="0" err="1" smtClean="0">
                <a:solidFill>
                  <a:srgbClr val="003366"/>
                </a:solidFill>
              </a:rPr>
              <a:t>PädagogInnen</a:t>
            </a:r>
            <a:r>
              <a:rPr lang="de-DE" sz="2000" dirty="0" smtClean="0">
                <a:solidFill>
                  <a:srgbClr val="003366"/>
                </a:solidFill>
              </a:rPr>
              <a:t> sind-  soweit sie erforderlich, "geeignet" und </a:t>
            </a:r>
          </a:p>
          <a:p>
            <a:r>
              <a:rPr lang="de-DE" sz="2000" dirty="0" smtClean="0">
                <a:solidFill>
                  <a:srgbClr val="003366"/>
                </a:solidFill>
              </a:rPr>
              <a:t>        "verhältnismäßig" handeln- befugt, in die Rechte des/ r K./ J. einzugreifen.</a:t>
            </a:r>
          </a:p>
          <a:p>
            <a:endParaRPr lang="de-DE" sz="2000" dirty="0" smtClean="0">
              <a:solidFill>
                <a:srgbClr val="003366"/>
              </a:solidFill>
            </a:endParaRPr>
          </a:p>
          <a:p>
            <a:pPr>
              <a:buFont typeface="Wingdings" pitchFamily="2" charset="2"/>
              <a:buChar char="Ø"/>
            </a:pPr>
            <a:r>
              <a:rPr lang="de-DE" sz="2000" dirty="0" smtClean="0">
                <a:solidFill>
                  <a:srgbClr val="003366"/>
                </a:solidFill>
              </a:rPr>
              <a:t>     </a:t>
            </a:r>
            <a:r>
              <a:rPr lang="de-DE" sz="2000" b="1" dirty="0" smtClean="0">
                <a:solidFill>
                  <a:srgbClr val="003366"/>
                </a:solidFill>
              </a:rPr>
              <a:t>“Geeignet” ist Verhalten in der Gefahrenabwehr</a:t>
            </a:r>
            <a:r>
              <a:rPr lang="de-DE" sz="2000" dirty="0" smtClean="0">
                <a:solidFill>
                  <a:srgbClr val="003366"/>
                </a:solidFill>
              </a:rPr>
              <a:t>, wenn es aus Sicht ei-  </a:t>
            </a:r>
          </a:p>
          <a:p>
            <a:r>
              <a:rPr lang="de-DE" sz="2000" dirty="0" smtClean="0">
                <a:solidFill>
                  <a:srgbClr val="003366"/>
                </a:solidFill>
              </a:rPr>
              <a:t>        </a:t>
            </a:r>
            <a:r>
              <a:rPr lang="de-DE" sz="2000" dirty="0" err="1" smtClean="0">
                <a:solidFill>
                  <a:srgbClr val="003366"/>
                </a:solidFill>
              </a:rPr>
              <a:t>nes</a:t>
            </a:r>
            <a:r>
              <a:rPr lang="de-DE" sz="2000" dirty="0" smtClean="0">
                <a:solidFill>
                  <a:srgbClr val="003366"/>
                </a:solidFill>
              </a:rPr>
              <a:t> (fiktiv) neutralen Beobachters </a:t>
            </a:r>
            <a:r>
              <a:rPr lang="de-DE" sz="2000" dirty="0" err="1" smtClean="0">
                <a:solidFill>
                  <a:srgbClr val="003366"/>
                </a:solidFill>
              </a:rPr>
              <a:t>i.d</a:t>
            </a:r>
            <a:r>
              <a:rPr lang="de-DE" sz="2000" dirty="0" smtClean="0">
                <a:solidFill>
                  <a:srgbClr val="003366"/>
                </a:solidFill>
              </a:rPr>
              <a:t>. Lage ist, der Gefährdung zu </a:t>
            </a:r>
            <a:r>
              <a:rPr lang="de-DE" sz="2000" dirty="0" err="1" smtClean="0">
                <a:solidFill>
                  <a:srgbClr val="003366"/>
                </a:solidFill>
              </a:rPr>
              <a:t>begeg</a:t>
            </a:r>
            <a:r>
              <a:rPr lang="de-DE" sz="2000" dirty="0" smtClean="0">
                <a:solidFill>
                  <a:srgbClr val="003366"/>
                </a:solidFill>
              </a:rPr>
              <a:t>- </a:t>
            </a:r>
          </a:p>
          <a:p>
            <a:r>
              <a:rPr lang="de-DE" sz="2000" dirty="0" smtClean="0">
                <a:solidFill>
                  <a:srgbClr val="003366"/>
                </a:solidFill>
              </a:rPr>
              <a:t>        </a:t>
            </a:r>
            <a:r>
              <a:rPr lang="de-DE" sz="2000" dirty="0" err="1" smtClean="0">
                <a:solidFill>
                  <a:srgbClr val="003366"/>
                </a:solidFill>
              </a:rPr>
              <a:t>nen</a:t>
            </a:r>
            <a:r>
              <a:rPr lang="de-DE" sz="2000" dirty="0" smtClean="0">
                <a:solidFill>
                  <a:srgbClr val="003366"/>
                </a:solidFill>
              </a:rPr>
              <a:t> u. nur, wenn die Situation mit dem betroffenen K./ J. </a:t>
            </a:r>
            <a:r>
              <a:rPr lang="de-DE" sz="2000" dirty="0" err="1" smtClean="0">
                <a:solidFill>
                  <a:srgbClr val="003366"/>
                </a:solidFill>
              </a:rPr>
              <a:t>päd.aufgearbeitet</a:t>
            </a:r>
            <a:r>
              <a:rPr lang="de-DE" sz="2000" dirty="0" smtClean="0">
                <a:solidFill>
                  <a:srgbClr val="003366"/>
                </a:solidFill>
              </a:rPr>
              <a:t> </a:t>
            </a:r>
          </a:p>
          <a:p>
            <a:r>
              <a:rPr lang="de-DE" sz="2000" dirty="0" smtClean="0">
                <a:solidFill>
                  <a:srgbClr val="003366"/>
                </a:solidFill>
              </a:rPr>
              <a:t>        wird. Letzteres bedingt, dass besondere </a:t>
            </a:r>
            <a:r>
              <a:rPr lang="de-DE" sz="2000" dirty="0" err="1" smtClean="0">
                <a:solidFill>
                  <a:srgbClr val="003366"/>
                </a:solidFill>
              </a:rPr>
              <a:t>päd.Konzepte</a:t>
            </a:r>
            <a:r>
              <a:rPr lang="de-DE" sz="2000" dirty="0" smtClean="0">
                <a:solidFill>
                  <a:srgbClr val="003366"/>
                </a:solidFill>
              </a:rPr>
              <a:t> zu entwickeln sind, </a:t>
            </a:r>
          </a:p>
          <a:p>
            <a:r>
              <a:rPr lang="de-DE" sz="2000" dirty="0" smtClean="0">
                <a:solidFill>
                  <a:srgbClr val="003366"/>
                </a:solidFill>
              </a:rPr>
              <a:t>        um mit Gefahrenabwehr - Maßnahmen verbundene  Nebenwirkungen  zu </a:t>
            </a:r>
          </a:p>
          <a:p>
            <a:r>
              <a:rPr lang="de-DE" sz="2000" dirty="0" smtClean="0">
                <a:solidFill>
                  <a:srgbClr val="003366"/>
                </a:solidFill>
              </a:rPr>
              <a:t>        neutralisieren. Verhalten ist  z.B.  ungeeignet, wenn um sich  schlagendes </a:t>
            </a:r>
          </a:p>
          <a:p>
            <a:r>
              <a:rPr lang="de-DE" sz="2000" dirty="0" smtClean="0">
                <a:solidFill>
                  <a:srgbClr val="003366"/>
                </a:solidFill>
              </a:rPr>
              <a:t>        Kind auf d. Boden fixiert wird, insoweit durch </a:t>
            </a:r>
            <a:r>
              <a:rPr lang="de-DE" sz="2000" dirty="0" err="1" smtClean="0">
                <a:solidFill>
                  <a:srgbClr val="003366"/>
                </a:solidFill>
              </a:rPr>
              <a:t>sex.Missbrauch</a:t>
            </a:r>
            <a:r>
              <a:rPr lang="de-DE" sz="2000" dirty="0" smtClean="0">
                <a:solidFill>
                  <a:srgbClr val="003366"/>
                </a:solidFill>
              </a:rPr>
              <a:t> traumatisiert. </a:t>
            </a:r>
          </a:p>
          <a:p>
            <a:endParaRPr lang="de-DE" sz="2000" dirty="0" smtClean="0">
              <a:solidFill>
                <a:srgbClr val="003366"/>
              </a:solidFill>
            </a:endParaRPr>
          </a:p>
          <a:p>
            <a:pPr>
              <a:buFont typeface="Wingdings" pitchFamily="2" charset="2"/>
              <a:buChar char="Ø"/>
            </a:pPr>
            <a:r>
              <a:rPr lang="de-DE" sz="2000" b="1" dirty="0" smtClean="0">
                <a:solidFill>
                  <a:srgbClr val="003366"/>
                </a:solidFill>
              </a:rPr>
              <a:t>     „Verhältnismäßig“ ist Verhalten in der Gefahrenabwehr</a:t>
            </a:r>
            <a:r>
              <a:rPr lang="de-DE" sz="2000" dirty="0" smtClean="0">
                <a:solidFill>
                  <a:srgbClr val="003366"/>
                </a:solidFill>
              </a:rPr>
              <a:t>, sofern keine </a:t>
            </a:r>
          </a:p>
          <a:p>
            <a:r>
              <a:rPr lang="de-DE" sz="2000" dirty="0" smtClean="0">
                <a:solidFill>
                  <a:srgbClr val="003366"/>
                </a:solidFill>
              </a:rPr>
              <a:t>        andere für das K./ J. weniger gravierende Maßnahme in Betracht kommt. </a:t>
            </a:r>
          </a:p>
          <a:p>
            <a:endParaRPr lang="de-DE" sz="2000" dirty="0" smtClean="0">
              <a:solidFill>
                <a:srgbClr val="003366"/>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 calcmode="lin" valueType="num">
                                      <p:cBhvr additive="base">
                                        <p:cTn id="2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 calcmode="lin" valueType="num">
                                      <p:cBhvr additive="base">
                                        <p:cTn id="2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anim calcmode="lin" valueType="num">
                                      <p:cBhvr additive="base">
                                        <p:cTn id="3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 calcmode="lin" valueType="num">
                                      <p:cBhvr additive="base">
                                        <p:cTn id="3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anim calcmode="lin" valueType="num">
                                      <p:cBhvr additive="base">
                                        <p:cTn id="43"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anim calcmode="lin" valueType="num">
                                      <p:cBhvr additive="base">
                                        <p:cTn id="47"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xEl>
                                              <p:pRg st="13" end="13"/>
                                            </p:txEl>
                                          </p:spTgt>
                                        </p:tgtEl>
                                        <p:attrNameLst>
                                          <p:attrName>style.visibility</p:attrName>
                                        </p:attrNameLst>
                                      </p:cBhvr>
                                      <p:to>
                                        <p:strVal val="visible"/>
                                      </p:to>
                                    </p:set>
                                    <p:anim calcmode="lin" valueType="num">
                                      <p:cBhvr additive="base">
                                        <p:cTn id="51"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xEl>
                                              <p:pRg st="14" end="14"/>
                                            </p:txEl>
                                          </p:spTgt>
                                        </p:tgtEl>
                                        <p:attrNameLst>
                                          <p:attrName>style.visibility</p:attrName>
                                        </p:attrNameLst>
                                      </p:cBhvr>
                                      <p:to>
                                        <p:strVal val="visible"/>
                                      </p:to>
                                    </p:set>
                                    <p:anim calcmode="lin" valueType="num">
                                      <p:cBhvr additive="base">
                                        <p:cTn id="55"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xEl>
                                              <p:pRg st="15" end="15"/>
                                            </p:txEl>
                                          </p:spTgt>
                                        </p:tgtEl>
                                        <p:attrNameLst>
                                          <p:attrName>style.visibility</p:attrName>
                                        </p:attrNameLst>
                                      </p:cBhvr>
                                      <p:to>
                                        <p:strVal val="visible"/>
                                      </p:to>
                                    </p:set>
                                    <p:anim calcmode="lin" valueType="num">
                                      <p:cBhvr additive="base">
                                        <p:cTn id="59"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
                                            <p:txEl>
                                              <p:pRg st="17" end="17"/>
                                            </p:txEl>
                                          </p:spTgt>
                                        </p:tgtEl>
                                        <p:attrNameLst>
                                          <p:attrName>style.visibility</p:attrName>
                                        </p:attrNameLst>
                                      </p:cBhvr>
                                      <p:to>
                                        <p:strVal val="visible"/>
                                      </p:to>
                                    </p:set>
                                    <p:anim calcmode="lin" valueType="num">
                                      <p:cBhvr additive="base">
                                        <p:cTn id="65" dur="500" fill="hold"/>
                                        <p:tgtEl>
                                          <p:spTgt spid="8">
                                            <p:txEl>
                                              <p:pRg st="17" end="1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17" end="17"/>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xEl>
                                              <p:pRg st="18" end="18"/>
                                            </p:txEl>
                                          </p:spTgt>
                                        </p:tgtEl>
                                        <p:attrNameLst>
                                          <p:attrName>style.visibility</p:attrName>
                                        </p:attrNameLst>
                                      </p:cBhvr>
                                      <p:to>
                                        <p:strVal val="visible"/>
                                      </p:to>
                                    </p:set>
                                    <p:anim calcmode="lin" valueType="num">
                                      <p:cBhvr additive="base">
                                        <p:cTn id="69" dur="500" fill="hold"/>
                                        <p:tgtEl>
                                          <p:spTgt spid="8">
                                            <p:txEl>
                                              <p:pRg st="18" end="1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rgbClr val="C0C0C0"/>
          </a:solidFill>
          <a:ln w="9525">
            <a:noFill/>
            <a:miter lim="800000"/>
            <a:headEnd/>
            <a:tailEnd/>
          </a:ln>
        </p:spPr>
        <p:txBody>
          <a:bodyPr>
            <a:spAutoFit/>
          </a:bodyPr>
          <a:lstStyle/>
          <a:p>
            <a:r>
              <a:rPr lang="de-DE" sz="2400" b="1" dirty="0" smtClean="0">
                <a:solidFill>
                  <a:srgbClr val="003366"/>
                </a:solidFill>
                <a:latin typeface="Arial" pitchFamily="34" charset="0"/>
                <a:cs typeface="Arial" pitchFamily="34" charset="0"/>
              </a:rPr>
              <a:t>                                    </a:t>
            </a:r>
          </a:p>
          <a:p>
            <a:r>
              <a:rPr lang="de-DE" sz="2400" b="1" dirty="0"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lvl="0" indent="-457200"/>
            <a:endParaRPr lang="de-DE" sz="2000" b="1" dirty="0" smtClean="0">
              <a:solidFill>
                <a:srgbClr val="003366"/>
              </a:solidFill>
              <a:effectLst>
                <a:outerShdw blurRad="38100" dist="38100" dir="2700000" algn="tl">
                  <a:srgbClr val="000000">
                    <a:alpha val="43137"/>
                  </a:srgbClr>
                </a:outerShdw>
              </a:effectLst>
            </a:endParaRPr>
          </a:p>
          <a:p>
            <a:pPr lvl="0">
              <a:buFontTx/>
              <a:buChar char="-"/>
            </a:pPr>
            <a:endParaRPr lang="de-DE" sz="2000" dirty="0" smtClean="0">
              <a:solidFill>
                <a:srgbClr val="003366"/>
              </a:solidFill>
            </a:endParaRPr>
          </a:p>
          <a:p>
            <a:pPr lvl="0">
              <a:buFontTx/>
              <a:buChar char="-"/>
            </a:pPr>
            <a:endParaRPr lang="de-DE" sz="2000" dirty="0" smtClean="0">
              <a:solidFill>
                <a:srgbClr val="003366"/>
              </a:solidFill>
            </a:endParaRPr>
          </a:p>
          <a:p>
            <a:pPr lvl="0">
              <a:buFontTx/>
              <a:buChar char="-"/>
            </a:pPr>
            <a:endParaRPr lang="de-DE" sz="2000" dirty="0" smtClean="0">
              <a:solidFill>
                <a:srgbClr val="003366"/>
              </a:solidFill>
            </a:endParaRPr>
          </a:p>
          <a:p>
            <a:endParaRPr lang="de-DE" sz="2000" b="1"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tangle 4"/>
          <p:cNvSpPr>
            <a:spLocks noChangeArrowheads="1"/>
          </p:cNvSpPr>
          <p:nvPr/>
        </p:nvSpPr>
        <p:spPr bwMode="auto">
          <a:xfrm>
            <a:off x="0" y="0"/>
            <a:ext cx="9144000" cy="6876000"/>
          </a:xfrm>
          <a:prstGeom prst="rect">
            <a:avLst/>
          </a:prstGeom>
          <a:noFill/>
          <a:ln w="9525">
            <a:noFill/>
            <a:miter lim="800000"/>
            <a:headEnd/>
            <a:tailEnd/>
          </a:ln>
        </p:spPr>
        <p:txBody>
          <a:bodyPr/>
          <a:lstStyle/>
          <a:p>
            <a:pPr marL="457200" indent="-457200">
              <a:tabLst>
                <a:tab pos="88900" algn="l"/>
              </a:tabLst>
            </a:pPr>
            <a:endParaRPr lang="de-DE" sz="2000" b="1" dirty="0" smtClean="0">
              <a:solidFill>
                <a:srgbClr val="003366"/>
              </a:solidFill>
            </a:endParaRPr>
          </a:p>
          <a:p>
            <a:pPr marL="457200" indent="-457200">
              <a:tabLst>
                <a:tab pos="88900" algn="l"/>
              </a:tabLst>
            </a:pPr>
            <a:r>
              <a:rPr lang="de-DE" sz="2400" b="1" dirty="0" smtClean="0">
                <a:solidFill>
                  <a:srgbClr val="003366"/>
                </a:solidFill>
                <a:effectLst>
                  <a:outerShdw blurRad="38100" dist="38100" dir="2700000" algn="tl">
                    <a:srgbClr val="000000">
                      <a:alpha val="43137"/>
                    </a:srgbClr>
                  </a:outerShdw>
                </a:effectLst>
              </a:rPr>
              <a:t>  VORGEBIRGSSCHULE: GESELLSCHAFTLICHE AUFTRÄGE</a:t>
            </a:r>
          </a:p>
          <a:p>
            <a:pPr marL="457200" indent="-457200">
              <a:tabLst>
                <a:tab pos="88900" algn="l"/>
              </a:tabLst>
            </a:pPr>
            <a:endParaRPr lang="de-DE" sz="2400" b="1" dirty="0" smtClean="0">
              <a:solidFill>
                <a:srgbClr val="003366"/>
              </a:solidFill>
              <a:effectLst>
                <a:outerShdw blurRad="38100" dist="38100" dir="2700000" algn="tl">
                  <a:srgbClr val="000000">
                    <a:alpha val="43137"/>
                  </a:srgbClr>
                </a:outerShdw>
              </a:effectLst>
            </a:endParaRPr>
          </a:p>
          <a:p>
            <a:pPr marL="457200" indent="-457200" algn="ctr"/>
            <a:endParaRPr lang="de-DE" sz="2000" b="1" u="sng" dirty="0" smtClean="0">
              <a:solidFill>
                <a:srgbClr val="003366"/>
              </a:solidFill>
            </a:endParaRPr>
          </a:p>
          <a:p>
            <a:pPr marL="457200" indent="-457200" algn="ctr"/>
            <a:r>
              <a:rPr lang="de-DE" sz="2000" b="1" u="sng" dirty="0" smtClean="0">
                <a:solidFill>
                  <a:srgbClr val="003366"/>
                </a:solidFill>
              </a:rPr>
              <a:t>Heilpädagogischer Auftrag, Bildungsauftrag, Aufsichtsauftrag</a:t>
            </a:r>
            <a:r>
              <a:rPr lang="de-DE" sz="2000" b="1" dirty="0" smtClean="0">
                <a:solidFill>
                  <a:srgbClr val="003366"/>
                </a:solidFill>
              </a:rPr>
              <a:t> </a:t>
            </a:r>
          </a:p>
          <a:p>
            <a:pPr marL="457200" indent="-457200"/>
            <a:endParaRPr lang="de-DE" sz="2000" b="1" dirty="0" smtClean="0">
              <a:solidFill>
                <a:srgbClr val="003366"/>
              </a:solidFill>
            </a:endParaRPr>
          </a:p>
          <a:p>
            <a:pPr marL="457200" indent="-457200"/>
            <a:r>
              <a:rPr lang="de-DE" sz="2000" b="1" dirty="0" smtClean="0">
                <a:solidFill>
                  <a:srgbClr val="003366"/>
                </a:solidFill>
              </a:rPr>
              <a:t>    </a:t>
            </a:r>
            <a:r>
              <a:rPr lang="de-DE" sz="2000" dirty="0" smtClean="0">
                <a:solidFill>
                  <a:srgbClr val="003366"/>
                </a:solidFill>
              </a:rPr>
              <a:t>„Die Schule unterrichtet und erzieht junge Menschen“ (§ 2 I </a:t>
            </a:r>
            <a:r>
              <a:rPr lang="de-DE" sz="2000" dirty="0" err="1" smtClean="0">
                <a:solidFill>
                  <a:srgbClr val="003366"/>
                </a:solidFill>
              </a:rPr>
              <a:t>SchulGNRW</a:t>
            </a:r>
            <a:r>
              <a:rPr lang="de-DE" sz="2000" dirty="0" smtClean="0">
                <a:solidFill>
                  <a:srgbClr val="003366"/>
                </a:solidFill>
              </a:rPr>
              <a:t>) </a:t>
            </a:r>
          </a:p>
          <a:p>
            <a:pPr marL="457200" indent="-457200"/>
            <a:endParaRPr lang="de-DE" sz="2000" dirty="0" smtClean="0">
              <a:solidFill>
                <a:srgbClr val="003366"/>
              </a:solidFill>
            </a:endParaRPr>
          </a:p>
          <a:p>
            <a:pPr marL="457200" indent="-457200"/>
            <a:endParaRPr lang="de-DE" sz="2000" dirty="0" smtClean="0">
              <a:solidFill>
                <a:srgbClr val="003366"/>
              </a:solidFill>
            </a:endParaRPr>
          </a:p>
          <a:p>
            <a:pPr marL="457200" indent="-457200"/>
            <a:endParaRPr lang="de-DE" sz="2000" dirty="0" smtClean="0">
              <a:solidFill>
                <a:srgbClr val="003366"/>
              </a:solidFill>
            </a:endParaRPr>
          </a:p>
          <a:p>
            <a:pPr marL="457200" indent="-457200"/>
            <a:r>
              <a:rPr lang="de-DE" sz="2000" dirty="0" smtClean="0">
                <a:solidFill>
                  <a:srgbClr val="003366"/>
                </a:solidFill>
              </a:rPr>
              <a:t>    → </a:t>
            </a:r>
            <a:r>
              <a:rPr lang="de-DE" sz="2000" b="1" dirty="0" smtClean="0">
                <a:solidFill>
                  <a:srgbClr val="003366"/>
                </a:solidFill>
              </a:rPr>
              <a:t>Fördern der Bildung/ Entwicklung </a:t>
            </a:r>
          </a:p>
          <a:p>
            <a:pPr marL="457200" indent="-457200"/>
            <a:r>
              <a:rPr lang="de-DE" sz="2000" b="1" dirty="0" smtClean="0">
                <a:solidFill>
                  <a:srgbClr val="003366"/>
                </a:solidFill>
              </a:rPr>
              <a:t>         = </a:t>
            </a:r>
            <a:r>
              <a:rPr lang="de-DE" sz="2000" dirty="0" smtClean="0">
                <a:solidFill>
                  <a:srgbClr val="003366"/>
                </a:solidFill>
              </a:rPr>
              <a:t>Wissens- und Wertevermittlung im Rahmen des </a:t>
            </a:r>
            <a:r>
              <a:rPr lang="de-DE" sz="2000" dirty="0" err="1" smtClean="0">
                <a:solidFill>
                  <a:srgbClr val="003366"/>
                </a:solidFill>
              </a:rPr>
              <a:t>heilpädagog</a:t>
            </a:r>
            <a:r>
              <a:rPr lang="de-DE" sz="2000" dirty="0" smtClean="0">
                <a:solidFill>
                  <a:srgbClr val="003366"/>
                </a:solidFill>
              </a:rPr>
              <a:t>. Auftrags</a:t>
            </a:r>
          </a:p>
          <a:p>
            <a:endParaRPr lang="de-DE" sz="2000" dirty="0" smtClean="0">
              <a:solidFill>
                <a:srgbClr val="003366"/>
              </a:solidFill>
            </a:endParaRPr>
          </a:p>
          <a:p>
            <a:r>
              <a:rPr lang="de-DE" sz="2000" b="1" dirty="0" smtClean="0">
                <a:solidFill>
                  <a:srgbClr val="003366"/>
                </a:solidFill>
              </a:rPr>
              <a:t>     </a:t>
            </a:r>
            <a:r>
              <a:rPr lang="de-DE" sz="2000" dirty="0" smtClean="0">
                <a:solidFill>
                  <a:srgbClr val="003366"/>
                </a:solidFill>
              </a:rPr>
              <a:t>→</a:t>
            </a:r>
            <a:r>
              <a:rPr lang="de-DE" sz="2000" b="1" dirty="0" smtClean="0">
                <a:solidFill>
                  <a:srgbClr val="003366"/>
                </a:solidFill>
              </a:rPr>
              <a:t> Fördern im heilpädagogischen Auftrag</a:t>
            </a:r>
          </a:p>
          <a:p>
            <a:r>
              <a:rPr lang="de-DE" sz="2000" b="1" dirty="0" smtClean="0">
                <a:solidFill>
                  <a:srgbClr val="003366"/>
                </a:solidFill>
              </a:rPr>
              <a:t>          =</a:t>
            </a:r>
            <a:r>
              <a:rPr lang="de-DE" sz="2000" dirty="0" smtClean="0">
                <a:solidFill>
                  <a:srgbClr val="003366"/>
                </a:solidFill>
              </a:rPr>
              <a:t> Eigenständigkeit, Gemeinschaftsfähigkeit, </a:t>
            </a:r>
            <a:r>
              <a:rPr lang="de-DE" sz="2000" dirty="0" err="1" smtClean="0">
                <a:solidFill>
                  <a:srgbClr val="003366"/>
                </a:solidFill>
              </a:rPr>
              <a:t>Entwicklgs</a:t>
            </a:r>
            <a:r>
              <a:rPr lang="de-DE" sz="2000" dirty="0" smtClean="0">
                <a:solidFill>
                  <a:srgbClr val="003366"/>
                </a:solidFill>
              </a:rPr>
              <a:t>.-/ Bildungsstand  </a:t>
            </a:r>
          </a:p>
          <a:p>
            <a:r>
              <a:rPr lang="de-DE" sz="2000" dirty="0" smtClean="0">
                <a:solidFill>
                  <a:srgbClr val="003366"/>
                </a:solidFill>
              </a:rPr>
              <a:t>              im Kontext der “Teilhabe am gesellschaftlichen Leben”</a:t>
            </a:r>
          </a:p>
          <a:p>
            <a:endParaRPr lang="de-DE" sz="2000" dirty="0" smtClean="0">
              <a:solidFill>
                <a:srgbClr val="003366"/>
              </a:solidFill>
            </a:endParaRPr>
          </a:p>
          <a:p>
            <a:r>
              <a:rPr lang="de-DE" sz="2000" dirty="0" smtClean="0">
                <a:solidFill>
                  <a:srgbClr val="003366"/>
                </a:solidFill>
              </a:rPr>
              <a:t>     → </a:t>
            </a:r>
            <a:r>
              <a:rPr lang="de-DE" sz="2000" b="1" dirty="0" smtClean="0">
                <a:solidFill>
                  <a:srgbClr val="003366"/>
                </a:solidFill>
              </a:rPr>
              <a:t>Aufsichtsverantwortung </a:t>
            </a:r>
          </a:p>
          <a:p>
            <a:endParaRPr lang="de-DE" sz="2000" b="1" dirty="0" smtClean="0">
              <a:solidFill>
                <a:srgbClr val="003366"/>
              </a:solidFill>
            </a:endParaRPr>
          </a:p>
          <a:p>
            <a:r>
              <a:rPr lang="de-DE" sz="2000" b="1" dirty="0" smtClean="0">
                <a:solidFill>
                  <a:srgbClr val="003366"/>
                </a:solidFill>
              </a:rPr>
              <a:t>          = Zivilrechtliche Aufsichtspflicht u. Gefahrenabwehr</a:t>
            </a:r>
            <a:r>
              <a:rPr lang="de-DE" sz="2000" dirty="0" smtClean="0">
                <a:solidFill>
                  <a:srgbClr val="003366"/>
                </a:solidFill>
              </a:rPr>
              <a:t> (Befugnis akuter </a:t>
            </a:r>
          </a:p>
          <a:p>
            <a:r>
              <a:rPr lang="de-DE" sz="2000" dirty="0" smtClean="0">
                <a:solidFill>
                  <a:srgbClr val="003366"/>
                </a:solidFill>
              </a:rPr>
              <a:t>              Eigen- oder Fremdgefährdung des/ r Kindes/ </a:t>
            </a:r>
            <a:r>
              <a:rPr lang="de-DE" sz="2000" dirty="0" err="1" smtClean="0">
                <a:solidFill>
                  <a:srgbClr val="003366"/>
                </a:solidFill>
              </a:rPr>
              <a:t>Jugendln</a:t>
            </a:r>
            <a:r>
              <a:rPr lang="de-DE" sz="2000" dirty="0" smtClean="0">
                <a:solidFill>
                  <a:srgbClr val="003366"/>
                </a:solidFill>
              </a:rPr>
              <a:t>. zu begegnen).   </a:t>
            </a:r>
            <a:endParaRPr lang="de-DE" sz="2000" b="1" dirty="0" smtClean="0">
              <a:solidFill>
                <a:srgbClr val="003366"/>
              </a:solidFill>
            </a:endParaRPr>
          </a:p>
          <a:p>
            <a:r>
              <a:rPr lang="de-DE" sz="2000" b="1" dirty="0" smtClean="0">
                <a:solidFill>
                  <a:srgbClr val="003366"/>
                </a:solidFill>
              </a:rPr>
              <a:t>   </a:t>
            </a:r>
          </a:p>
          <a:p>
            <a:pPr marL="457200" indent="-457200">
              <a:tabLst>
                <a:tab pos="88900" algn="l"/>
              </a:tabLst>
            </a:pPr>
            <a:endParaRPr lang="de-DE" sz="2000" dirty="0">
              <a:solidFill>
                <a:srgbClr val="003366"/>
              </a:solidFill>
            </a:endParaRPr>
          </a:p>
        </p:txBody>
      </p:sp>
      <p:cxnSp>
        <p:nvCxnSpPr>
          <p:cNvPr id="8" name="Gerade Verbindung 7"/>
          <p:cNvCxnSpPr/>
          <p:nvPr/>
        </p:nvCxnSpPr>
        <p:spPr>
          <a:xfrm>
            <a:off x="0" y="2708920"/>
            <a:ext cx="9144000" cy="0"/>
          </a:xfrm>
          <a:prstGeom prst="line">
            <a:avLst/>
          </a:prstGeom>
          <a:ln w="25400">
            <a:solidFill>
              <a:srgbClr val="003366"/>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 calcmode="lin" valueType="num">
                                      <p:cBhvr additive="base">
                                        <p:cTn id="1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 calcmode="lin" valueType="num">
                                      <p:cBhvr additive="base">
                                        <p:cTn id="2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anim calcmode="lin" valueType="num">
                                      <p:cBhvr additive="base">
                                        <p:cTn id="3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 calcmode="lin" valueType="num">
                                      <p:cBhvr additive="base">
                                        <p:cTn id="3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4" end="14"/>
                                            </p:txEl>
                                          </p:spTgt>
                                        </p:tgtEl>
                                        <p:attrNameLst>
                                          <p:attrName>style.visibility</p:attrName>
                                        </p:attrNameLst>
                                      </p:cBhvr>
                                      <p:to>
                                        <p:strVal val="visible"/>
                                      </p:to>
                                    </p:set>
                                    <p:anim calcmode="lin" valueType="num">
                                      <p:cBhvr additive="base">
                                        <p:cTn id="41"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15" end="15"/>
                                            </p:txEl>
                                          </p:spTgt>
                                        </p:tgtEl>
                                        <p:attrNameLst>
                                          <p:attrName>style.visibility</p:attrName>
                                        </p:attrNameLst>
                                      </p:cBhvr>
                                      <p:to>
                                        <p:strVal val="visible"/>
                                      </p:to>
                                    </p:set>
                                    <p:anim calcmode="lin" valueType="num">
                                      <p:cBhvr additive="base">
                                        <p:cTn id="45"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17" end="17"/>
                                            </p:txEl>
                                          </p:spTgt>
                                        </p:tgtEl>
                                        <p:attrNameLst>
                                          <p:attrName>style.visibility</p:attrName>
                                        </p:attrNameLst>
                                      </p:cBhvr>
                                      <p:to>
                                        <p:strVal val="visible"/>
                                      </p:to>
                                    </p:set>
                                    <p:anim calcmode="lin" valueType="num">
                                      <p:cBhvr additive="base">
                                        <p:cTn id="51" dur="500" fill="hold"/>
                                        <p:tgtEl>
                                          <p:spTgt spid="6">
                                            <p:txEl>
                                              <p:pRg st="17" end="1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7" end="1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19" end="19"/>
                                            </p:txEl>
                                          </p:spTgt>
                                        </p:tgtEl>
                                        <p:attrNameLst>
                                          <p:attrName>style.visibility</p:attrName>
                                        </p:attrNameLst>
                                      </p:cBhvr>
                                      <p:to>
                                        <p:strVal val="visible"/>
                                      </p:to>
                                    </p:set>
                                    <p:anim calcmode="lin" valueType="num">
                                      <p:cBhvr additive="base">
                                        <p:cTn id="55" dur="500" fill="hold"/>
                                        <p:tgtEl>
                                          <p:spTgt spid="6">
                                            <p:txEl>
                                              <p:pRg st="19" end="1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9" end="1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20" end="20"/>
                                            </p:txEl>
                                          </p:spTgt>
                                        </p:tgtEl>
                                        <p:attrNameLst>
                                          <p:attrName>style.visibility</p:attrName>
                                        </p:attrNameLst>
                                      </p:cBhvr>
                                      <p:to>
                                        <p:strVal val="visible"/>
                                      </p:to>
                                    </p:set>
                                    <p:anim calcmode="lin" valueType="num">
                                      <p:cBhvr additive="base">
                                        <p:cTn id="59" dur="500" fill="hold"/>
                                        <p:tgtEl>
                                          <p:spTgt spid="6">
                                            <p:txEl>
                                              <p:pRg st="20" end="2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20" end="2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xEl>
                                              <p:pRg st="21" end="21"/>
                                            </p:txEl>
                                          </p:spTgt>
                                        </p:tgtEl>
                                        <p:attrNameLst>
                                          <p:attrName>style.visibility</p:attrName>
                                        </p:attrNameLst>
                                      </p:cBhvr>
                                      <p:to>
                                        <p:strVal val="visible"/>
                                      </p:to>
                                    </p:set>
                                    <p:anim calcmode="lin" valueType="num">
                                      <p:cBhvr additive="base">
                                        <p:cTn id="63" dur="500" fill="hold"/>
                                        <p:tgtEl>
                                          <p:spTgt spid="6">
                                            <p:txEl>
                                              <p:pRg st="21" end="2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6924973"/>
          </a:xfrm>
          <a:prstGeom prst="rect">
            <a:avLst/>
          </a:prstGeom>
          <a:solidFill>
            <a:srgbClr val="C0C0C0"/>
          </a:solidFill>
          <a:ln w="9525">
            <a:noFill/>
            <a:miter lim="800000"/>
            <a:headEnd/>
            <a:tailEnd/>
          </a:ln>
        </p:spPr>
        <p:txBody>
          <a:bodyPr wrap="square">
            <a:spAutoFit/>
          </a:bodyPr>
          <a:lstStyle/>
          <a:p>
            <a:r>
              <a:rPr lang="de-DE" sz="2400" b="1" dirty="0"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r>
              <a:rPr lang="de-DE" sz="2000" b="1" dirty="0" smtClean="0">
                <a:solidFill>
                  <a:srgbClr val="003366"/>
                </a:solidFill>
                <a:effectLst>
                  <a:outerShdw blurRad="38100" dist="38100" dir="2700000" algn="tl">
                    <a:srgbClr val="000000">
                      <a:alpha val="43137"/>
                    </a:srgbClr>
                  </a:outerShdw>
                </a:effectLst>
              </a:rPr>
              <a:t>Beispiel „Zielkonflikt Aufsichtsverantwortung“:</a:t>
            </a:r>
          </a:p>
          <a:p>
            <a:r>
              <a:rPr lang="de-DE" sz="2000" b="1" dirty="0" smtClean="0"/>
              <a:t> </a:t>
            </a:r>
            <a:endParaRPr lang="de-DE" sz="2000" dirty="0" smtClean="0"/>
          </a:p>
          <a:p>
            <a:r>
              <a:rPr lang="de-DE" sz="2000" dirty="0" smtClean="0">
                <a:solidFill>
                  <a:srgbClr val="003366"/>
                </a:solidFill>
              </a:rPr>
              <a:t>Ein Kind entfernt sich aus der Klasse. Soll die Lehrerin die Klasse allein lassen, das Kind verfolgen? Im</a:t>
            </a:r>
            <a:r>
              <a:rPr lang="de-DE" sz="2000" b="1" dirty="0" smtClean="0">
                <a:solidFill>
                  <a:srgbClr val="003366"/>
                </a:solidFill>
              </a:rPr>
              <a:t> Spannungsfeld “Aufsicht Kind- Aufsicht Klasse”</a:t>
            </a:r>
            <a:r>
              <a:rPr lang="de-DE" sz="2000" dirty="0" smtClean="0">
                <a:solidFill>
                  <a:srgbClr val="003366"/>
                </a:solidFill>
              </a:rPr>
              <a:t> ist die “Vorhersehbarkeit” das wichtigste Entscheidungskriterium. Im </a:t>
            </a:r>
            <a:r>
              <a:rPr lang="de-DE" sz="2000" b="1" dirty="0" smtClean="0">
                <a:solidFill>
                  <a:srgbClr val="003366"/>
                </a:solidFill>
              </a:rPr>
              <a:t>Abwägungs- </a:t>
            </a:r>
            <a:r>
              <a:rPr lang="de-DE" sz="2000" b="1" dirty="0" err="1" smtClean="0">
                <a:solidFill>
                  <a:srgbClr val="003366"/>
                </a:solidFill>
              </a:rPr>
              <a:t>prozess</a:t>
            </a:r>
            <a:r>
              <a:rPr lang="de-DE" sz="2000" b="1" dirty="0" smtClean="0">
                <a:solidFill>
                  <a:srgbClr val="003366"/>
                </a:solidFill>
              </a:rPr>
              <a:t> zwischen  “Aufsichtsbedarf Kind” und  “Aufsichtsbedarf Klasse”</a:t>
            </a:r>
            <a:r>
              <a:rPr lang="de-DE" sz="2000" dirty="0" smtClean="0">
                <a:solidFill>
                  <a:srgbClr val="003366"/>
                </a:solidFill>
              </a:rPr>
              <a:t> (Risikoprognose) sind </a:t>
            </a:r>
            <a:r>
              <a:rPr lang="de-DE" sz="2000" dirty="0" err="1" smtClean="0">
                <a:solidFill>
                  <a:srgbClr val="003366"/>
                </a:solidFill>
              </a:rPr>
              <a:t>d.vorhersehbaren</a:t>
            </a:r>
            <a:r>
              <a:rPr lang="de-DE" sz="2000" dirty="0" smtClean="0">
                <a:solidFill>
                  <a:srgbClr val="003366"/>
                </a:solidFill>
              </a:rPr>
              <a:t> jeweiligen Geschehensabläufe gegen- über zu stellen u. im Sinne des damit verbundenen wahrscheinlichen Schadens zu gewichten. Dabei sind  gesundheitliche  Schäden  gegenüber  Sachschäden höherrangig. </a:t>
            </a:r>
          </a:p>
          <a:p>
            <a:endParaRPr lang="de-DE" sz="2000" dirty="0" smtClean="0">
              <a:solidFill>
                <a:srgbClr val="003366"/>
              </a:solidFill>
            </a:endParaRPr>
          </a:p>
          <a:p>
            <a:pPr marL="363538" indent="-363538">
              <a:buFont typeface="Wingdings" pitchFamily="2" charset="2"/>
              <a:buChar char="Ø"/>
            </a:pPr>
            <a:r>
              <a:rPr lang="de-DE" sz="2000" dirty="0" smtClean="0">
                <a:solidFill>
                  <a:srgbClr val="003366"/>
                </a:solidFill>
              </a:rPr>
              <a:t>Erscheint das Gefahrenpotential auf Seiten des Kindes größer, ist dieses zu verfolgen u. zugleich für die Klasse die Notwendigkeit einer vorübergehen - den Alleinbeschäftigung zu initiieren, wenn möglich getragen von delegierter Verantwortung auf ein/ n insoweit belastbares Kind. </a:t>
            </a:r>
          </a:p>
          <a:p>
            <a:pPr>
              <a:buFont typeface="Wingdings" pitchFamily="2" charset="2"/>
              <a:buChar char="Ø"/>
            </a:pPr>
            <a:endParaRPr lang="de-DE" sz="2000" dirty="0" smtClean="0">
              <a:solidFill>
                <a:srgbClr val="003366"/>
              </a:solidFill>
            </a:endParaRPr>
          </a:p>
          <a:p>
            <a:pPr marL="363538" indent="-363538">
              <a:buFont typeface="Wingdings" pitchFamily="2" charset="2"/>
              <a:buChar char="Ø"/>
            </a:pPr>
            <a:r>
              <a:rPr lang="de-DE" sz="2000" dirty="0" smtClean="0">
                <a:solidFill>
                  <a:srgbClr val="003366"/>
                </a:solidFill>
              </a:rPr>
              <a:t>Im anderen Fall entspräche  der  Verbleib in der Klasse  der  Aufsichtspflicht, wenn möglich  verbunden  mit  telefonischem </a:t>
            </a:r>
            <a:r>
              <a:rPr lang="de-DE" sz="2000" dirty="0" err="1" smtClean="0">
                <a:solidFill>
                  <a:srgbClr val="003366"/>
                </a:solidFill>
              </a:rPr>
              <a:t>Zuhilferufen</a:t>
            </a:r>
            <a:r>
              <a:rPr lang="de-DE" sz="2000" dirty="0" smtClean="0">
                <a:solidFill>
                  <a:srgbClr val="003366"/>
                </a:solidFill>
              </a:rPr>
              <a:t>  einer/ s </a:t>
            </a:r>
            <a:r>
              <a:rPr lang="de-DE" sz="2000" dirty="0" err="1" smtClean="0">
                <a:solidFill>
                  <a:srgbClr val="003366"/>
                </a:solidFill>
              </a:rPr>
              <a:t>KollegIn</a:t>
            </a:r>
            <a:r>
              <a:rPr lang="de-DE" sz="2000" dirty="0" smtClean="0">
                <a:solidFill>
                  <a:srgbClr val="003366"/>
                </a:solidFill>
              </a:rPr>
              <a:t>, um das Kind zu verfolgen. Aufgrund der gebotenen Eilbedürftigkeit wird von der  Lehrerin ein schneller daher potentiell </a:t>
            </a:r>
            <a:r>
              <a:rPr lang="de-DE" sz="2000" dirty="0" err="1" smtClean="0">
                <a:solidFill>
                  <a:srgbClr val="003366"/>
                </a:solidFill>
              </a:rPr>
              <a:t>fehlerhafer</a:t>
            </a:r>
            <a:r>
              <a:rPr lang="de-DE" sz="2000" dirty="0" smtClean="0">
                <a:solidFill>
                  <a:srgbClr val="003366"/>
                </a:solidFill>
              </a:rPr>
              <a:t> Abwägungsprozess erwartet.</a:t>
            </a:r>
          </a:p>
          <a:p>
            <a:endParaRPr lang="de-DE" sz="2000" b="1" dirty="0" smtClean="0">
              <a:solidFill>
                <a:srgbClr val="003366"/>
              </a:solidFill>
              <a:effectLst>
                <a:outerShdw blurRad="38100" dist="38100" dir="2700000" algn="tl">
                  <a:srgbClr val="000000">
                    <a:alpha val="43137"/>
                  </a:srgbClr>
                </a:outerShdw>
              </a:effectLst>
            </a:endParaRPr>
          </a:p>
        </p:txBody>
      </p:sp>
      <p:sp>
        <p:nvSpPr>
          <p:cNvPr id="5124" name="Rectangle 2"/>
          <p:cNvSpPr>
            <a:spLocks noChangeArrowheads="1"/>
          </p:cNvSpPr>
          <p:nvPr/>
        </p:nvSpPr>
        <p:spPr bwMode="auto">
          <a:xfrm>
            <a:off x="0" y="522000"/>
            <a:ext cx="9144000" cy="633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 calcmode="lin" valueType="num">
                                      <p:cBhvr additive="base">
                                        <p:cTn id="7"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4" end="4"/>
                                            </p:txEl>
                                          </p:spTgt>
                                        </p:tgtEl>
                                        <p:attrNameLst>
                                          <p:attrName>style.visibility</p:attrName>
                                        </p:attrNameLst>
                                      </p:cBhvr>
                                      <p:to>
                                        <p:strVal val="visible"/>
                                      </p:to>
                                    </p:set>
                                    <p:anim calcmode="lin" valueType="num">
                                      <p:cBhvr additive="base">
                                        <p:cTn id="13"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anim calcmode="lin" valueType="num">
                                      <p:cBhvr additive="base">
                                        <p:cTn id="19"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ChangeArrowheads="1"/>
          </p:cNvSpPr>
          <p:nvPr/>
        </p:nvSpPr>
        <p:spPr bwMode="auto">
          <a:xfrm>
            <a:off x="0" y="522287"/>
            <a:ext cx="9144000" cy="6335713"/>
          </a:xfrm>
          <a:prstGeom prst="rect">
            <a:avLst/>
          </a:prstGeom>
          <a:noFill/>
          <a:ln w="38100">
            <a:solidFill>
              <a:srgbClr val="336699"/>
            </a:solidFill>
            <a:miter lim="800000"/>
            <a:headEnd/>
            <a:tailEnd/>
          </a:ln>
        </p:spPr>
        <p:txBody>
          <a:bodyPr anchor="ctr"/>
          <a:lstStyle/>
          <a:p>
            <a:r>
              <a:rPr lang="de-DE" sz="4000" b="1">
                <a:solidFill>
                  <a:srgbClr val="336699"/>
                </a:solidFill>
                <a:latin typeface="Arial Black" pitchFamily="34" charset="0"/>
              </a:rPr>
              <a:t>      </a:t>
            </a:r>
          </a:p>
        </p:txBody>
      </p:sp>
      <p:sp>
        <p:nvSpPr>
          <p:cNvPr id="10246" name="Rectangle 4"/>
          <p:cNvSpPr>
            <a:spLocks noChangeArrowheads="1"/>
          </p:cNvSpPr>
          <p:nvPr/>
        </p:nvSpPr>
        <p:spPr bwMode="auto">
          <a:xfrm>
            <a:off x="0" y="571500"/>
            <a:ext cx="9144000" cy="6267450"/>
          </a:xfrm>
          <a:prstGeom prst="rect">
            <a:avLst/>
          </a:prstGeom>
          <a:noFill/>
          <a:ln w="9525">
            <a:noFill/>
            <a:miter lim="800000"/>
            <a:headEnd/>
            <a:tailEnd/>
          </a:ln>
        </p:spPr>
        <p:txBody>
          <a:bodyPr/>
          <a:lstStyle/>
          <a:p>
            <a:pPr marL="88900" indent="-88900">
              <a:tabLst>
                <a:tab pos="88900" algn="l"/>
              </a:tabLst>
            </a:pPr>
            <a:r>
              <a:rPr lang="de-DE" b="1"/>
              <a:t>       </a:t>
            </a:r>
          </a:p>
          <a:p>
            <a:pPr marL="88900" indent="-88900">
              <a:tabLst>
                <a:tab pos="88900" algn="l"/>
              </a:tabLst>
            </a:pPr>
            <a:r>
              <a:rPr lang="de-DE" sz="2000" b="1">
                <a:solidFill>
                  <a:srgbClr val="336699"/>
                </a:solidFill>
              </a:rPr>
              <a:t>		</a:t>
            </a:r>
          </a:p>
        </p:txBody>
      </p:sp>
      <p:sp>
        <p:nvSpPr>
          <p:cNvPr id="6148" name="Rechteck 4"/>
          <p:cNvSpPr>
            <a:spLocks noChangeArrowheads="1"/>
          </p:cNvSpPr>
          <p:nvPr/>
        </p:nvSpPr>
        <p:spPr bwMode="auto">
          <a:xfrm>
            <a:off x="0" y="522288"/>
            <a:ext cx="9144000" cy="6335712"/>
          </a:xfrm>
          <a:prstGeom prst="rect">
            <a:avLst/>
          </a:prstGeom>
          <a:noFill/>
          <a:ln w="9525">
            <a:noFill/>
            <a:miter lim="800000"/>
            <a:headEnd/>
            <a:tailEnd/>
          </a:ln>
        </p:spPr>
        <p:txBody>
          <a:bodyPr>
            <a:spAutoFit/>
          </a:bodyPr>
          <a:lstStyle/>
          <a:p>
            <a:pPr marL="533400" indent="-533400">
              <a:defRPr/>
            </a:pPr>
            <a:endParaRPr lang="de-DE" sz="2400" b="1" dirty="0">
              <a:solidFill>
                <a:srgbClr val="336699"/>
              </a:solidFill>
              <a:effectLst>
                <a:outerShdw blurRad="38100" dist="38100" dir="2700000" algn="tl">
                  <a:srgbClr val="000000">
                    <a:alpha val="43137"/>
                  </a:srgbClr>
                </a:outerShdw>
              </a:effectLst>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dirty="0">
              <a:solidFill>
                <a:srgbClr val="336699"/>
              </a:solidFill>
              <a:cs typeface="+mn-cs"/>
            </a:endParaRPr>
          </a:p>
          <a:p>
            <a:pPr marL="533400" indent="-533400">
              <a:defRPr/>
            </a:pPr>
            <a:endParaRPr lang="de-DE" sz="2400" u="sng" dirty="0">
              <a:solidFill>
                <a:srgbClr val="336699"/>
              </a:solidFill>
              <a:effectLst>
                <a:outerShdw blurRad="38100" dist="38100" dir="2700000" algn="tl">
                  <a:srgbClr val="000000">
                    <a:alpha val="43137"/>
                  </a:srgbClr>
                </a:outerShdw>
              </a:effectLst>
              <a:cs typeface="+mn-cs"/>
            </a:endParaRPr>
          </a:p>
          <a:p>
            <a:pPr marL="533400" indent="-533400">
              <a:defRPr/>
            </a:pPr>
            <a:r>
              <a:rPr lang="de-DE" sz="2400" dirty="0">
                <a:solidFill>
                  <a:srgbClr val="336699"/>
                </a:solidFill>
                <a:cs typeface="+mn-cs"/>
              </a:rPr>
              <a:t>	</a:t>
            </a:r>
            <a:endParaRPr lang="de-DE" u="sng" dirty="0">
              <a:cs typeface="+mn-cs"/>
            </a:endParaRPr>
          </a:p>
        </p:txBody>
      </p:sp>
      <p:sp>
        <p:nvSpPr>
          <p:cNvPr id="10249" name="Rectangle 24"/>
          <p:cNvSpPr>
            <a:spLocks noChangeArrowheads="1"/>
          </p:cNvSpPr>
          <p:nvPr/>
        </p:nvSpPr>
        <p:spPr bwMode="auto">
          <a:xfrm>
            <a:off x="-180975" y="457200"/>
            <a:ext cx="9144000" cy="0"/>
          </a:xfrm>
          <a:prstGeom prst="rect">
            <a:avLst/>
          </a:prstGeom>
          <a:solidFill>
            <a:srgbClr val="FFFFFF"/>
          </a:solidFill>
          <a:ln w="9525">
            <a:noFill/>
            <a:miter lim="800000"/>
            <a:headEnd/>
            <a:tailEnd/>
          </a:ln>
        </p:spPr>
        <p:txBody>
          <a:bodyPr wrap="none" anchor="ctr">
            <a:spAutoFit/>
          </a:bodyPr>
          <a:lstStyle/>
          <a:p>
            <a:pPr eaLnBrk="0" hangingPunct="0">
              <a:tabLst>
                <a:tab pos="90488" algn="l"/>
              </a:tabLst>
            </a:pPr>
            <a:r>
              <a:rPr lang="de-DE" sz="800"/>
              <a:t/>
            </a:r>
            <a:br>
              <a:rPr lang="de-DE" sz="800"/>
            </a:br>
            <a:endParaRPr lang="de-DE"/>
          </a:p>
          <a:p>
            <a:pPr eaLnBrk="0" hangingPunct="0">
              <a:tabLst>
                <a:tab pos="90488" algn="l"/>
              </a:tabLst>
            </a:pPr>
            <a:r>
              <a:rPr lang="de-DE" sz="1000">
                <a:latin typeface="Verdana" pitchFamily="34" charset="0"/>
                <a:cs typeface="Calibri" pitchFamily="34" charset="0"/>
              </a:rPr>
              <a:t> </a:t>
            </a:r>
            <a:endParaRPr lang="de-DE" sz="800"/>
          </a:p>
          <a:p>
            <a:pPr eaLnBrk="0" hangingPunct="0">
              <a:tabLst>
                <a:tab pos="90488" algn="l"/>
              </a:tabLst>
            </a:pPr>
            <a:endParaRPr lang="de-DE"/>
          </a:p>
        </p:txBody>
      </p:sp>
      <p:sp>
        <p:nvSpPr>
          <p:cNvPr id="10250" name="Rectangle 28"/>
          <p:cNvSpPr>
            <a:spLocks noChangeArrowheads="1"/>
          </p:cNvSpPr>
          <p:nvPr/>
        </p:nvSpPr>
        <p:spPr bwMode="auto">
          <a:xfrm>
            <a:off x="90488" y="457200"/>
            <a:ext cx="9144000" cy="0"/>
          </a:xfrm>
          <a:prstGeom prst="rect">
            <a:avLst/>
          </a:prstGeom>
          <a:noFill/>
          <a:ln w="9525">
            <a:noFill/>
            <a:miter lim="800000"/>
            <a:headEnd/>
            <a:tailEnd/>
          </a:ln>
        </p:spPr>
        <p:txBody>
          <a:bodyPr wrap="none" anchor="ctr">
            <a:spAutoFit/>
          </a:bodyPr>
          <a:lstStyle/>
          <a:p>
            <a:pPr eaLnBrk="0" hangingPunct="0"/>
            <a:endParaRPr lang="de-DE" sz="1000">
              <a:latin typeface="Verdana" pitchFamily="34" charset="0"/>
              <a:ea typeface="Calibri" pitchFamily="34" charset="0"/>
              <a:cs typeface="Times New Roman" pitchFamily="18" charset="0"/>
            </a:endParaRPr>
          </a:p>
          <a:p>
            <a:pPr eaLnBrk="0" hangingPunct="0"/>
            <a:r>
              <a:rPr lang="de-DE" sz="1000">
                <a:latin typeface="Verdana" pitchFamily="34" charset="0"/>
                <a:ea typeface="Calibri" pitchFamily="34" charset="0"/>
                <a:cs typeface="Times New Roman" pitchFamily="18" charset="0"/>
              </a:rPr>
              <a:t>  </a:t>
            </a:r>
            <a:endParaRPr lang="de-DE" sz="800">
              <a:ea typeface="Calibri" pitchFamily="34" charset="0"/>
              <a:cs typeface="Times New Roman" pitchFamily="18" charset="0"/>
            </a:endParaRPr>
          </a:p>
          <a:p>
            <a:pPr eaLnBrk="0" hangingPunct="0"/>
            <a:endParaRPr lang="de-DE">
              <a:ea typeface="Calibri" pitchFamily="34" charset="0"/>
              <a:cs typeface="Times New Roman" pitchFamily="18" charset="0"/>
            </a:endParaRPr>
          </a:p>
        </p:txBody>
      </p:sp>
      <p:cxnSp>
        <p:nvCxnSpPr>
          <p:cNvPr id="10251" name="AutoShape 36"/>
          <p:cNvCxnSpPr>
            <a:cxnSpLocks noChangeShapeType="1"/>
          </p:cNvCxnSpPr>
          <p:nvPr/>
        </p:nvCxnSpPr>
        <p:spPr bwMode="auto">
          <a:xfrm>
            <a:off x="4572000" y="2071678"/>
            <a:ext cx="0" cy="179387"/>
          </a:xfrm>
          <a:prstGeom prst="straightConnector1">
            <a:avLst/>
          </a:prstGeom>
          <a:noFill/>
          <a:ln w="38100">
            <a:solidFill>
              <a:srgbClr val="336699"/>
            </a:solidFill>
            <a:round/>
            <a:headEnd/>
            <a:tailEnd type="triangle" w="med" len="med"/>
          </a:ln>
        </p:spPr>
      </p:cxnSp>
      <p:cxnSp>
        <p:nvCxnSpPr>
          <p:cNvPr id="10252" name="AutoShape 36"/>
          <p:cNvCxnSpPr>
            <a:cxnSpLocks noChangeShapeType="1"/>
          </p:cNvCxnSpPr>
          <p:nvPr/>
        </p:nvCxnSpPr>
        <p:spPr bwMode="auto">
          <a:xfrm>
            <a:off x="8572528" y="2071678"/>
            <a:ext cx="0" cy="179387"/>
          </a:xfrm>
          <a:prstGeom prst="straightConnector1">
            <a:avLst/>
          </a:prstGeom>
          <a:noFill/>
          <a:ln w="38100">
            <a:solidFill>
              <a:srgbClr val="336699"/>
            </a:solidFill>
            <a:round/>
            <a:headEnd/>
            <a:tailEnd type="triangle" w="med" len="med"/>
          </a:ln>
        </p:spPr>
      </p:cxnSp>
      <p:cxnSp>
        <p:nvCxnSpPr>
          <p:cNvPr id="10253" name="AutoShape 34"/>
          <p:cNvCxnSpPr>
            <a:cxnSpLocks noChangeShapeType="1"/>
          </p:cNvCxnSpPr>
          <p:nvPr/>
        </p:nvCxnSpPr>
        <p:spPr bwMode="auto">
          <a:xfrm>
            <a:off x="4572000" y="2071678"/>
            <a:ext cx="3996000" cy="0"/>
          </a:xfrm>
          <a:prstGeom prst="straightConnector1">
            <a:avLst/>
          </a:prstGeom>
          <a:noFill/>
          <a:ln w="38100">
            <a:solidFill>
              <a:srgbClr val="336699"/>
            </a:solidFill>
            <a:round/>
            <a:headEnd/>
            <a:tailEnd/>
          </a:ln>
        </p:spPr>
      </p:cxnSp>
      <p:cxnSp>
        <p:nvCxnSpPr>
          <p:cNvPr id="40" name="Gerade Verbindung 39"/>
          <p:cNvCxnSpPr/>
          <p:nvPr/>
        </p:nvCxnSpPr>
        <p:spPr>
          <a:xfrm rot="16200000" flipH="1">
            <a:off x="6375388" y="1982802"/>
            <a:ext cx="108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10260" name="AutoShape 35"/>
          <p:cNvCxnSpPr>
            <a:cxnSpLocks noChangeShapeType="1"/>
          </p:cNvCxnSpPr>
          <p:nvPr/>
        </p:nvCxnSpPr>
        <p:spPr bwMode="auto">
          <a:xfrm>
            <a:off x="6929454" y="2071678"/>
            <a:ext cx="0" cy="179387"/>
          </a:xfrm>
          <a:prstGeom prst="straightConnector1">
            <a:avLst/>
          </a:prstGeom>
          <a:noFill/>
          <a:ln w="38100">
            <a:solidFill>
              <a:srgbClr val="336699"/>
            </a:solidFill>
            <a:round/>
            <a:headEnd/>
            <a:tailEnd type="triangle" w="med" len="med"/>
          </a:ln>
        </p:spPr>
      </p:cxnSp>
      <p:sp>
        <p:nvSpPr>
          <p:cNvPr id="32" name="Rechteck 31"/>
          <p:cNvSpPr/>
          <p:nvPr/>
        </p:nvSpPr>
        <p:spPr>
          <a:xfrm>
            <a:off x="0" y="-1"/>
            <a:ext cx="9144000" cy="6876000"/>
          </a:xfrm>
          <a:prstGeom prst="rect">
            <a:avLst/>
          </a:prstGeom>
          <a:solidFill>
            <a:srgbClr val="003366"/>
          </a:solidFill>
          <a:ln w="63500">
            <a:solidFill>
              <a:srgbClr val="003366"/>
            </a:solidFill>
          </a:ln>
        </p:spPr>
        <p:txBody>
          <a:bodyPr wrap="square">
            <a:spAutoFit/>
          </a:bodyPr>
          <a:lstStyle/>
          <a:p>
            <a:pPr>
              <a:defRPr/>
            </a:pPr>
            <a:r>
              <a:rPr lang="de-DE" sz="2800" b="1" dirty="0" smtClean="0">
                <a:solidFill>
                  <a:srgbClr val="003366"/>
                </a:solidFill>
                <a:effectLst>
                  <a:outerShdw blurRad="38100" dist="38100" dir="2700000" algn="tl">
                    <a:srgbClr val="000000">
                      <a:alpha val="43137"/>
                    </a:srgbClr>
                  </a:outerShdw>
                </a:effectLst>
              </a:rPr>
              <a:t> </a:t>
            </a:r>
          </a:p>
          <a:p>
            <a:pPr>
              <a:defRPr/>
            </a:pPr>
            <a:r>
              <a:rPr lang="de-DE" sz="2800" b="1" dirty="0" smtClean="0">
                <a:solidFill>
                  <a:srgbClr val="003366"/>
                </a:solidFill>
                <a:effectLst>
                  <a:outerShdw blurRad="38100" dist="38100" dir="2700000" algn="tl">
                    <a:srgbClr val="000000">
                      <a:alpha val="43137"/>
                    </a:srgbClr>
                  </a:outerShdw>
                </a:effectLst>
              </a:rPr>
              <a:t> </a:t>
            </a:r>
            <a:endParaRPr lang="de-DE" sz="2800" b="1" u="sng" dirty="0" smtClean="0">
              <a:solidFill>
                <a:srgbClr val="C0C0C0"/>
              </a:solidFill>
              <a:effectLst>
                <a:outerShdw blurRad="38100" dist="38100" dir="2700000" algn="tl">
                  <a:srgbClr val="000000">
                    <a:alpha val="43137"/>
                  </a:srgbClr>
                </a:outerShdw>
              </a:effectLst>
            </a:endParaRPr>
          </a:p>
          <a:p>
            <a:pPr>
              <a:defRPr/>
            </a:pPr>
            <a:endParaRPr lang="de-DE" sz="2400" b="1" u="sng" dirty="0" smtClean="0">
              <a:solidFill>
                <a:srgbClr val="336699"/>
              </a:solidFill>
              <a:effectLst>
                <a:outerShdw blurRad="38100" dist="38100" dir="2700000" algn="tl">
                  <a:srgbClr val="000000">
                    <a:alpha val="43137"/>
                  </a:srgbClr>
                </a:outerShdw>
              </a:effectLst>
            </a:endParaRPr>
          </a:p>
          <a:p>
            <a:pPr>
              <a:defRPr/>
            </a:pPr>
            <a:endParaRPr lang="de-DE" sz="2400" b="1" u="sng" dirty="0" smtClean="0">
              <a:solidFill>
                <a:srgbClr val="336699"/>
              </a:solidFill>
              <a:effectLst>
                <a:outerShdw blurRad="38100" dist="38100" dir="2700000" algn="tl">
                  <a:srgbClr val="000000">
                    <a:alpha val="43137"/>
                  </a:srgbClr>
                </a:outerShdw>
              </a:effectLst>
            </a:endParaRPr>
          </a:p>
          <a:p>
            <a:pPr>
              <a:defRPr/>
            </a:pPr>
            <a:endParaRPr lang="de-DE" sz="2400" b="1" u="sng" dirty="0" smtClean="0">
              <a:solidFill>
                <a:srgbClr val="336699"/>
              </a:solidFill>
              <a:effectLst>
                <a:outerShdw blurRad="38100" dist="38100" dir="2700000" algn="tl">
                  <a:srgbClr val="000000">
                    <a:alpha val="43137"/>
                  </a:srgbClr>
                </a:outerShdw>
              </a:effectLst>
            </a:endParaRPr>
          </a:p>
          <a:p>
            <a:pPr>
              <a:defRPr/>
            </a:pPr>
            <a:endParaRPr lang="de-DE" sz="2400" b="1" u="sng" dirty="0" smtClean="0">
              <a:solidFill>
                <a:srgbClr val="336699"/>
              </a:solidFill>
              <a:effectLst>
                <a:outerShdw blurRad="38100" dist="38100" dir="2700000" algn="tl">
                  <a:srgbClr val="000000">
                    <a:alpha val="43137"/>
                  </a:srgbClr>
                </a:outerShdw>
              </a:effectLst>
            </a:endParaRPr>
          </a:p>
          <a:p>
            <a:pPr>
              <a:defRPr/>
            </a:pPr>
            <a:endParaRPr lang="de-DE" sz="2400" b="1" u="sng" dirty="0" smtClean="0">
              <a:solidFill>
                <a:srgbClr val="336699"/>
              </a:solidFill>
              <a:effectLst>
                <a:outerShdw blurRad="38100" dist="38100" dir="2700000" algn="tl">
                  <a:srgbClr val="000000">
                    <a:alpha val="43137"/>
                  </a:srgbClr>
                </a:outerShdw>
              </a:effectLst>
            </a:endParaRPr>
          </a:p>
          <a:p>
            <a:pPr>
              <a:defRPr/>
            </a:pPr>
            <a:endParaRPr lang="de-DE" sz="2400" b="1" u="sng" dirty="0" smtClean="0">
              <a:solidFill>
                <a:srgbClr val="336699"/>
              </a:solidFill>
              <a:effectLst>
                <a:outerShdw blurRad="38100" dist="38100" dir="2700000" algn="tl">
                  <a:srgbClr val="000000">
                    <a:alpha val="43137"/>
                  </a:srgbClr>
                </a:outerShdw>
              </a:effectLst>
            </a:endParaRPr>
          </a:p>
          <a:p>
            <a:pPr>
              <a:defRPr/>
            </a:pPr>
            <a:endParaRPr lang="de-DE" sz="2400" b="1" u="sng" dirty="0" smtClean="0">
              <a:solidFill>
                <a:srgbClr val="336699"/>
              </a:solidFill>
              <a:effectLst>
                <a:outerShdw blurRad="38100" dist="38100" dir="2700000" algn="tl">
                  <a:srgbClr val="000000">
                    <a:alpha val="43137"/>
                  </a:srgbClr>
                </a:outerShdw>
              </a:effectLst>
            </a:endParaRPr>
          </a:p>
          <a:p>
            <a:pPr>
              <a:defRPr/>
            </a:pPr>
            <a:endParaRPr lang="de-DE" sz="2400" b="1" u="sng" dirty="0" smtClean="0">
              <a:solidFill>
                <a:srgbClr val="336699"/>
              </a:solidFill>
              <a:effectLst>
                <a:outerShdw blurRad="38100" dist="38100" dir="2700000" algn="tl">
                  <a:srgbClr val="000000">
                    <a:alpha val="43137"/>
                  </a:srgbClr>
                </a:outerShdw>
              </a:effectLst>
            </a:endParaRPr>
          </a:p>
          <a:p>
            <a:pPr>
              <a:defRPr/>
            </a:pPr>
            <a:endParaRPr lang="de-DE" sz="2400" b="1" u="sng" dirty="0" smtClean="0">
              <a:solidFill>
                <a:srgbClr val="336699"/>
              </a:solidFill>
              <a:effectLst>
                <a:outerShdw blurRad="38100" dist="38100" dir="2700000" algn="tl">
                  <a:srgbClr val="000000">
                    <a:alpha val="43137"/>
                  </a:srgbClr>
                </a:outerShdw>
              </a:effectLst>
            </a:endParaRPr>
          </a:p>
          <a:p>
            <a:pPr>
              <a:defRPr/>
            </a:pPr>
            <a:endParaRPr lang="de-DE" sz="2400" b="1" u="sng" dirty="0" smtClean="0">
              <a:solidFill>
                <a:srgbClr val="336699"/>
              </a:solidFill>
              <a:effectLst>
                <a:outerShdw blurRad="38100" dist="38100" dir="2700000" algn="tl">
                  <a:srgbClr val="000000">
                    <a:alpha val="43137"/>
                  </a:srgbClr>
                </a:outerShdw>
              </a:effectLst>
            </a:endParaRPr>
          </a:p>
          <a:p>
            <a:pPr>
              <a:defRPr/>
            </a:pPr>
            <a:r>
              <a:rPr lang="de-DE" sz="2400" b="1" u="sng" dirty="0" smtClean="0">
                <a:solidFill>
                  <a:srgbClr val="336699"/>
                </a:solidFill>
                <a:effectLst>
                  <a:outerShdw blurRad="38100" dist="38100" dir="2700000" algn="tl">
                    <a:srgbClr val="000000">
                      <a:alpha val="43137"/>
                    </a:srgbClr>
                  </a:outerShdw>
                </a:effectLst>
              </a:rPr>
              <a:t>                                                         </a:t>
            </a:r>
          </a:p>
          <a:p>
            <a:pPr>
              <a:defRPr/>
            </a:pPr>
            <a:endParaRPr lang="de-DE" sz="2400" b="1" u="sng" dirty="0" smtClean="0">
              <a:solidFill>
                <a:srgbClr val="336699"/>
              </a:solidFill>
              <a:effectLst>
                <a:outerShdw blurRad="38100" dist="38100" dir="2700000" algn="tl">
                  <a:srgbClr val="000000">
                    <a:alpha val="43137"/>
                  </a:srgbClr>
                </a:outerShdw>
              </a:effectLst>
            </a:endParaRPr>
          </a:p>
          <a:p>
            <a:pPr>
              <a:defRPr/>
            </a:pPr>
            <a:r>
              <a:rPr lang="de-DE" sz="2400" b="1" u="sng" dirty="0" smtClean="0">
                <a:solidFill>
                  <a:srgbClr val="336699"/>
                </a:solidFill>
                <a:effectLst>
                  <a:outerShdw blurRad="38100" dist="38100" dir="2700000" algn="tl">
                    <a:srgbClr val="000000">
                      <a:alpha val="43137"/>
                    </a:srgbClr>
                  </a:outerShdw>
                </a:effectLst>
              </a:rPr>
              <a:t>                                                          </a:t>
            </a:r>
          </a:p>
          <a:p>
            <a:pPr>
              <a:defRPr/>
            </a:pPr>
            <a:r>
              <a:rPr lang="de-DE" sz="2400" b="1" u="sng" dirty="0" smtClean="0">
                <a:solidFill>
                  <a:srgbClr val="336699"/>
                </a:solidFill>
                <a:effectLst>
                  <a:outerShdw blurRad="38100" dist="38100" dir="2700000" algn="tl">
                    <a:srgbClr val="000000">
                      <a:alpha val="43137"/>
                    </a:srgbClr>
                  </a:outerShdw>
                </a:effectLst>
              </a:rPr>
              <a:t>                                                          </a:t>
            </a:r>
          </a:p>
          <a:p>
            <a:pPr>
              <a:defRPr/>
            </a:pPr>
            <a:r>
              <a:rPr lang="de-DE" sz="2400" b="1" u="sng" dirty="0" smtClean="0">
                <a:solidFill>
                  <a:srgbClr val="336699"/>
                </a:solidFill>
                <a:effectLst>
                  <a:outerShdw blurRad="38100" dist="38100" dir="2700000" algn="tl">
                    <a:srgbClr val="000000">
                      <a:alpha val="43137"/>
                    </a:srgbClr>
                  </a:outerShdw>
                </a:effectLst>
              </a:rPr>
              <a:t>                           </a:t>
            </a:r>
            <a:endParaRPr lang="de-DE" sz="2400" dirty="0"/>
          </a:p>
        </p:txBody>
      </p:sp>
      <p:cxnSp>
        <p:nvCxnSpPr>
          <p:cNvPr id="25" name="Gerade Verbindung 24"/>
          <p:cNvCxnSpPr/>
          <p:nvPr/>
        </p:nvCxnSpPr>
        <p:spPr>
          <a:xfrm>
            <a:off x="5929322" y="5286388"/>
            <a:ext cx="0" cy="1588"/>
          </a:xfrm>
          <a:prstGeom prst="line">
            <a:avLst/>
          </a:prstGeom>
          <a:ln w="38100">
            <a:solidFill>
              <a:srgbClr val="003366"/>
            </a:solidFill>
            <a:prstDash val="sysDot"/>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5857884" y="5715016"/>
            <a:ext cx="2088000" cy="1588"/>
          </a:xfrm>
          <a:prstGeom prst="line">
            <a:avLst/>
          </a:prstGeom>
          <a:ln w="38100">
            <a:solidFill>
              <a:srgbClr val="003366"/>
            </a:solidFill>
            <a:prstDash val="sysDot"/>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a:off x="3143240" y="5715016"/>
            <a:ext cx="2736000" cy="1588"/>
          </a:xfrm>
          <a:prstGeom prst="line">
            <a:avLst/>
          </a:prstGeom>
          <a:ln w="38100">
            <a:solidFill>
              <a:srgbClr val="003366"/>
            </a:solidFill>
            <a:prstDash val="sysDot"/>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0" y="0"/>
            <a:ext cx="2857488" cy="2308324"/>
          </a:xfrm>
          <a:prstGeom prst="rect">
            <a:avLst/>
          </a:prstGeom>
        </p:spPr>
        <p:txBody>
          <a:bodyPr wrap="square">
            <a:spAutoFit/>
          </a:bodyPr>
          <a:lstStyle/>
          <a:p>
            <a:r>
              <a:rPr lang="de-DE" sz="2400" dirty="0" smtClean="0">
                <a:solidFill>
                  <a:schemeClr val="bg1"/>
                </a:solidFill>
              </a:rPr>
              <a:t>8. </a:t>
            </a:r>
            <a:r>
              <a:rPr lang="de-DE" sz="2400" b="1" u="sng" dirty="0" err="1" smtClean="0">
                <a:solidFill>
                  <a:schemeClr val="bg1"/>
                </a:solidFill>
                <a:effectLst>
                  <a:outerShdw blurRad="38100" dist="38100" dir="2700000" algn="tl">
                    <a:srgbClr val="000000">
                      <a:alpha val="43137"/>
                    </a:srgbClr>
                  </a:outerShdw>
                </a:effectLst>
              </a:rPr>
              <a:t>Permanter</a:t>
            </a:r>
            <a:r>
              <a:rPr lang="de-DE" sz="2400" b="1" u="sng" dirty="0" smtClean="0">
                <a:solidFill>
                  <a:schemeClr val="bg1"/>
                </a:solidFill>
                <a:effectLst>
                  <a:outerShdw blurRad="38100" dist="38100" dir="2700000" algn="tl">
                    <a:srgbClr val="000000">
                      <a:alpha val="43137"/>
                    </a:srgbClr>
                  </a:outerShdw>
                </a:effectLst>
              </a:rPr>
              <a:t> QM - </a:t>
            </a:r>
          </a:p>
          <a:p>
            <a:r>
              <a:rPr lang="de-DE" sz="2400" b="1" dirty="0" smtClean="0">
                <a:solidFill>
                  <a:schemeClr val="bg1"/>
                </a:solidFill>
                <a:effectLst>
                  <a:outerShdw blurRad="38100" dist="38100" dir="2700000" algn="tl">
                    <a:srgbClr val="000000">
                      <a:alpha val="43137"/>
                    </a:srgbClr>
                  </a:outerShdw>
                </a:effectLst>
              </a:rPr>
              <a:t>    </a:t>
            </a:r>
            <a:r>
              <a:rPr lang="de-DE" sz="2400" b="1" u="sng" dirty="0" smtClean="0">
                <a:solidFill>
                  <a:schemeClr val="bg1"/>
                </a:solidFill>
                <a:effectLst>
                  <a:outerShdw blurRad="38100" dist="38100" dir="2700000" algn="tl">
                    <a:srgbClr val="000000">
                      <a:alpha val="43137"/>
                    </a:srgbClr>
                  </a:outerShdw>
                </a:effectLst>
              </a:rPr>
              <a:t>Prozess </a:t>
            </a:r>
            <a:r>
              <a:rPr lang="de-DE" sz="2400" b="1" u="sng" dirty="0" err="1" smtClean="0">
                <a:solidFill>
                  <a:schemeClr val="bg1"/>
                </a:solidFill>
                <a:effectLst>
                  <a:outerShdw blurRad="38100" dist="38100" dir="2700000" algn="tl">
                    <a:srgbClr val="000000">
                      <a:alpha val="43137"/>
                    </a:srgbClr>
                  </a:outerShdw>
                </a:effectLst>
              </a:rPr>
              <a:t>i.R.des</a:t>
            </a:r>
            <a:r>
              <a:rPr lang="de-DE" sz="2400" b="1" u="sng" dirty="0" smtClean="0">
                <a:solidFill>
                  <a:schemeClr val="bg1"/>
                </a:solidFill>
                <a:effectLst>
                  <a:outerShdw blurRad="38100" dist="38100" dir="2700000" algn="tl">
                    <a:srgbClr val="000000">
                      <a:alpha val="43137"/>
                    </a:srgbClr>
                  </a:outerShdw>
                </a:effectLst>
              </a:rPr>
              <a:t>  </a:t>
            </a:r>
          </a:p>
          <a:p>
            <a:r>
              <a:rPr lang="de-DE" sz="2400" b="1" dirty="0" smtClean="0">
                <a:solidFill>
                  <a:schemeClr val="bg1"/>
                </a:solidFill>
                <a:effectLst>
                  <a:outerShdw blurRad="38100" dist="38100" dir="2700000" algn="tl">
                    <a:srgbClr val="000000">
                      <a:alpha val="43137"/>
                    </a:srgbClr>
                  </a:outerShdw>
                </a:effectLst>
              </a:rPr>
              <a:t>    </a:t>
            </a:r>
            <a:r>
              <a:rPr lang="de-DE" sz="2400" b="1" u="sng" dirty="0" smtClean="0">
                <a:solidFill>
                  <a:schemeClr val="bg1"/>
                </a:solidFill>
                <a:effectLst>
                  <a:outerShdw blurRad="38100" dist="38100" dir="2700000" algn="tl">
                    <a:srgbClr val="000000">
                      <a:alpha val="43137"/>
                    </a:srgbClr>
                  </a:outerShdw>
                </a:effectLst>
              </a:rPr>
              <a:t>fachlich- rechtl.  </a:t>
            </a:r>
          </a:p>
          <a:p>
            <a:r>
              <a:rPr lang="de-DE" sz="2400" b="1" dirty="0" smtClean="0">
                <a:solidFill>
                  <a:schemeClr val="bg1"/>
                </a:solidFill>
                <a:effectLst>
                  <a:outerShdw blurRad="38100" dist="38100" dir="2700000" algn="tl">
                    <a:srgbClr val="000000">
                      <a:alpha val="43137"/>
                    </a:srgbClr>
                  </a:outerShdw>
                </a:effectLst>
              </a:rPr>
              <a:t>    </a:t>
            </a:r>
            <a:r>
              <a:rPr lang="de-DE" sz="2400" b="1" u="sng" dirty="0" smtClean="0">
                <a:solidFill>
                  <a:schemeClr val="bg1"/>
                </a:solidFill>
                <a:effectLst>
                  <a:outerShdw blurRad="38100" dist="38100" dir="2700000" algn="tl">
                    <a:srgbClr val="000000">
                      <a:alpha val="43137"/>
                    </a:srgbClr>
                  </a:outerShdw>
                </a:effectLst>
              </a:rPr>
              <a:t>Bewertens  all -  </a:t>
            </a:r>
          </a:p>
          <a:p>
            <a:r>
              <a:rPr lang="de-DE" sz="2400" b="1" dirty="0" smtClean="0">
                <a:solidFill>
                  <a:schemeClr val="bg1"/>
                </a:solidFill>
                <a:effectLst>
                  <a:outerShdw blurRad="38100" dist="38100" dir="2700000" algn="tl">
                    <a:srgbClr val="000000">
                      <a:alpha val="43137"/>
                    </a:srgbClr>
                  </a:outerShdw>
                </a:effectLst>
              </a:rPr>
              <a:t>    </a:t>
            </a:r>
            <a:r>
              <a:rPr lang="de-DE" sz="2400" b="1" u="sng" dirty="0" smtClean="0">
                <a:solidFill>
                  <a:schemeClr val="bg1"/>
                </a:solidFill>
                <a:effectLst>
                  <a:outerShdw blurRad="38100" dist="38100" dir="2700000" algn="tl">
                    <a:srgbClr val="000000">
                      <a:alpha val="43137"/>
                    </a:srgbClr>
                  </a:outerShdw>
                </a:effectLst>
              </a:rPr>
              <a:t>täglicher </a:t>
            </a:r>
            <a:r>
              <a:rPr lang="de-DE" sz="2400" b="1" u="sng" dirty="0" err="1" smtClean="0">
                <a:solidFill>
                  <a:schemeClr val="bg1"/>
                </a:solidFill>
                <a:effectLst>
                  <a:outerShdw blurRad="38100" dist="38100" dir="2700000" algn="tl">
                    <a:srgbClr val="000000">
                      <a:alpha val="43137"/>
                    </a:srgbClr>
                  </a:outerShdw>
                </a:effectLst>
              </a:rPr>
              <a:t>pädag</a:t>
            </a:r>
            <a:r>
              <a:rPr lang="de-DE" sz="2400" b="1" u="sng" dirty="0" smtClean="0">
                <a:solidFill>
                  <a:schemeClr val="bg1"/>
                </a:solidFill>
                <a:effectLst>
                  <a:outerShdw blurRad="38100" dist="38100" dir="2700000" algn="tl">
                    <a:srgbClr val="000000">
                      <a:alpha val="43137"/>
                    </a:srgbClr>
                  </a:outerShdw>
                </a:effectLst>
              </a:rPr>
              <a:t>. </a:t>
            </a:r>
          </a:p>
          <a:p>
            <a:r>
              <a:rPr lang="de-DE" sz="2400" b="1" dirty="0" smtClean="0">
                <a:solidFill>
                  <a:schemeClr val="bg1"/>
                </a:solidFill>
                <a:effectLst>
                  <a:outerShdw blurRad="38100" dist="38100" dir="2700000" algn="tl">
                    <a:srgbClr val="000000">
                      <a:alpha val="43137"/>
                    </a:srgbClr>
                  </a:outerShdw>
                </a:effectLst>
              </a:rPr>
              <a:t>    </a:t>
            </a:r>
            <a:r>
              <a:rPr lang="de-DE" sz="2400" b="1" u="sng" dirty="0" smtClean="0">
                <a:solidFill>
                  <a:schemeClr val="bg1"/>
                </a:solidFill>
                <a:effectLst>
                  <a:outerShdw blurRad="38100" dist="38100" dir="2700000" algn="tl">
                    <a:srgbClr val="000000">
                      <a:alpha val="43137"/>
                    </a:srgbClr>
                  </a:outerShdw>
                </a:effectLst>
              </a:rPr>
              <a:t>Themen</a:t>
            </a:r>
            <a:endParaRPr lang="de-DE" sz="2400" u="sng" dirty="0">
              <a:solidFill>
                <a:srgbClr val="003366"/>
              </a:solidFill>
              <a:effectLst>
                <a:outerShdw blurRad="38100" dist="38100" dir="2700000" algn="tl">
                  <a:srgbClr val="000000">
                    <a:alpha val="43137"/>
                  </a:srgbClr>
                </a:outerShdw>
              </a:effectLst>
            </a:endParaRPr>
          </a:p>
        </p:txBody>
      </p:sp>
      <p:sp>
        <p:nvSpPr>
          <p:cNvPr id="18" name="Oval 3" descr="50%"/>
          <p:cNvSpPr>
            <a:spLocks noChangeArrowheads="1"/>
          </p:cNvSpPr>
          <p:nvPr/>
        </p:nvSpPr>
        <p:spPr bwMode="auto">
          <a:xfrm>
            <a:off x="2500313" y="485775"/>
            <a:ext cx="6372225" cy="6372225"/>
          </a:xfrm>
          <a:prstGeom prst="ellipse">
            <a:avLst/>
          </a:prstGeom>
          <a:pattFill prst="pct50">
            <a:fgClr>
              <a:srgbClr val="C0C0C0"/>
            </a:fgClr>
            <a:bgClr>
              <a:srgbClr val="003366"/>
            </a:bgClr>
          </a:pattFill>
          <a:ln w="38100">
            <a:solidFill>
              <a:srgbClr val="003366"/>
            </a:solidFill>
            <a:round/>
            <a:headEnd/>
            <a:tailEnd/>
          </a:ln>
        </p:spPr>
        <p:txBody>
          <a:bodyPr/>
          <a:lstStyle/>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r>
              <a:rPr lang="de-DE" sz="1400" b="1"/>
              <a:t>                                                         </a:t>
            </a:r>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r>
              <a:rPr lang="de-DE" sz="1400" b="1"/>
              <a:t>               </a:t>
            </a:r>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r>
              <a:rPr lang="de-DE" sz="1400" b="1"/>
              <a:t>                                                           </a:t>
            </a:r>
          </a:p>
          <a:p>
            <a:pPr>
              <a:spcAft>
                <a:spcPts val="1000"/>
              </a:spcAft>
            </a:pPr>
            <a:r>
              <a:rPr lang="de-DE" sz="1400" b="1"/>
              <a:t>                                                       </a:t>
            </a:r>
          </a:p>
          <a:p>
            <a:pPr>
              <a:spcAft>
                <a:spcPts val="1000"/>
              </a:spcAft>
            </a:pPr>
            <a:r>
              <a:rPr lang="de-DE" sz="1100">
                <a:latin typeface="Calibri" pitchFamily="34" charset="0"/>
              </a:rPr>
              <a:t>                                                                                             </a:t>
            </a:r>
            <a:endParaRPr lang="de-DE"/>
          </a:p>
        </p:txBody>
      </p:sp>
      <p:sp>
        <p:nvSpPr>
          <p:cNvPr id="19" name="Oval 4" descr="50%"/>
          <p:cNvSpPr>
            <a:spLocks noChangeArrowheads="1"/>
          </p:cNvSpPr>
          <p:nvPr/>
        </p:nvSpPr>
        <p:spPr bwMode="auto">
          <a:xfrm>
            <a:off x="4643438" y="500063"/>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smtClean="0">
                <a:solidFill>
                  <a:srgbClr val="003366"/>
                </a:solidFill>
              </a:rPr>
              <a:t>Öffnen von Problemen des  </a:t>
            </a:r>
            <a:r>
              <a:rPr lang="de-DE" dirty="0" err="1" smtClean="0">
                <a:solidFill>
                  <a:srgbClr val="003366"/>
                </a:solidFill>
              </a:rPr>
              <a:t>pädag</a:t>
            </a:r>
            <a:r>
              <a:rPr lang="de-DE" dirty="0" smtClean="0">
                <a:solidFill>
                  <a:srgbClr val="003366"/>
                </a:solidFill>
              </a:rPr>
              <a:t>.  </a:t>
            </a:r>
          </a:p>
          <a:p>
            <a:pPr>
              <a:spcAft>
                <a:spcPts val="1000"/>
              </a:spcAft>
            </a:pPr>
            <a:r>
              <a:rPr lang="de-DE" dirty="0" smtClean="0">
                <a:solidFill>
                  <a:srgbClr val="003366"/>
                </a:solidFill>
              </a:rPr>
              <a:t>    Alltags </a:t>
            </a:r>
            <a:endParaRPr lang="de-DE" dirty="0">
              <a:solidFill>
                <a:srgbClr val="003366"/>
              </a:solidFill>
            </a:endParaRP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r>
              <a:rPr lang="de-DE" sz="1400" b="1" dirty="0"/>
              <a:t>                                                       </a:t>
            </a:r>
          </a:p>
          <a:p>
            <a:pPr>
              <a:spcAft>
                <a:spcPts val="1000"/>
              </a:spcAft>
            </a:pPr>
            <a:r>
              <a:rPr lang="de-DE" sz="1100" dirty="0">
                <a:latin typeface="Calibri" pitchFamily="34" charset="0"/>
              </a:rPr>
              <a:t>                                                                                             </a:t>
            </a:r>
            <a:endParaRPr lang="de-DE" dirty="0"/>
          </a:p>
        </p:txBody>
      </p:sp>
      <p:sp>
        <p:nvSpPr>
          <p:cNvPr id="20" name="Oval 6" descr="50%"/>
          <p:cNvSpPr>
            <a:spLocks noChangeArrowheads="1"/>
          </p:cNvSpPr>
          <p:nvPr/>
        </p:nvSpPr>
        <p:spPr bwMode="auto">
          <a:xfrm>
            <a:off x="6643688" y="2000250"/>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err="1" smtClean="0">
                <a:solidFill>
                  <a:srgbClr val="003366"/>
                </a:solidFill>
              </a:rPr>
              <a:t>Selbstrefle</a:t>
            </a:r>
            <a:r>
              <a:rPr lang="de-DE" dirty="0" smtClean="0">
                <a:solidFill>
                  <a:srgbClr val="003366"/>
                </a:solidFill>
              </a:rPr>
              <a:t>- </a:t>
            </a:r>
          </a:p>
          <a:p>
            <a:pPr>
              <a:spcAft>
                <a:spcPts val="0"/>
              </a:spcAft>
            </a:pPr>
            <a:r>
              <a:rPr lang="de-DE" dirty="0" err="1" smtClean="0">
                <a:solidFill>
                  <a:srgbClr val="003366"/>
                </a:solidFill>
              </a:rPr>
              <a:t>xion</a:t>
            </a:r>
            <a:r>
              <a:rPr lang="de-DE" dirty="0" smtClean="0">
                <a:solidFill>
                  <a:srgbClr val="003366"/>
                </a:solidFill>
              </a:rPr>
              <a:t>   sowie  </a:t>
            </a:r>
          </a:p>
          <a:p>
            <a:pPr>
              <a:spcAft>
                <a:spcPts val="0"/>
              </a:spcAft>
            </a:pPr>
            <a:r>
              <a:rPr lang="de-DE" dirty="0" smtClean="0">
                <a:solidFill>
                  <a:srgbClr val="003366"/>
                </a:solidFill>
              </a:rPr>
              <a:t>  Reflexion </a:t>
            </a:r>
          </a:p>
          <a:p>
            <a:pPr>
              <a:spcAft>
                <a:spcPts val="1000"/>
              </a:spcAft>
            </a:pPr>
            <a:r>
              <a:rPr lang="de-DE" dirty="0" smtClean="0">
                <a:solidFill>
                  <a:srgbClr val="003366"/>
                </a:solidFill>
              </a:rPr>
              <a:t>   im  Team</a:t>
            </a:r>
            <a:endParaRPr lang="de-DE" sz="1400" dirty="0">
              <a:solidFill>
                <a:srgbClr val="003366"/>
              </a:solidFill>
            </a:endParaRPr>
          </a:p>
        </p:txBody>
      </p:sp>
      <p:sp>
        <p:nvSpPr>
          <p:cNvPr id="21" name="Oval 8" descr="50%"/>
          <p:cNvSpPr>
            <a:spLocks noChangeArrowheads="1"/>
          </p:cNvSpPr>
          <p:nvPr/>
        </p:nvSpPr>
        <p:spPr bwMode="auto">
          <a:xfrm>
            <a:off x="5857875" y="4357688"/>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smtClean="0">
                <a:solidFill>
                  <a:srgbClr val="003366"/>
                </a:solidFill>
              </a:rPr>
              <a:t>Prüfschema  „zul.  Macht  i. </a:t>
            </a:r>
            <a:r>
              <a:rPr lang="de-DE" dirty="0" err="1" smtClean="0">
                <a:solidFill>
                  <a:srgbClr val="003366"/>
                </a:solidFill>
              </a:rPr>
              <a:t>päd.Alltag</a:t>
            </a:r>
            <a:r>
              <a:rPr lang="de-DE" dirty="0" smtClean="0">
                <a:solidFill>
                  <a:srgbClr val="003366"/>
                </a:solidFill>
              </a:rPr>
              <a:t>“</a:t>
            </a:r>
          </a:p>
          <a:p>
            <a:pPr>
              <a:spcAft>
                <a:spcPts val="0"/>
              </a:spcAft>
            </a:pPr>
            <a:r>
              <a:rPr lang="de-DE" dirty="0" smtClean="0">
                <a:solidFill>
                  <a:srgbClr val="003366"/>
                </a:solidFill>
              </a:rPr>
              <a:t>  anwenden</a:t>
            </a:r>
            <a:endParaRPr lang="de-DE" dirty="0">
              <a:solidFill>
                <a:srgbClr val="003366"/>
              </a:solidFill>
            </a:endParaRPr>
          </a:p>
          <a:p>
            <a:pPr>
              <a:spcAft>
                <a:spcPts val="1000"/>
              </a:spcAft>
            </a:pPr>
            <a:r>
              <a:rPr lang="de-DE" b="1" dirty="0"/>
              <a:t> </a:t>
            </a:r>
          </a:p>
          <a:p>
            <a:pPr>
              <a:spcAft>
                <a:spcPts val="1000"/>
              </a:spcAft>
            </a:pPr>
            <a:endParaRPr lang="de-DE"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r>
              <a:rPr lang="de-DE" sz="1400" b="1" dirty="0"/>
              <a:t>                                                       </a:t>
            </a:r>
          </a:p>
          <a:p>
            <a:pPr>
              <a:spcAft>
                <a:spcPts val="1000"/>
              </a:spcAft>
            </a:pPr>
            <a:r>
              <a:rPr lang="de-DE" sz="1100" dirty="0">
                <a:latin typeface="Calibri" pitchFamily="34" charset="0"/>
              </a:rPr>
              <a:t>                                                                                             </a:t>
            </a:r>
            <a:endParaRPr lang="de-DE" dirty="0"/>
          </a:p>
        </p:txBody>
      </p:sp>
      <p:sp>
        <p:nvSpPr>
          <p:cNvPr id="22" name="Oval 10" descr="50%"/>
          <p:cNvSpPr>
            <a:spLocks noChangeArrowheads="1"/>
          </p:cNvSpPr>
          <p:nvPr/>
        </p:nvSpPr>
        <p:spPr bwMode="auto">
          <a:xfrm>
            <a:off x="3357563" y="4286250"/>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smtClean="0">
                <a:solidFill>
                  <a:srgbClr val="003366"/>
                </a:solidFill>
              </a:rPr>
              <a:t>Meinungs-</a:t>
            </a:r>
            <a:r>
              <a:rPr lang="de-DE" dirty="0" err="1" smtClean="0">
                <a:solidFill>
                  <a:srgbClr val="003366"/>
                </a:solidFill>
              </a:rPr>
              <a:t>bildung</a:t>
            </a:r>
            <a:r>
              <a:rPr lang="de-DE" dirty="0" smtClean="0">
                <a:solidFill>
                  <a:srgbClr val="003366"/>
                </a:solidFill>
              </a:rPr>
              <a:t> im  Fachbereich </a:t>
            </a:r>
          </a:p>
          <a:p>
            <a:pPr>
              <a:spcAft>
                <a:spcPts val="0"/>
              </a:spcAft>
            </a:pPr>
            <a:r>
              <a:rPr lang="de-DE" dirty="0" smtClean="0">
                <a:solidFill>
                  <a:srgbClr val="003366"/>
                </a:solidFill>
              </a:rPr>
              <a:t> / </a:t>
            </a:r>
            <a:r>
              <a:rPr lang="de-DE" dirty="0" err="1" smtClean="0">
                <a:solidFill>
                  <a:srgbClr val="003366"/>
                </a:solidFill>
              </a:rPr>
              <a:t>angebots</a:t>
            </a:r>
            <a:r>
              <a:rPr lang="de-DE" dirty="0" smtClean="0">
                <a:solidFill>
                  <a:srgbClr val="003366"/>
                </a:solidFill>
              </a:rPr>
              <a:t>- </a:t>
            </a:r>
          </a:p>
          <a:p>
            <a:pPr>
              <a:spcAft>
                <a:spcPts val="1000"/>
              </a:spcAft>
            </a:pPr>
            <a:r>
              <a:rPr lang="de-DE" dirty="0" smtClean="0">
                <a:solidFill>
                  <a:srgbClr val="003366"/>
                </a:solidFill>
              </a:rPr>
              <a:t>  spezifisch </a:t>
            </a:r>
            <a:endParaRPr lang="de-DE" dirty="0">
              <a:solidFill>
                <a:srgbClr val="003366"/>
              </a:solidFill>
            </a:endParaRPr>
          </a:p>
          <a:p>
            <a:pPr>
              <a:spcAft>
                <a:spcPts val="1000"/>
              </a:spcAft>
            </a:pPr>
            <a:r>
              <a:rPr lang="de-DE" b="1" dirty="0"/>
              <a:t> </a:t>
            </a:r>
          </a:p>
          <a:p>
            <a:pPr>
              <a:spcAft>
                <a:spcPts val="1000"/>
              </a:spcAft>
            </a:pPr>
            <a:endParaRPr lang="de-DE"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r>
              <a:rPr lang="de-DE" sz="1400" b="1" dirty="0"/>
              <a:t>                                                       </a:t>
            </a:r>
          </a:p>
          <a:p>
            <a:pPr>
              <a:spcAft>
                <a:spcPts val="1000"/>
              </a:spcAft>
            </a:pPr>
            <a:r>
              <a:rPr lang="de-DE" sz="1100" dirty="0">
                <a:latin typeface="Calibri" pitchFamily="34" charset="0"/>
              </a:rPr>
              <a:t>                                                                                             </a:t>
            </a:r>
            <a:endParaRPr lang="de-DE" dirty="0"/>
          </a:p>
        </p:txBody>
      </p:sp>
      <p:sp>
        <p:nvSpPr>
          <p:cNvPr id="23" name="Oval 11" descr="50%"/>
          <p:cNvSpPr>
            <a:spLocks noChangeArrowheads="1"/>
          </p:cNvSpPr>
          <p:nvPr/>
        </p:nvSpPr>
        <p:spPr bwMode="auto">
          <a:xfrm>
            <a:off x="2643188" y="1928813"/>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smtClean="0">
                <a:solidFill>
                  <a:srgbClr val="003366"/>
                </a:solidFill>
              </a:rPr>
              <a:t>Päd. Grund- </a:t>
            </a:r>
          </a:p>
          <a:p>
            <a:pPr>
              <a:spcAft>
                <a:spcPts val="0"/>
              </a:spcAft>
            </a:pPr>
            <a:r>
              <a:rPr lang="de-DE" dirty="0" smtClean="0">
                <a:solidFill>
                  <a:srgbClr val="003366"/>
                </a:solidFill>
              </a:rPr>
              <a:t> </a:t>
            </a:r>
            <a:r>
              <a:rPr lang="de-DE" dirty="0" err="1" smtClean="0">
                <a:solidFill>
                  <a:srgbClr val="003366"/>
                </a:solidFill>
              </a:rPr>
              <a:t>haltung</a:t>
            </a:r>
            <a:r>
              <a:rPr lang="de-DE" dirty="0" smtClean="0">
                <a:solidFill>
                  <a:srgbClr val="003366"/>
                </a:solidFill>
              </a:rPr>
              <a:t> </a:t>
            </a:r>
            <a:r>
              <a:rPr lang="de-DE" dirty="0" err="1" smtClean="0">
                <a:solidFill>
                  <a:srgbClr val="003366"/>
                </a:solidFill>
              </a:rPr>
              <a:t>for</a:t>
            </a:r>
            <a:r>
              <a:rPr lang="de-DE" dirty="0" smtClean="0">
                <a:solidFill>
                  <a:srgbClr val="003366"/>
                </a:solidFill>
              </a:rPr>
              <a:t>-  </a:t>
            </a:r>
            <a:r>
              <a:rPr lang="de-DE" dirty="0" err="1" smtClean="0">
                <a:solidFill>
                  <a:srgbClr val="003366"/>
                </a:solidFill>
              </a:rPr>
              <a:t>mulieren</a:t>
            </a:r>
            <a:r>
              <a:rPr lang="de-DE" dirty="0" smtClean="0">
                <a:solidFill>
                  <a:srgbClr val="003366"/>
                </a:solidFill>
              </a:rPr>
              <a:t>:  in </a:t>
            </a:r>
            <a:r>
              <a:rPr lang="de-DE" dirty="0" err="1" smtClean="0">
                <a:solidFill>
                  <a:srgbClr val="003366"/>
                </a:solidFill>
              </a:rPr>
              <a:t>fachl</a:t>
            </a:r>
            <a:r>
              <a:rPr lang="de-DE" dirty="0" smtClean="0">
                <a:solidFill>
                  <a:srgbClr val="003366"/>
                </a:solidFill>
              </a:rPr>
              <a:t>.  Hand- </a:t>
            </a:r>
            <a:r>
              <a:rPr lang="de-DE" dirty="0" err="1" smtClean="0">
                <a:solidFill>
                  <a:srgbClr val="003366"/>
                </a:solidFill>
              </a:rPr>
              <a:t>lgs</a:t>
            </a:r>
            <a:r>
              <a:rPr lang="de-DE" dirty="0" smtClean="0">
                <a:solidFill>
                  <a:srgbClr val="003366"/>
                </a:solidFill>
              </a:rPr>
              <a:t>. </a:t>
            </a:r>
            <a:r>
              <a:rPr lang="de-DE" dirty="0" err="1" smtClean="0">
                <a:solidFill>
                  <a:srgbClr val="003366"/>
                </a:solidFill>
              </a:rPr>
              <a:t>leitlinien</a:t>
            </a:r>
            <a:endParaRPr lang="de-DE" sz="1400" dirty="0">
              <a:solidFill>
                <a:srgbClr val="003366"/>
              </a:solidFill>
            </a:endParaRP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r>
              <a:rPr lang="de-DE" sz="1400" b="1" dirty="0"/>
              <a:t>                                                       </a:t>
            </a:r>
          </a:p>
          <a:p>
            <a:pPr>
              <a:spcAft>
                <a:spcPts val="1000"/>
              </a:spcAft>
            </a:pPr>
            <a:r>
              <a:rPr lang="de-DE" sz="1100" dirty="0">
                <a:latin typeface="Calibri" pitchFamily="34" charset="0"/>
              </a:rPr>
              <a:t>                                                                                             </a:t>
            </a:r>
            <a:endParaRPr lang="de-DE" dirty="0"/>
          </a:p>
        </p:txBody>
      </p:sp>
      <p:cxnSp>
        <p:nvCxnSpPr>
          <p:cNvPr id="24" name="AutoShape 5"/>
          <p:cNvCxnSpPr>
            <a:cxnSpLocks noChangeShapeType="1"/>
          </p:cNvCxnSpPr>
          <p:nvPr/>
        </p:nvCxnSpPr>
        <p:spPr bwMode="auto">
          <a:xfrm>
            <a:off x="6643688" y="2071688"/>
            <a:ext cx="323850" cy="215900"/>
          </a:xfrm>
          <a:prstGeom prst="straightConnector1">
            <a:avLst/>
          </a:prstGeom>
          <a:noFill/>
          <a:ln w="50800">
            <a:solidFill>
              <a:srgbClr val="003366"/>
            </a:solidFill>
            <a:round/>
            <a:headEnd/>
            <a:tailEnd type="triangle" w="med" len="med"/>
          </a:ln>
        </p:spPr>
      </p:cxnSp>
      <p:cxnSp>
        <p:nvCxnSpPr>
          <p:cNvPr id="26" name="AutoShape 7"/>
          <p:cNvCxnSpPr>
            <a:cxnSpLocks noChangeShapeType="1"/>
          </p:cNvCxnSpPr>
          <p:nvPr/>
        </p:nvCxnSpPr>
        <p:spPr bwMode="auto">
          <a:xfrm rot="5400000">
            <a:off x="7196932" y="4161631"/>
            <a:ext cx="323850" cy="144463"/>
          </a:xfrm>
          <a:prstGeom prst="straightConnector1">
            <a:avLst/>
          </a:prstGeom>
          <a:noFill/>
          <a:ln w="50800">
            <a:solidFill>
              <a:srgbClr val="003366"/>
            </a:solidFill>
            <a:round/>
            <a:headEnd/>
            <a:tailEnd type="triangle" w="med" len="med"/>
          </a:ln>
        </p:spPr>
      </p:cxnSp>
      <p:cxnSp>
        <p:nvCxnSpPr>
          <p:cNvPr id="27" name="AutoShape 9"/>
          <p:cNvCxnSpPr>
            <a:cxnSpLocks noChangeShapeType="1"/>
          </p:cNvCxnSpPr>
          <p:nvPr/>
        </p:nvCxnSpPr>
        <p:spPr bwMode="auto">
          <a:xfrm rot="10800000">
            <a:off x="5500688" y="5429250"/>
            <a:ext cx="323850" cy="1588"/>
          </a:xfrm>
          <a:prstGeom prst="straightConnector1">
            <a:avLst/>
          </a:prstGeom>
          <a:noFill/>
          <a:ln w="50800">
            <a:solidFill>
              <a:srgbClr val="003366"/>
            </a:solidFill>
            <a:round/>
            <a:headEnd/>
            <a:tailEnd type="triangle" w="med" len="med"/>
          </a:ln>
        </p:spPr>
      </p:cxnSp>
      <p:cxnSp>
        <p:nvCxnSpPr>
          <p:cNvPr id="28" name="AutoShape 12"/>
          <p:cNvCxnSpPr>
            <a:cxnSpLocks noChangeShapeType="1"/>
          </p:cNvCxnSpPr>
          <p:nvPr/>
        </p:nvCxnSpPr>
        <p:spPr bwMode="auto">
          <a:xfrm rot="16200000" flipV="1">
            <a:off x="3839369" y="4126707"/>
            <a:ext cx="323850" cy="144462"/>
          </a:xfrm>
          <a:prstGeom prst="straightConnector1">
            <a:avLst/>
          </a:prstGeom>
          <a:noFill/>
          <a:ln w="50800">
            <a:solidFill>
              <a:srgbClr val="003366"/>
            </a:solidFill>
            <a:round/>
            <a:headEnd/>
            <a:tailEnd type="triangle" w="med" len="med"/>
          </a:ln>
        </p:spPr>
      </p:cxnSp>
      <p:cxnSp>
        <p:nvCxnSpPr>
          <p:cNvPr id="29" name="AutoShape 13"/>
          <p:cNvCxnSpPr>
            <a:cxnSpLocks noChangeShapeType="1"/>
          </p:cNvCxnSpPr>
          <p:nvPr/>
        </p:nvCxnSpPr>
        <p:spPr bwMode="auto">
          <a:xfrm flipV="1">
            <a:off x="4500563" y="2000250"/>
            <a:ext cx="252412" cy="252413"/>
          </a:xfrm>
          <a:prstGeom prst="straightConnector1">
            <a:avLst/>
          </a:prstGeom>
          <a:noFill/>
          <a:ln w="50800">
            <a:solidFill>
              <a:srgbClr val="003366"/>
            </a:solidFill>
            <a:round/>
            <a:headEnd/>
            <a:tailEnd type="triangle" w="med" len="me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6876000"/>
          </a:xfrm>
          <a:prstGeom prst="rect">
            <a:avLst/>
          </a:prstGeom>
          <a:solidFill>
            <a:srgbClr val="C0C0C0"/>
          </a:solidFill>
          <a:ln w="9525">
            <a:noFill/>
            <a:miter lim="800000"/>
            <a:headEnd/>
            <a:tailEnd/>
          </a:ln>
        </p:spPr>
        <p:txBody>
          <a:bodyPr>
            <a:spAutoFit/>
          </a:bodyPr>
          <a:lstStyle/>
          <a:p>
            <a:r>
              <a:rPr lang="de-DE" sz="2400" b="1" dirty="0" smtClean="0">
                <a:solidFill>
                  <a:srgbClr val="003366"/>
                </a:solidFill>
                <a:latin typeface="Arial" pitchFamily="34" charset="0"/>
                <a:cs typeface="Arial" pitchFamily="34" charset="0"/>
              </a:rPr>
              <a:t>                                    </a:t>
            </a:r>
          </a:p>
          <a:p>
            <a:endParaRPr lang="de-DE" sz="2000" dirty="0" smtClean="0"/>
          </a:p>
          <a:p>
            <a:r>
              <a:rPr lang="de-DE" sz="2000" b="1" dirty="0" smtClean="0">
                <a:solidFill>
                  <a:srgbClr val="003366"/>
                </a:solidFill>
              </a:rPr>
              <a:t>        Aufsicht</a:t>
            </a:r>
          </a:p>
          <a:p>
            <a:r>
              <a:rPr lang="de-DE" sz="2000" dirty="0" smtClean="0">
                <a:solidFill>
                  <a:srgbClr val="003366"/>
                </a:solidFill>
              </a:rPr>
              <a:t> </a:t>
            </a:r>
          </a:p>
          <a:p>
            <a:endParaRPr lang="de-DE" sz="2000" dirty="0" smtClean="0">
              <a:solidFill>
                <a:srgbClr val="003366"/>
              </a:solidFill>
            </a:endParaRPr>
          </a:p>
          <a:p>
            <a:endParaRPr lang="de-DE" sz="2000" dirty="0" smtClean="0">
              <a:solidFill>
                <a:srgbClr val="003366"/>
              </a:solidFill>
            </a:endParaRPr>
          </a:p>
          <a:p>
            <a:r>
              <a:rPr lang="de-DE" sz="2000" dirty="0" smtClean="0">
                <a:solidFill>
                  <a:srgbClr val="003366"/>
                </a:solidFill>
              </a:rPr>
              <a:t>Steinattacke auf Klassenfenster: „Wo war die Schulbegleitung?"</a:t>
            </a:r>
          </a:p>
          <a:p>
            <a:r>
              <a:rPr lang="de-DE" sz="2000" dirty="0" smtClean="0">
                <a:solidFill>
                  <a:srgbClr val="003366"/>
                </a:solidFill>
              </a:rPr>
              <a:t> </a:t>
            </a:r>
          </a:p>
          <a:p>
            <a:r>
              <a:rPr lang="de-DE" sz="2000" dirty="0" smtClean="0">
                <a:solidFill>
                  <a:srgbClr val="003366"/>
                </a:solidFill>
              </a:rPr>
              <a:t>Weglaufaktionen von A. während der Schulzeit bzw. bei außerschulischen Lerngängen</a:t>
            </a:r>
          </a:p>
          <a:p>
            <a:r>
              <a:rPr lang="de-DE" sz="2000" dirty="0" smtClean="0">
                <a:solidFill>
                  <a:srgbClr val="003366"/>
                </a:solidFill>
              </a:rPr>
              <a:t> </a:t>
            </a:r>
          </a:p>
          <a:p>
            <a:r>
              <a:rPr lang="de-DE" sz="2000" dirty="0" smtClean="0">
                <a:solidFill>
                  <a:srgbClr val="003366"/>
                </a:solidFill>
              </a:rPr>
              <a:t>Kann ich ohne Verletzung der Aufsichtspflicht junge Leute (Schulbegleiter, </a:t>
            </a:r>
            <a:r>
              <a:rPr lang="de-DE" sz="2000" dirty="0" err="1" smtClean="0">
                <a:solidFill>
                  <a:srgbClr val="003366"/>
                </a:solidFill>
              </a:rPr>
              <a:t>FsJ</a:t>
            </a:r>
            <a:r>
              <a:rPr lang="de-DE" sz="2000" dirty="0" smtClean="0">
                <a:solidFill>
                  <a:srgbClr val="003366"/>
                </a:solidFill>
              </a:rPr>
              <a:t>) mit Schülern zum Einkaufen schicken? Was passiert, wenn sie im Supermarkt etwas beschädigen, was passiert bei einem Unfall?</a:t>
            </a:r>
          </a:p>
          <a:p>
            <a:pPr marL="446088" indent="-446088"/>
            <a:endParaRPr lang="de-DE" sz="2000" dirty="0" smtClean="0">
              <a:solidFill>
                <a:srgbClr val="003366"/>
              </a:solidFill>
            </a:endParaRPr>
          </a:p>
          <a:p>
            <a:pPr lvl="0">
              <a:buFontTx/>
              <a:buChar char="-"/>
            </a:pPr>
            <a:endParaRPr lang="de-DE" sz="2000" dirty="0" smtClean="0">
              <a:solidFill>
                <a:srgbClr val="003366"/>
              </a:solidFill>
            </a:endParaRPr>
          </a:p>
          <a:p>
            <a:endParaRPr lang="de-DE" sz="2000" b="1"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461665"/>
          </a:xfrm>
          <a:prstGeom prst="rect">
            <a:avLst/>
          </a:prstGeom>
        </p:spPr>
        <p:txBody>
          <a:bodyPr wrap="square">
            <a:spAutoFit/>
          </a:bodyPr>
          <a:lstStyle/>
          <a:p>
            <a:pPr marL="609600" indent="-609600">
              <a:defRPr/>
            </a:pPr>
            <a:r>
              <a:rPr lang="de-DE" sz="2400" b="1" dirty="0" smtClean="0">
                <a:solidFill>
                  <a:srgbClr val="003366"/>
                </a:solidFill>
              </a:rPr>
              <a:t>9.   </a:t>
            </a:r>
            <a:r>
              <a:rPr lang="de-DE" sz="2400" b="1" u="sng" dirty="0" smtClean="0">
                <a:solidFill>
                  <a:srgbClr val="003366"/>
                </a:solidFill>
                <a:effectLst>
                  <a:outerShdw blurRad="38100" dist="38100" dir="2700000" algn="tl">
                    <a:srgbClr val="000000">
                      <a:alpha val="43137"/>
                    </a:srgbClr>
                  </a:outerShdw>
                </a:effectLst>
              </a:rPr>
              <a:t>Workshop</a:t>
            </a:r>
            <a:r>
              <a:rPr lang="de-DE" sz="2400" b="1" dirty="0"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 calcmode="lin" valueType="num">
                                      <p:cBhvr additive="base">
                                        <p:cTn id="7"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anim calcmode="lin" valueType="num">
                                      <p:cBhvr additive="base">
                                        <p:cTn id="11"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299">
                                            <p:txEl>
                                              <p:pRg st="6" end="6"/>
                                            </p:txEl>
                                          </p:spTgt>
                                        </p:tgtEl>
                                        <p:attrNameLst>
                                          <p:attrName>style.visibility</p:attrName>
                                        </p:attrNameLst>
                                      </p:cBhvr>
                                      <p:to>
                                        <p:strVal val="visible"/>
                                      </p:to>
                                    </p:set>
                                    <p:anim calcmode="lin" valueType="num">
                                      <p:cBhvr additive="base">
                                        <p:cTn id="15"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5299">
                                            <p:txEl>
                                              <p:pRg st="8" end="8"/>
                                            </p:txEl>
                                          </p:spTgt>
                                        </p:tgtEl>
                                        <p:attrNameLst>
                                          <p:attrName>style.visibility</p:attrName>
                                        </p:attrNameLst>
                                      </p:cBhvr>
                                      <p:to>
                                        <p:strVal val="visible"/>
                                      </p:to>
                                    </p:set>
                                    <p:anim calcmode="lin" valueType="num">
                                      <p:cBhvr additive="base">
                                        <p:cTn id="21"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5299">
                                            <p:txEl>
                                              <p:pRg st="9" end="9"/>
                                            </p:txEl>
                                          </p:spTgt>
                                        </p:tgtEl>
                                        <p:attrNameLst>
                                          <p:attrName>style.visibility</p:attrName>
                                        </p:attrNameLst>
                                      </p:cBhvr>
                                      <p:to>
                                        <p:strVal val="visible"/>
                                      </p:to>
                                    </p:set>
                                    <p:anim calcmode="lin" valueType="num">
                                      <p:cBhvr additive="base">
                                        <p:cTn id="25"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5299">
                                            <p:txEl>
                                              <p:pRg st="10" end="10"/>
                                            </p:txEl>
                                          </p:spTgt>
                                        </p:tgtEl>
                                        <p:attrNameLst>
                                          <p:attrName>style.visibility</p:attrName>
                                        </p:attrNameLst>
                                      </p:cBhvr>
                                      <p:to>
                                        <p:strVal val="visible"/>
                                      </p:to>
                                    </p:set>
                                    <p:anim calcmode="lin" valueType="num">
                                      <p:cBhvr additive="base">
                                        <p:cTn id="31"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6876000"/>
          </a:xfrm>
          <a:prstGeom prst="rect">
            <a:avLst/>
          </a:prstGeom>
          <a:solidFill>
            <a:srgbClr val="C0C0C0"/>
          </a:solidFill>
          <a:ln w="9525">
            <a:noFill/>
            <a:miter lim="800000"/>
            <a:headEnd/>
            <a:tailEnd/>
          </a:ln>
        </p:spPr>
        <p:txBody>
          <a:bodyPr>
            <a:spAutoFit/>
          </a:bodyPr>
          <a:lstStyle/>
          <a:p>
            <a:r>
              <a:rPr lang="de-DE" sz="2000" b="1" dirty="0" smtClean="0">
                <a:solidFill>
                  <a:srgbClr val="003366"/>
                </a:solidFill>
              </a:rPr>
              <a:t>Körperliche Intervention </a:t>
            </a:r>
            <a:r>
              <a:rPr lang="de-DE" sz="2000" dirty="0" smtClean="0">
                <a:solidFill>
                  <a:srgbClr val="003366"/>
                </a:solidFill>
              </a:rPr>
              <a:t>(Bemerkungen d. oberen Schulaufsicht: roter Text) </a:t>
            </a:r>
          </a:p>
          <a:p>
            <a:r>
              <a:rPr lang="de-DE" sz="2000" dirty="0" smtClean="0">
                <a:solidFill>
                  <a:srgbClr val="003366"/>
                </a:solidFill>
              </a:rPr>
              <a:t> </a:t>
            </a:r>
          </a:p>
          <a:p>
            <a:r>
              <a:rPr lang="de-DE" sz="2000" dirty="0" smtClean="0">
                <a:solidFill>
                  <a:srgbClr val="003366"/>
                </a:solidFill>
              </a:rPr>
              <a:t>Ein Schüler wirft mit Gegenständen im Klassenraum. Er muss eine Auszeit auf d. Flur nehmen. Da er als Reaktion anfängt zu spucken, werden ihm d. Hände über einen längeren Zeitraum festgehalten u. ein Mundschutz angelegt. </a:t>
            </a:r>
            <a:r>
              <a:rPr lang="de-DE" sz="2000" dirty="0" smtClean="0">
                <a:solidFill>
                  <a:srgbClr val="FF0000"/>
                </a:solidFill>
              </a:rPr>
              <a:t>Dieses Verhalten ist m.E. nicht päd. begründbar. Hier müssten andere Maßnahmen Ab- lenken, strukturierte Instruktion, Verstärker etc.) ergriffen werden.</a:t>
            </a:r>
            <a:r>
              <a:rPr lang="de-DE" sz="2000" dirty="0" smtClean="0">
                <a:solidFill>
                  <a:srgbClr val="003366"/>
                </a:solidFill>
              </a:rPr>
              <a:t> </a:t>
            </a:r>
          </a:p>
          <a:p>
            <a:endParaRPr lang="de-DE" sz="2000" dirty="0" smtClean="0">
              <a:solidFill>
                <a:srgbClr val="003366"/>
              </a:solidFill>
            </a:endParaRPr>
          </a:p>
          <a:p>
            <a:r>
              <a:rPr lang="de-DE" sz="2000" dirty="0" smtClean="0">
                <a:solidFill>
                  <a:srgbClr val="003366"/>
                </a:solidFill>
              </a:rPr>
              <a:t>Ein Schüler weigert </a:t>
            </a:r>
            <a:r>
              <a:rPr lang="de-DE" sz="2000" dirty="0" err="1" smtClean="0">
                <a:solidFill>
                  <a:srgbClr val="003366"/>
                </a:solidFill>
              </a:rPr>
              <a:t>s.in</a:t>
            </a:r>
            <a:r>
              <a:rPr lang="de-DE" sz="2000" dirty="0" smtClean="0">
                <a:solidFill>
                  <a:srgbClr val="003366"/>
                </a:solidFill>
              </a:rPr>
              <a:t> den Klassenraum zu kommen. Er wirft sich auf den Bo- den </a:t>
            </a:r>
            <a:r>
              <a:rPr lang="de-DE" sz="2000" dirty="0" err="1" smtClean="0">
                <a:solidFill>
                  <a:srgbClr val="003366"/>
                </a:solidFill>
              </a:rPr>
              <a:t>u.bleibt</a:t>
            </a:r>
            <a:r>
              <a:rPr lang="de-DE" sz="2000" dirty="0" smtClean="0">
                <a:solidFill>
                  <a:srgbClr val="003366"/>
                </a:solidFill>
              </a:rPr>
              <a:t> liegen. Nach mehrmaligen Ermahnungen wird er letztendlich gegen seinen Willen in die Klasse "gezogen“. </a:t>
            </a:r>
            <a:r>
              <a:rPr lang="de-DE" sz="2000" dirty="0" smtClean="0">
                <a:solidFill>
                  <a:srgbClr val="FF0000"/>
                </a:solidFill>
              </a:rPr>
              <a:t>Aus meiner Sicht nicht akzeptabel. Bes- </a:t>
            </a:r>
            <a:r>
              <a:rPr lang="de-DE" sz="2000" dirty="0" err="1" smtClean="0">
                <a:solidFill>
                  <a:srgbClr val="FF0000"/>
                </a:solidFill>
              </a:rPr>
              <a:t>ser</a:t>
            </a:r>
            <a:r>
              <a:rPr lang="de-DE" sz="2000" dirty="0" smtClean="0">
                <a:solidFill>
                  <a:srgbClr val="FF0000"/>
                </a:solidFill>
              </a:rPr>
              <a:t> </a:t>
            </a:r>
            <a:r>
              <a:rPr lang="de-DE" sz="2000" dirty="0" err="1" smtClean="0">
                <a:solidFill>
                  <a:srgbClr val="FF0000"/>
                </a:solidFill>
              </a:rPr>
              <a:t>Win</a:t>
            </a:r>
            <a:r>
              <a:rPr lang="de-DE" sz="2000" dirty="0" smtClean="0">
                <a:solidFill>
                  <a:srgbClr val="FF0000"/>
                </a:solidFill>
              </a:rPr>
              <a:t>-</a:t>
            </a:r>
            <a:r>
              <a:rPr lang="de-DE" sz="2000" dirty="0" err="1" smtClean="0">
                <a:solidFill>
                  <a:srgbClr val="FF0000"/>
                </a:solidFill>
              </a:rPr>
              <a:t>Win</a:t>
            </a:r>
            <a:r>
              <a:rPr lang="de-DE" sz="2000" dirty="0" smtClean="0">
                <a:solidFill>
                  <a:srgbClr val="FF0000"/>
                </a:solidFill>
              </a:rPr>
              <a:t>-Situation herstellen, Alternativen in Aussicht stellen, ggf. auf </a:t>
            </a:r>
            <a:r>
              <a:rPr lang="de-DE" sz="2000" dirty="0" err="1" smtClean="0">
                <a:solidFill>
                  <a:srgbClr val="FF0000"/>
                </a:solidFill>
              </a:rPr>
              <a:t>ver</a:t>
            </a:r>
            <a:r>
              <a:rPr lang="de-DE" sz="2000" dirty="0" smtClean="0">
                <a:solidFill>
                  <a:srgbClr val="FF0000"/>
                </a:solidFill>
              </a:rPr>
              <a:t>- </a:t>
            </a:r>
            <a:r>
              <a:rPr lang="de-DE" sz="2000" dirty="0" err="1" smtClean="0">
                <a:solidFill>
                  <a:srgbClr val="FF0000"/>
                </a:solidFill>
              </a:rPr>
              <a:t>spätete</a:t>
            </a:r>
            <a:r>
              <a:rPr lang="de-DE" sz="2000" dirty="0" smtClean="0">
                <a:solidFill>
                  <a:srgbClr val="FF0000"/>
                </a:solidFill>
              </a:rPr>
              <a:t> Rückkehr in die Klasse eingehen. </a:t>
            </a:r>
          </a:p>
          <a:p>
            <a:r>
              <a:rPr lang="de-DE" sz="2000" b="1" dirty="0" smtClean="0">
                <a:solidFill>
                  <a:srgbClr val="003366"/>
                </a:solidFill>
              </a:rPr>
              <a:t>Selbstverletzenden Verhalten: </a:t>
            </a:r>
            <a:r>
              <a:rPr lang="de-DE" sz="2000" dirty="0" smtClean="0">
                <a:solidFill>
                  <a:srgbClr val="003366"/>
                </a:solidFill>
              </a:rPr>
              <a:t>Wann muss ich </a:t>
            </a:r>
            <a:r>
              <a:rPr lang="de-DE" sz="2000" dirty="0" err="1" smtClean="0">
                <a:solidFill>
                  <a:srgbClr val="003366"/>
                </a:solidFill>
              </a:rPr>
              <a:t>d.selbstverletzende</a:t>
            </a:r>
            <a:r>
              <a:rPr lang="de-DE" sz="2000" dirty="0" smtClean="0">
                <a:solidFill>
                  <a:srgbClr val="003366"/>
                </a:solidFill>
              </a:rPr>
              <a:t> Verhalten eines Schülers unterbinden (um größere Verletzungen zu verhindern), wie sieht es mit eigener Verletzungsgefahr aus? </a:t>
            </a:r>
            <a:r>
              <a:rPr lang="de-DE" sz="2000" dirty="0" smtClean="0">
                <a:solidFill>
                  <a:srgbClr val="FF0000"/>
                </a:solidFill>
              </a:rPr>
              <a:t>Ein selbstverletzendes Verhalten muss unterbunden werden, am besten durch präventive Maßnahmen u. genaue Ana- </a:t>
            </a:r>
            <a:r>
              <a:rPr lang="de-DE" sz="2000" dirty="0" err="1" smtClean="0">
                <a:solidFill>
                  <a:srgbClr val="FF0000"/>
                </a:solidFill>
              </a:rPr>
              <a:t>lyse</a:t>
            </a:r>
            <a:r>
              <a:rPr lang="de-DE" sz="2000" dirty="0" smtClean="0">
                <a:solidFill>
                  <a:srgbClr val="FF0000"/>
                </a:solidFill>
              </a:rPr>
              <a:t> der Situation, in der das selbstverletzende Verhalten auftritt.</a:t>
            </a:r>
            <a:r>
              <a:rPr lang="de-DE" sz="2000" dirty="0" smtClean="0">
                <a:solidFill>
                  <a:srgbClr val="003366"/>
                </a:solidFill>
              </a:rPr>
              <a:t> </a:t>
            </a:r>
            <a:r>
              <a:rPr lang="de-DE" sz="2000" dirty="0" smtClean="0"/>
              <a:t> </a:t>
            </a:r>
          </a:p>
          <a:p>
            <a:r>
              <a:rPr lang="de-DE" sz="2000" dirty="0" smtClean="0">
                <a:solidFill>
                  <a:srgbClr val="003366"/>
                </a:solidFill>
              </a:rPr>
              <a:t>Darf ich einen Schüler aus Schutz vor sich selbst bzw. um andere zu schützen o. ihn zu beruhigen festhalten („sehr“ festhalten), auch wenn er  sich wehrt?</a:t>
            </a:r>
            <a:endParaRPr lang="de-DE" sz="2000" dirty="0" smtClean="0">
              <a:solidFill>
                <a:srgbClr val="336699"/>
              </a:solidFill>
            </a:endParaRPr>
          </a:p>
          <a:p>
            <a:r>
              <a:rPr lang="de-DE" sz="2000" dirty="0" smtClean="0">
                <a:solidFill>
                  <a:srgbClr val="FF0000"/>
                </a:solidFill>
              </a:rPr>
              <a:t>Festhaltetheorien u. - </a:t>
            </a:r>
            <a:r>
              <a:rPr lang="de-DE" sz="2000" dirty="0" err="1" smtClean="0">
                <a:solidFill>
                  <a:srgbClr val="FF0000"/>
                </a:solidFill>
              </a:rPr>
              <a:t>konzepte</a:t>
            </a:r>
            <a:r>
              <a:rPr lang="de-DE" sz="2000" dirty="0" smtClean="0">
                <a:solidFill>
                  <a:srgbClr val="FF0000"/>
                </a:solidFill>
              </a:rPr>
              <a:t> sind umstritten: genaue Analyse der Situation - kommt auf den Einzelfall an - kann im Einzelfall sinnvoll sein.</a:t>
            </a:r>
          </a:p>
          <a:p>
            <a:endParaRPr lang="de-DE" sz="2000" dirty="0" smtClean="0">
              <a:solidFill>
                <a:srgbClr val="003366"/>
              </a:solidFill>
            </a:endParaRPr>
          </a:p>
          <a:p>
            <a:r>
              <a:rPr lang="de-DE" sz="2000" dirty="0" smtClean="0">
                <a:solidFill>
                  <a:srgbClr val="003366"/>
                </a:solidFill>
              </a:rPr>
              <a:t> </a:t>
            </a:r>
          </a:p>
          <a:p>
            <a:endParaRPr lang="de-DE" sz="2000" dirty="0" smtClean="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 calcmode="lin" valueType="num">
                                      <p:cBhvr additive="base">
                                        <p:cTn id="11"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anim calcmode="lin" valueType="num">
                                      <p:cBhvr additive="base">
                                        <p:cTn id="15"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5299">
                                            <p:txEl>
                                              <p:pRg st="4" end="4"/>
                                            </p:txEl>
                                          </p:spTgt>
                                        </p:tgtEl>
                                        <p:attrNameLst>
                                          <p:attrName>style.visibility</p:attrName>
                                        </p:attrNameLst>
                                      </p:cBhvr>
                                      <p:to>
                                        <p:strVal val="visible"/>
                                      </p:to>
                                    </p:set>
                                    <p:anim calcmode="lin" valueType="num">
                                      <p:cBhvr additive="base">
                                        <p:cTn id="21"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anim calcmode="lin" valueType="num">
                                      <p:cBhvr additive="base">
                                        <p:cTn id="2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5299">
                                            <p:txEl>
                                              <p:pRg st="6" end="6"/>
                                            </p:txEl>
                                          </p:spTgt>
                                        </p:tgtEl>
                                        <p:attrNameLst>
                                          <p:attrName>style.visibility</p:attrName>
                                        </p:attrNameLst>
                                      </p:cBhvr>
                                      <p:to>
                                        <p:strVal val="visible"/>
                                      </p:to>
                                    </p:set>
                                    <p:anim calcmode="lin" valueType="num">
                                      <p:cBhvr additive="base">
                                        <p:cTn id="33"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299">
                                            <p:txEl>
                                              <p:pRg st="7" end="7"/>
                                            </p:txEl>
                                          </p:spTgt>
                                        </p:tgtEl>
                                        <p:attrNameLst>
                                          <p:attrName>style.visibility</p:attrName>
                                        </p:attrNameLst>
                                      </p:cBhvr>
                                      <p:to>
                                        <p:strVal val="visible"/>
                                      </p:to>
                                    </p:set>
                                    <p:anim calcmode="lin" valueType="num">
                                      <p:cBhvr additive="base">
                                        <p:cTn id="37"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6876000"/>
          </a:xfrm>
          <a:prstGeom prst="rect">
            <a:avLst/>
          </a:prstGeom>
          <a:solidFill>
            <a:srgbClr val="C0C0C0"/>
          </a:solidFill>
          <a:ln w="9525">
            <a:noFill/>
            <a:miter lim="800000"/>
            <a:headEnd/>
            <a:tailEnd/>
          </a:ln>
        </p:spPr>
        <p:txBody>
          <a:bodyPr>
            <a:spAutoFit/>
          </a:bodyPr>
          <a:lstStyle/>
          <a:p>
            <a:r>
              <a:rPr lang="de-DE" sz="2400" b="1" dirty="0" smtClean="0">
                <a:solidFill>
                  <a:srgbClr val="003366"/>
                </a:solidFill>
                <a:latin typeface="Arial" pitchFamily="34" charset="0"/>
                <a:cs typeface="Arial" pitchFamily="34" charset="0"/>
              </a:rPr>
              <a:t>                                    </a:t>
            </a:r>
          </a:p>
          <a:p>
            <a:endParaRPr lang="de-DE" sz="2000" dirty="0" smtClean="0"/>
          </a:p>
          <a:p>
            <a:r>
              <a:rPr lang="de-DE" sz="2000" b="1" dirty="0" smtClean="0">
                <a:solidFill>
                  <a:srgbClr val="003366"/>
                </a:solidFill>
              </a:rPr>
              <a:t>Kindeswohlgefährdung</a:t>
            </a:r>
          </a:p>
          <a:p>
            <a:r>
              <a:rPr lang="de-DE" sz="2000" dirty="0" smtClean="0">
                <a:solidFill>
                  <a:srgbClr val="003366"/>
                </a:solidFill>
              </a:rPr>
              <a:t> </a:t>
            </a:r>
          </a:p>
          <a:p>
            <a:r>
              <a:rPr lang="de-DE" sz="2000" dirty="0" smtClean="0">
                <a:solidFill>
                  <a:srgbClr val="003366"/>
                </a:solidFill>
              </a:rPr>
              <a:t>Wenn Schüler berichten, dass Eltern häufig betrunken, oft abwesend oder aggressiv (Schläge, Anschreien) sind und auch  Geschwister bedrohen: Wann und wie muss ich einschreiten? Die Familie ist dem Jugendamt bekannt.</a:t>
            </a:r>
          </a:p>
          <a:p>
            <a:endParaRPr lang="de-DE" sz="2000" dirty="0" smtClean="0">
              <a:solidFill>
                <a:srgbClr val="003366"/>
              </a:solidFill>
            </a:endParaRPr>
          </a:p>
          <a:p>
            <a:r>
              <a:rPr lang="de-DE" sz="2000" b="1" dirty="0" smtClean="0">
                <a:solidFill>
                  <a:srgbClr val="003366"/>
                </a:solidFill>
              </a:rPr>
              <a:t>Separierung</a:t>
            </a:r>
          </a:p>
          <a:p>
            <a:r>
              <a:rPr lang="de-DE" sz="2000" dirty="0" smtClean="0"/>
              <a:t> </a:t>
            </a:r>
          </a:p>
          <a:p>
            <a:r>
              <a:rPr lang="de-DE" sz="2000" dirty="0" smtClean="0">
                <a:solidFill>
                  <a:srgbClr val="003366"/>
                </a:solidFill>
              </a:rPr>
              <a:t>Darf ich einen Schüler, der sehr fremdaggressiv ist, auf andere Schüler los geht und Tische und Stühle durch den Raum wirft, im Nebenraum einschließen (Sichtkontakt ist vorhanden)?</a:t>
            </a: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rgbClr val="C0C0C0"/>
          </a:solidFill>
          <a:ln w="9525">
            <a:noFill/>
            <a:miter lim="800000"/>
            <a:headEnd/>
            <a:tailEnd/>
          </a:ln>
        </p:spPr>
        <p:txBody>
          <a:bodyPr>
            <a:spAutoFit/>
          </a:bodyPr>
          <a:lstStyle/>
          <a:p>
            <a:endParaRPr lang="de-DE" sz="2000" dirty="0" smtClean="0">
              <a:solidFill>
                <a:srgbClr val="003366"/>
              </a:solidFill>
            </a:endParaRPr>
          </a:p>
          <a:p>
            <a:r>
              <a:rPr lang="de-DE" sz="2000" dirty="0" smtClean="0">
                <a:solidFill>
                  <a:srgbClr val="003366"/>
                </a:solidFill>
              </a:rPr>
              <a:t>Schüler L. stört massiv </a:t>
            </a:r>
            <a:r>
              <a:rPr lang="de-DE" sz="2000" dirty="0" err="1" smtClean="0">
                <a:solidFill>
                  <a:srgbClr val="003366"/>
                </a:solidFill>
              </a:rPr>
              <a:t>d.Unterricht</a:t>
            </a:r>
            <a:r>
              <a:rPr lang="de-DE" sz="2000" dirty="0" smtClean="0">
                <a:solidFill>
                  <a:srgbClr val="003366"/>
                </a:solidFill>
              </a:rPr>
              <a:t>, indem er laut mit dem Stuhl wackelt, </a:t>
            </a:r>
            <a:r>
              <a:rPr lang="de-DE" sz="2000" dirty="0" err="1" smtClean="0">
                <a:solidFill>
                  <a:srgbClr val="003366"/>
                </a:solidFill>
              </a:rPr>
              <a:t>rhyth</a:t>
            </a:r>
            <a:r>
              <a:rPr lang="de-DE" sz="2000" dirty="0" smtClean="0">
                <a:solidFill>
                  <a:srgbClr val="003366"/>
                </a:solidFill>
              </a:rPr>
              <a:t>- misch Geräusche erzeugt, klatscht, trommelt, verbal immer lauter wird, andere (unangemessen) maßregelt. Er grinst seinen Gegenüber dabei provokativ an. Emotional labile u. leicht </a:t>
            </a:r>
            <a:r>
              <a:rPr lang="de-DE" sz="2000" dirty="0" err="1" smtClean="0">
                <a:solidFill>
                  <a:srgbClr val="003366"/>
                </a:solidFill>
              </a:rPr>
              <a:t>ablenkbare</a:t>
            </a:r>
            <a:r>
              <a:rPr lang="de-DE" sz="2000" dirty="0" smtClean="0">
                <a:solidFill>
                  <a:srgbClr val="003366"/>
                </a:solidFill>
              </a:rPr>
              <a:t> </a:t>
            </a:r>
            <a:r>
              <a:rPr lang="de-DE" sz="2000" dirty="0" err="1" smtClean="0">
                <a:solidFill>
                  <a:srgbClr val="003366"/>
                </a:solidFill>
              </a:rPr>
              <a:t>SuS</a:t>
            </a:r>
            <a:r>
              <a:rPr lang="de-DE" sz="2000" dirty="0" smtClean="0">
                <a:solidFill>
                  <a:srgbClr val="003366"/>
                </a:solidFill>
              </a:rPr>
              <a:t> reagieren mit erhöhter Unruhe, teils mit Kreischen, teils mit Weinen. Lehrer sprechen L. an, thematisieren die Schul- regeln etc., bieten L. Rückzug / Ruhe an. Wenn dies jedoch nicht hilft, müssen wir Lehrer körperlich agieren, um den massiv störenden Schüler aus </a:t>
            </a:r>
            <a:r>
              <a:rPr lang="de-DE" sz="2000" dirty="0" err="1" smtClean="0">
                <a:solidFill>
                  <a:srgbClr val="003366"/>
                </a:solidFill>
              </a:rPr>
              <a:t>d.Gemein</a:t>
            </a:r>
            <a:r>
              <a:rPr lang="de-DE" sz="2000" dirty="0" smtClean="0">
                <a:solidFill>
                  <a:srgbClr val="003366"/>
                </a:solidFill>
              </a:rPr>
              <a:t>- </a:t>
            </a:r>
            <a:r>
              <a:rPr lang="de-DE" sz="2000" dirty="0" err="1" smtClean="0">
                <a:solidFill>
                  <a:srgbClr val="003366"/>
                </a:solidFill>
              </a:rPr>
              <a:t>schaft</a:t>
            </a:r>
            <a:r>
              <a:rPr lang="de-DE" sz="2000" dirty="0" smtClean="0">
                <a:solidFill>
                  <a:srgbClr val="003366"/>
                </a:solidFill>
              </a:rPr>
              <a:t> zu separieren: oft „Zerren, </a:t>
            </a:r>
            <a:r>
              <a:rPr lang="de-DE" sz="2000" dirty="0" err="1" smtClean="0">
                <a:solidFill>
                  <a:srgbClr val="003366"/>
                </a:solidFill>
              </a:rPr>
              <a:t>Hinausschleifen</a:t>
            </a:r>
            <a:r>
              <a:rPr lang="de-DE" sz="2000" dirty="0" smtClean="0">
                <a:solidFill>
                  <a:srgbClr val="003366"/>
                </a:solidFill>
              </a:rPr>
              <a:t> o. -schieben“ vonnöten. Wie weit darf der körperliche Einsatz gehen? </a:t>
            </a:r>
          </a:p>
          <a:p>
            <a:r>
              <a:rPr lang="de-DE" sz="2000" dirty="0" smtClean="0">
                <a:solidFill>
                  <a:srgbClr val="FF0000"/>
                </a:solidFill>
              </a:rPr>
              <a:t>Eine Körperliche Reaktion zur Durchsetzung von Maßnahmen o. Anweisungen halte ich für höchst problematisch - ein </a:t>
            </a:r>
            <a:r>
              <a:rPr lang="de-DE" sz="2000" dirty="0" err="1" smtClean="0">
                <a:solidFill>
                  <a:srgbClr val="FF0000"/>
                </a:solidFill>
              </a:rPr>
              <a:t>Hinausschleifen</a:t>
            </a:r>
            <a:r>
              <a:rPr lang="de-DE" sz="2000" dirty="0" smtClean="0">
                <a:solidFill>
                  <a:srgbClr val="FF0000"/>
                </a:solidFill>
              </a:rPr>
              <a:t> von Schülern geht gar nicht. Universelle Lösungen gibt es nicht - Situation u. Schülerverhalten </a:t>
            </a:r>
            <a:r>
              <a:rPr lang="de-DE" sz="2000" dirty="0" err="1" smtClean="0">
                <a:solidFill>
                  <a:srgbClr val="FF0000"/>
                </a:solidFill>
              </a:rPr>
              <a:t>analy</a:t>
            </a:r>
            <a:r>
              <a:rPr lang="de-DE" sz="2000" dirty="0" smtClean="0">
                <a:solidFill>
                  <a:srgbClr val="FF0000"/>
                </a:solidFill>
              </a:rPr>
              <a:t>- </a:t>
            </a:r>
            <a:r>
              <a:rPr lang="de-DE" sz="2000" dirty="0" err="1" smtClean="0">
                <a:solidFill>
                  <a:srgbClr val="FF0000"/>
                </a:solidFill>
              </a:rPr>
              <a:t>sieren</a:t>
            </a:r>
            <a:r>
              <a:rPr lang="de-DE" sz="2000" dirty="0" smtClean="0">
                <a:solidFill>
                  <a:srgbClr val="FF0000"/>
                </a:solidFill>
              </a:rPr>
              <a:t>: warum zeigt der Schüler dieses Verhalten, was will er erreichen? Maß- nahmen darauf abstimmen.</a:t>
            </a:r>
          </a:p>
          <a:p>
            <a:endParaRPr lang="de-DE" sz="2000" dirty="0" smtClean="0">
              <a:solidFill>
                <a:srgbClr val="003366"/>
              </a:solidFill>
            </a:endParaRPr>
          </a:p>
          <a:p>
            <a:r>
              <a:rPr lang="de-DE" sz="2000" dirty="0" smtClean="0">
                <a:solidFill>
                  <a:srgbClr val="003366"/>
                </a:solidFill>
              </a:rPr>
              <a:t>Ein Erwachsener ist erfahrungsgemäß intensiv eingebunden, um L. zu </a:t>
            </a:r>
            <a:r>
              <a:rPr lang="de-DE" sz="2000" dirty="0" err="1" smtClean="0">
                <a:solidFill>
                  <a:srgbClr val="003366"/>
                </a:solidFill>
              </a:rPr>
              <a:t>beruhi</a:t>
            </a:r>
            <a:r>
              <a:rPr lang="de-DE" sz="2000" dirty="0" smtClean="0">
                <a:solidFill>
                  <a:srgbClr val="003366"/>
                </a:solidFill>
              </a:rPr>
              <a:t>- gen, mit ihm zu sprechen. Was mache ich, wenn ich alleine im Unterricht bin und auch die Kolleg/in </a:t>
            </a:r>
            <a:r>
              <a:rPr lang="de-DE" sz="2000" dirty="0" err="1" smtClean="0">
                <a:solidFill>
                  <a:srgbClr val="003366"/>
                </a:solidFill>
              </a:rPr>
              <a:t>in</a:t>
            </a:r>
            <a:r>
              <a:rPr lang="de-DE" sz="2000" dirty="0" smtClean="0">
                <a:solidFill>
                  <a:srgbClr val="003366"/>
                </a:solidFill>
              </a:rPr>
              <a:t> der Nachbarklasse alleine wäre? Die 16-jährige Klas- </a:t>
            </a:r>
            <a:r>
              <a:rPr lang="de-DE" sz="2000" dirty="0" err="1" smtClean="0">
                <a:solidFill>
                  <a:srgbClr val="003366"/>
                </a:solidFill>
              </a:rPr>
              <a:t>senhelferin</a:t>
            </a:r>
            <a:r>
              <a:rPr lang="de-DE" sz="2000" dirty="0" smtClean="0">
                <a:solidFill>
                  <a:srgbClr val="003366"/>
                </a:solidFill>
              </a:rPr>
              <a:t> kann/ dürfte ich nicht mit ihm alleine lassen. Darf ich ihn </a:t>
            </a:r>
            <a:r>
              <a:rPr lang="de-DE" sz="2000" dirty="0" err="1" smtClean="0">
                <a:solidFill>
                  <a:srgbClr val="003366"/>
                </a:solidFill>
              </a:rPr>
              <a:t>ausschlies</a:t>
            </a:r>
            <a:r>
              <a:rPr lang="de-DE" sz="2000" dirty="0" smtClean="0">
                <a:solidFill>
                  <a:srgbClr val="003366"/>
                </a:solidFill>
              </a:rPr>
              <a:t>- </a:t>
            </a:r>
            <a:r>
              <a:rPr lang="de-DE" sz="2000" dirty="0" err="1" smtClean="0">
                <a:solidFill>
                  <a:srgbClr val="003366"/>
                </a:solidFill>
              </a:rPr>
              <a:t>sen</a:t>
            </a:r>
            <a:r>
              <a:rPr lang="de-DE" sz="2000" dirty="0" smtClean="0">
                <a:solidFill>
                  <a:srgbClr val="003366"/>
                </a:solidFill>
              </a:rPr>
              <a:t>, indem ich ihn vor der Klassenzimmertüre platziere? </a:t>
            </a:r>
          </a:p>
          <a:p>
            <a:r>
              <a:rPr lang="de-DE" sz="2000" dirty="0" smtClean="0">
                <a:solidFill>
                  <a:srgbClr val="FF0000"/>
                </a:solidFill>
              </a:rPr>
              <a:t>Nein – auf gar keinen Fall!</a:t>
            </a: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76000"/>
          </a:xfrm>
          <a:prstGeom prst="rect">
            <a:avLst/>
          </a:prstGeom>
          <a:solidFill>
            <a:srgbClr val="C0C0C0"/>
          </a:solidFill>
          <a:ln w="9525">
            <a:noFill/>
            <a:miter lim="800000"/>
            <a:headEnd/>
            <a:tailEnd/>
          </a:ln>
        </p:spPr>
        <p:txBody>
          <a:bodyPr>
            <a:spAutoFit/>
          </a:bodyPr>
          <a:lstStyle/>
          <a:p>
            <a:pPr lvl="0"/>
            <a:endParaRPr lang="de-DE" sz="2000" dirty="0" smtClean="0">
              <a:solidFill>
                <a:srgbClr val="003366"/>
              </a:solidFill>
            </a:endParaRPr>
          </a:p>
          <a:p>
            <a:pPr lvl="0"/>
            <a:endParaRPr lang="de-DE" sz="2000" dirty="0" smtClean="0">
              <a:solidFill>
                <a:srgbClr val="003366"/>
              </a:solidFill>
            </a:endParaRPr>
          </a:p>
          <a:p>
            <a:pPr lvl="0"/>
            <a:r>
              <a:rPr lang="de-DE" sz="2000" dirty="0" smtClean="0">
                <a:solidFill>
                  <a:srgbClr val="003366"/>
                </a:solidFill>
              </a:rPr>
              <a:t>Schüler ist massiv autoaggressiv, extreme motorische Unruhe, Busfahrt nur mit Gurt u. individueller </a:t>
            </a:r>
            <a:r>
              <a:rPr lang="de-DE" sz="2000" dirty="0" err="1" smtClean="0">
                <a:solidFill>
                  <a:srgbClr val="003366"/>
                </a:solidFill>
              </a:rPr>
              <a:t>Begleitg</a:t>
            </a:r>
            <a:r>
              <a:rPr lang="de-DE" sz="2000" dirty="0" smtClean="0">
                <a:solidFill>
                  <a:srgbClr val="003366"/>
                </a:solidFill>
              </a:rPr>
              <a:t>., keine Medikamente, kein Nachmittagsunterricht. Schüler läuft permanent aus Räumen, in andere (Klassen)räume hinein, lehnt sich auf Tische, verschiebt diese, setzt sich auf Schüler und Lehrer, schreit der- </a:t>
            </a:r>
            <a:r>
              <a:rPr lang="de-DE" sz="2000" dirty="0" err="1" smtClean="0">
                <a:solidFill>
                  <a:srgbClr val="003366"/>
                </a:solidFill>
              </a:rPr>
              <a:t>art</a:t>
            </a:r>
            <a:r>
              <a:rPr lang="de-DE" sz="2000" dirty="0" smtClean="0">
                <a:solidFill>
                  <a:srgbClr val="003366"/>
                </a:solidFill>
              </a:rPr>
              <a:t> laut, dass es für NIEMANDEN auszuhalten ist: sehr tagesformabhängig. Bei schlechter Verfassung kein Zugang möglich, lässt sich auf Angebote, die sonst greifen (z.B. „</a:t>
            </a:r>
            <a:r>
              <a:rPr lang="de-DE" sz="2000" dirty="0" err="1" smtClean="0">
                <a:solidFill>
                  <a:srgbClr val="003366"/>
                </a:solidFill>
              </a:rPr>
              <a:t>Pucken</a:t>
            </a:r>
            <a:r>
              <a:rPr lang="de-DE" sz="2000" dirty="0" smtClean="0">
                <a:solidFill>
                  <a:srgbClr val="003366"/>
                </a:solidFill>
              </a:rPr>
              <a:t>“), nicht ein. Um Andere zu schützen =&gt; Aus Klasse raus. Lautstärke auch für Schulbegleiter nicht </a:t>
            </a:r>
            <a:r>
              <a:rPr lang="de-DE" sz="2000" dirty="0" err="1" smtClean="0">
                <a:solidFill>
                  <a:srgbClr val="003366"/>
                </a:solidFill>
              </a:rPr>
              <a:t>zumutbar,ebenso</a:t>
            </a:r>
            <a:r>
              <a:rPr lang="de-DE" sz="2000" dirty="0" smtClean="0">
                <a:solidFill>
                  <a:srgbClr val="003366"/>
                </a:solidFill>
              </a:rPr>
              <a:t> nicht für andere Klas- sen. In dieser Verfassung maximal rastlos, bleibt nirgendwo; Teufelskreis wenn Schulbegleiter ausfällt. „Entwöhnung Schule“ - alles wird wieder schlimmer.</a:t>
            </a:r>
          </a:p>
          <a:p>
            <a:pPr lvl="0"/>
            <a:endParaRPr lang="de-DE" sz="2000" dirty="0" smtClean="0">
              <a:solidFill>
                <a:srgbClr val="003366"/>
              </a:solidFill>
            </a:endParaRPr>
          </a:p>
          <a:p>
            <a:pPr lvl="0"/>
            <a:r>
              <a:rPr lang="de-DE" sz="2000" b="1" u="sng" dirty="0" smtClean="0">
                <a:solidFill>
                  <a:srgbClr val="003366"/>
                </a:solidFill>
              </a:rPr>
              <a:t>Denkbare Lösung in Ausnahmesituation</a:t>
            </a:r>
            <a:r>
              <a:rPr lang="de-DE" sz="2000" dirty="0" smtClean="0">
                <a:solidFill>
                  <a:srgbClr val="003366"/>
                </a:solidFill>
              </a:rPr>
              <a:t>: </a:t>
            </a:r>
          </a:p>
          <a:p>
            <a:pPr lvl="0"/>
            <a:endParaRPr lang="de-DE" sz="2000" dirty="0" smtClean="0">
              <a:solidFill>
                <a:srgbClr val="003366"/>
              </a:solidFill>
            </a:endParaRPr>
          </a:p>
          <a:p>
            <a:pPr lvl="0"/>
            <a:r>
              <a:rPr lang="de-DE" sz="2000" dirty="0" smtClean="0">
                <a:solidFill>
                  <a:srgbClr val="003366"/>
                </a:solidFill>
              </a:rPr>
              <a:t>Isolation im leeren, abgeschlossenen Raum, da er nur zur Ruhe kommt, wenn er keine Ausweichmöglichkeiten hat. Schulbegleiter sitzt davor, schaut in regel- mäßigen Abständen in den Raum.</a:t>
            </a:r>
          </a:p>
          <a:p>
            <a:pPr lvl="0"/>
            <a:r>
              <a:rPr lang="de-DE" sz="2000" dirty="0" smtClean="0">
                <a:solidFill>
                  <a:srgbClr val="FF0000"/>
                </a:solidFill>
              </a:rPr>
              <a:t>Geht gar nicht: Schüler muss durch pädagogische Kraft, am besten </a:t>
            </a:r>
            <a:r>
              <a:rPr lang="de-DE" sz="2000" dirty="0" err="1" smtClean="0">
                <a:solidFill>
                  <a:srgbClr val="FF0000"/>
                </a:solidFill>
              </a:rPr>
              <a:t>sonderpäd</a:t>
            </a:r>
            <a:r>
              <a:rPr lang="de-DE" sz="2000" dirty="0" smtClean="0">
                <a:solidFill>
                  <a:srgbClr val="FF0000"/>
                </a:solidFill>
              </a:rPr>
              <a:t>. Lehrkraft begleitet werden!</a:t>
            </a:r>
            <a:endParaRPr lang="de-DE" sz="2000" dirty="0" smtClean="0">
              <a:solidFill>
                <a:srgbClr val="003366"/>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rgbClr val="C0C0C0"/>
          </a:solidFill>
          <a:ln w="9525">
            <a:noFill/>
            <a:miter lim="800000"/>
            <a:headEnd/>
            <a:tailEnd/>
          </a:ln>
        </p:spPr>
        <p:txBody>
          <a:bodyPr>
            <a:spAutoFit/>
          </a:bodyPr>
          <a:lstStyle/>
          <a:p>
            <a:r>
              <a:rPr lang="de-DE" sz="2400" b="1" dirty="0" smtClean="0">
                <a:solidFill>
                  <a:srgbClr val="003366"/>
                </a:solidFill>
                <a:latin typeface="Arial" pitchFamily="34" charset="0"/>
                <a:cs typeface="Arial" pitchFamily="34" charset="0"/>
              </a:rPr>
              <a:t>                                    </a:t>
            </a:r>
          </a:p>
          <a:p>
            <a:endParaRPr lang="de-DE" sz="2000" dirty="0" smtClean="0"/>
          </a:p>
          <a:p>
            <a:r>
              <a:rPr lang="de-DE" sz="2000" b="1" dirty="0" smtClean="0">
                <a:solidFill>
                  <a:srgbClr val="003366"/>
                </a:solidFill>
              </a:rPr>
              <a:t>        </a:t>
            </a:r>
          </a:p>
          <a:p>
            <a:r>
              <a:rPr lang="de-DE" sz="2000" b="1" dirty="0" smtClean="0">
                <a:solidFill>
                  <a:srgbClr val="003366"/>
                </a:solidFill>
              </a:rPr>
              <a:t>        Medizinisches</a:t>
            </a:r>
          </a:p>
          <a:p>
            <a:endParaRPr lang="de-DE" sz="2000" b="1" dirty="0" smtClean="0">
              <a:solidFill>
                <a:srgbClr val="003366"/>
              </a:solidFill>
            </a:endParaRPr>
          </a:p>
          <a:p>
            <a:r>
              <a:rPr lang="de-DE" sz="2000" dirty="0" smtClean="0">
                <a:solidFill>
                  <a:srgbClr val="003366"/>
                </a:solidFill>
              </a:rPr>
              <a:t>Wie ist das rechtlich mit der Vergabe von Medikamenten und mit dem </a:t>
            </a:r>
            <a:r>
              <a:rPr lang="de-DE" sz="2000" dirty="0" err="1" smtClean="0">
                <a:solidFill>
                  <a:srgbClr val="003366"/>
                </a:solidFill>
              </a:rPr>
              <a:t>Sondie</a:t>
            </a:r>
            <a:r>
              <a:rPr lang="de-DE" sz="2000" dirty="0" smtClean="0">
                <a:solidFill>
                  <a:srgbClr val="003366"/>
                </a:solidFill>
              </a:rPr>
              <a:t>- </a:t>
            </a:r>
            <a:r>
              <a:rPr lang="de-DE" sz="2000" dirty="0" err="1" smtClean="0">
                <a:solidFill>
                  <a:srgbClr val="003366"/>
                </a:solidFill>
              </a:rPr>
              <a:t>ren</a:t>
            </a:r>
            <a:r>
              <a:rPr lang="de-DE" sz="2000" dirty="0" smtClean="0">
                <a:solidFill>
                  <a:srgbClr val="003366"/>
                </a:solidFill>
              </a:rPr>
              <a:t>. Dürfen wir das? </a:t>
            </a:r>
          </a:p>
          <a:p>
            <a:r>
              <a:rPr lang="de-DE" sz="2000" dirty="0" smtClean="0">
                <a:solidFill>
                  <a:srgbClr val="003366"/>
                </a:solidFill>
              </a:rPr>
              <a:t> </a:t>
            </a:r>
          </a:p>
          <a:p>
            <a:r>
              <a:rPr lang="de-DE" sz="2000" dirty="0" smtClean="0">
                <a:solidFill>
                  <a:srgbClr val="003366"/>
                </a:solidFill>
              </a:rPr>
              <a:t>Wird bei einem Schüler eine tägliche Medikamentengabe vergessen und hat dies gesundheitliche Konsequenzen für ihn, können wir dafür haftbar gemacht werden?</a:t>
            </a:r>
          </a:p>
          <a:p>
            <a:r>
              <a:rPr lang="de-DE" sz="2000" dirty="0" smtClean="0">
                <a:solidFill>
                  <a:srgbClr val="003366"/>
                </a:solidFill>
              </a:rPr>
              <a:t> </a:t>
            </a:r>
          </a:p>
          <a:p>
            <a:r>
              <a:rPr lang="de-DE" sz="2000" dirty="0" smtClean="0">
                <a:solidFill>
                  <a:srgbClr val="003366"/>
                </a:solidFill>
              </a:rPr>
              <a:t>Ein Schüler krampft kurz bevor die Busse für die Heimfahrt kommen. In der Regel kommt er ohne Medikamente aus dem Krampf, ist jedoch noch „</a:t>
            </a:r>
            <a:r>
              <a:rPr lang="de-DE" sz="2000" dirty="0" err="1" smtClean="0">
                <a:solidFill>
                  <a:srgbClr val="003366"/>
                </a:solidFill>
              </a:rPr>
              <a:t>ange</a:t>
            </a:r>
            <a:r>
              <a:rPr lang="de-DE" sz="2000" dirty="0" smtClean="0">
                <a:solidFill>
                  <a:srgbClr val="003366"/>
                </a:solidFill>
              </a:rPr>
              <a:t>- schlagen“ / müde oder benötigt sogar einen Erholungsschlaf. Die Heim-Gruppe gibt das ok, den Schüler in dieser Situation in den Bus zu setzen. Können wir die Verantwortung seitens der Schule - vor Ort - überhaupt abgeben? Die Busfahrer signalisieren, dass sie ein Kind das krampft oder gerade gekrampft hat, nicht transportieren möchten.</a:t>
            </a: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 calcmode="lin" valueType="num">
                                      <p:cBhvr additive="base">
                                        <p:cTn id="7"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5" end="5"/>
                                            </p:txEl>
                                          </p:spTgt>
                                        </p:tgtEl>
                                        <p:attrNameLst>
                                          <p:attrName>style.visibility</p:attrName>
                                        </p:attrNameLst>
                                      </p:cBhvr>
                                      <p:to>
                                        <p:strVal val="visible"/>
                                      </p:to>
                                    </p:set>
                                    <p:anim calcmode="lin" valueType="num">
                                      <p:cBhvr additive="base">
                                        <p:cTn id="11"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9">
                                            <p:txEl>
                                              <p:pRg st="7" end="7"/>
                                            </p:txEl>
                                          </p:spTgt>
                                        </p:tgtEl>
                                        <p:attrNameLst>
                                          <p:attrName>style.visibility</p:attrName>
                                        </p:attrNameLst>
                                      </p:cBhvr>
                                      <p:to>
                                        <p:strVal val="visible"/>
                                      </p:to>
                                    </p:set>
                                    <p:anim calcmode="lin" valueType="num">
                                      <p:cBhvr additive="base">
                                        <p:cTn id="17"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5299">
                                            <p:txEl>
                                              <p:pRg st="9" end="9"/>
                                            </p:txEl>
                                          </p:spTgt>
                                        </p:tgtEl>
                                        <p:attrNameLst>
                                          <p:attrName>style.visibility</p:attrName>
                                        </p:attrNameLst>
                                      </p:cBhvr>
                                      <p:to>
                                        <p:strVal val="visible"/>
                                      </p:to>
                                    </p:set>
                                    <p:anim calcmode="lin" valueType="num">
                                      <p:cBhvr additive="base">
                                        <p:cTn id="23"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3"/>
            <a:ext cx="9144000" cy="6924973"/>
          </a:xfrm>
          <a:prstGeom prst="rect">
            <a:avLst/>
          </a:prstGeom>
          <a:solidFill>
            <a:srgbClr val="C0C0C0"/>
          </a:solidFill>
          <a:ln w="9525">
            <a:noFill/>
            <a:miter lim="800000"/>
            <a:headEnd/>
            <a:tailEnd/>
          </a:ln>
        </p:spPr>
        <p:txBody>
          <a:bodyPr>
            <a:spAutoFit/>
          </a:bodyPr>
          <a:lstStyle/>
          <a:p>
            <a:r>
              <a:rPr lang="de-DE" sz="2400" b="1" dirty="0" smtClean="0">
                <a:solidFill>
                  <a:srgbClr val="003366"/>
                </a:solidFill>
                <a:latin typeface="Arial" pitchFamily="34" charset="0"/>
                <a:cs typeface="Arial" pitchFamily="34" charset="0"/>
              </a:rPr>
              <a:t>                                    </a:t>
            </a:r>
          </a:p>
          <a:p>
            <a:endParaRPr lang="de-DE" sz="2000" b="1" dirty="0" smtClean="0">
              <a:solidFill>
                <a:srgbClr val="003366"/>
              </a:solidFill>
            </a:endParaRPr>
          </a:p>
          <a:p>
            <a:r>
              <a:rPr lang="de-DE" sz="2000" b="1" dirty="0" smtClean="0">
                <a:solidFill>
                  <a:srgbClr val="003366"/>
                </a:solidFill>
              </a:rPr>
              <a:t>Verletzung / Schädigung von Schülern oder Lehrpersonen</a:t>
            </a:r>
          </a:p>
          <a:p>
            <a:r>
              <a:rPr lang="de-DE" sz="2000" dirty="0" smtClean="0"/>
              <a:t> </a:t>
            </a:r>
          </a:p>
          <a:p>
            <a:r>
              <a:rPr lang="de-DE" sz="2000" dirty="0" smtClean="0">
                <a:solidFill>
                  <a:srgbClr val="003366"/>
                </a:solidFill>
              </a:rPr>
              <a:t>Schüler mit massiver Tendenz zur Fremdaggression, die sich meistens gegen Lehrer o. Schulbegleiter richtet. Dabei handelt es sich i.d.R. um Festkrallen in Haut, Haaren </a:t>
            </a:r>
            <a:r>
              <a:rPr lang="de-DE" sz="2000" dirty="0" err="1" smtClean="0">
                <a:solidFill>
                  <a:srgbClr val="003366"/>
                </a:solidFill>
              </a:rPr>
              <a:t>o.Kleidung</a:t>
            </a:r>
            <a:r>
              <a:rPr lang="de-DE" sz="2000" dirty="0" smtClean="0">
                <a:solidFill>
                  <a:srgbClr val="003366"/>
                </a:solidFill>
              </a:rPr>
              <a:t>. Es kann auch passieren, dass er heftig tritt, dabei An- deren schwerere Verletzungen zufügen </a:t>
            </a:r>
            <a:r>
              <a:rPr lang="de-DE" sz="2000" dirty="0" err="1" smtClean="0">
                <a:solidFill>
                  <a:srgbClr val="003366"/>
                </a:solidFill>
              </a:rPr>
              <a:t>kann.Die</a:t>
            </a:r>
            <a:r>
              <a:rPr lang="de-DE" sz="2000" dirty="0" smtClean="0">
                <a:solidFill>
                  <a:srgbClr val="003366"/>
                </a:solidFill>
              </a:rPr>
              <a:t> Aggressionen treten </a:t>
            </a:r>
            <a:r>
              <a:rPr lang="de-DE" sz="2000" dirty="0" err="1" smtClean="0">
                <a:solidFill>
                  <a:srgbClr val="003366"/>
                </a:solidFill>
              </a:rPr>
              <a:t>unvermit</a:t>
            </a:r>
            <a:r>
              <a:rPr lang="de-DE" sz="2000" dirty="0" smtClean="0">
                <a:solidFill>
                  <a:srgbClr val="003366"/>
                </a:solidFill>
              </a:rPr>
              <a:t>- </a:t>
            </a:r>
            <a:r>
              <a:rPr lang="de-DE" sz="2000" dirty="0" err="1" smtClean="0">
                <a:solidFill>
                  <a:srgbClr val="003366"/>
                </a:solidFill>
              </a:rPr>
              <a:t>telt</a:t>
            </a:r>
            <a:r>
              <a:rPr lang="de-DE" sz="2000" dirty="0" smtClean="0">
                <a:solidFill>
                  <a:srgbClr val="003366"/>
                </a:solidFill>
              </a:rPr>
              <a:t> auf, oft ohne erkennbaren Grund. Manchmal sind 3 Erwachsene nötig, um J. festzuhalten. J. ist nicht reflexionsfähig. Frage: Wie ist die Rechtslage, wenn J. einen Schüler (trotz </a:t>
            </a:r>
            <a:r>
              <a:rPr lang="de-DE" sz="2000" dirty="0" err="1" smtClean="0">
                <a:solidFill>
                  <a:srgbClr val="003366"/>
                </a:solidFill>
              </a:rPr>
              <a:t>Schulbegleitg</a:t>
            </a:r>
            <a:r>
              <a:rPr lang="de-DE" sz="2000" dirty="0" smtClean="0">
                <a:solidFill>
                  <a:srgbClr val="003366"/>
                </a:solidFill>
              </a:rPr>
              <a:t>.) verletzt? Wo liegen Grenzen d. Beschul- </a:t>
            </a:r>
            <a:r>
              <a:rPr lang="de-DE" sz="2000" dirty="0" err="1" smtClean="0">
                <a:solidFill>
                  <a:srgbClr val="003366"/>
                </a:solidFill>
              </a:rPr>
              <a:t>barkeit</a:t>
            </a:r>
            <a:r>
              <a:rPr lang="de-DE" sz="2000" dirty="0" smtClean="0">
                <a:solidFill>
                  <a:srgbClr val="003366"/>
                </a:solidFill>
              </a:rPr>
              <a:t>? Welche Mittel sind in Akutsituationen legitim? </a:t>
            </a:r>
          </a:p>
          <a:p>
            <a:r>
              <a:rPr lang="de-DE" sz="2000" dirty="0" smtClean="0">
                <a:solidFill>
                  <a:srgbClr val="FF0000"/>
                </a:solidFill>
              </a:rPr>
              <a:t>Die Grenzen der Beschulbarkeit sind sehr eng gefasst. Universallösung auch hier nicht möglich - kommt auf Einzelfall an; Möglichkeit außerschulischer Maß- nahmen mit einzubeziehen.</a:t>
            </a:r>
            <a:endParaRPr lang="de-DE" sz="2000" dirty="0" smtClean="0">
              <a:solidFill>
                <a:srgbClr val="003366"/>
              </a:solidFill>
            </a:endParaRPr>
          </a:p>
          <a:p>
            <a:endParaRPr lang="de-DE" sz="2000" dirty="0" smtClean="0">
              <a:solidFill>
                <a:srgbClr val="003366"/>
              </a:solidFill>
            </a:endParaRPr>
          </a:p>
          <a:p>
            <a:r>
              <a:rPr lang="de-DE" sz="2000" dirty="0" smtClean="0">
                <a:solidFill>
                  <a:srgbClr val="003366"/>
                </a:solidFill>
              </a:rPr>
              <a:t>Ein schwermehrfachbehinderter Schüler schlägt seine Lehrperson, muss ich das als Lehrer aushalten?</a:t>
            </a:r>
          </a:p>
          <a:p>
            <a:r>
              <a:rPr lang="de-DE" sz="2000" dirty="0" smtClean="0">
                <a:solidFill>
                  <a:srgbClr val="FF0000"/>
                </a:solidFill>
              </a:rPr>
              <a:t>Ja , Sie ist die Expertin und sollte rechtzeitig päd. Gegenmaßnahmen ergreifen.</a:t>
            </a:r>
          </a:p>
          <a:p>
            <a:endParaRPr lang="de-DE" sz="2000" dirty="0" smtClean="0">
              <a:solidFill>
                <a:srgbClr val="FF0000"/>
              </a:solidFill>
            </a:endParaRPr>
          </a:p>
          <a:p>
            <a:endParaRPr lang="de-DE" sz="2000" dirty="0" smtClean="0">
              <a:solidFill>
                <a:srgbClr val="FF0000"/>
              </a:solidFill>
            </a:endParaRPr>
          </a:p>
          <a:p>
            <a:endParaRPr lang="de-DE" sz="2000" dirty="0" smtClean="0">
              <a:solidFill>
                <a:srgbClr val="003366"/>
              </a:solidFill>
            </a:endParaRPr>
          </a:p>
        </p:txBody>
      </p:sp>
      <p:sp>
        <p:nvSpPr>
          <p:cNvPr id="5124" name="Rectangle 2"/>
          <p:cNvSpPr>
            <a:spLocks noChangeArrowheads="1"/>
          </p:cNvSpPr>
          <p:nvPr/>
        </p:nvSpPr>
        <p:spPr bwMode="auto">
          <a:xfrm>
            <a:off x="0" y="-18000"/>
            <a:ext cx="9144000" cy="6948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4" end="4"/>
                                            </p:txEl>
                                          </p:spTgt>
                                        </p:tgtEl>
                                        <p:attrNameLst>
                                          <p:attrName>style.visibility</p:attrName>
                                        </p:attrNameLst>
                                      </p:cBhvr>
                                      <p:to>
                                        <p:strVal val="visible"/>
                                      </p:to>
                                    </p:set>
                                    <p:anim calcmode="lin" valueType="num">
                                      <p:cBhvr additive="base">
                                        <p:cTn id="7"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5" end="5"/>
                                            </p:txEl>
                                          </p:spTgt>
                                        </p:tgtEl>
                                        <p:attrNameLst>
                                          <p:attrName>style.visibility</p:attrName>
                                        </p:attrNameLst>
                                      </p:cBhvr>
                                      <p:to>
                                        <p:strVal val="visible"/>
                                      </p:to>
                                    </p:set>
                                    <p:anim calcmode="lin" valueType="num">
                                      <p:cBhvr additive="base">
                                        <p:cTn id="13"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7" end="7"/>
                                            </p:txEl>
                                          </p:spTgt>
                                        </p:tgtEl>
                                        <p:attrNameLst>
                                          <p:attrName>style.visibility</p:attrName>
                                        </p:attrNameLst>
                                      </p:cBhvr>
                                      <p:to>
                                        <p:strVal val="visible"/>
                                      </p:to>
                                    </p:set>
                                    <p:anim calcmode="lin" valueType="num">
                                      <p:cBhvr additive="base">
                                        <p:cTn id="19"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8" end="8"/>
                                            </p:txEl>
                                          </p:spTgt>
                                        </p:tgtEl>
                                        <p:attrNameLst>
                                          <p:attrName>style.visibility</p:attrName>
                                        </p:attrNameLst>
                                      </p:cBhvr>
                                      <p:to>
                                        <p:strVal val="visible"/>
                                      </p:to>
                                    </p:set>
                                    <p:anim calcmode="lin" valueType="num">
                                      <p:cBhvr additive="base">
                                        <p:cTn id="25"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7478970"/>
          </a:xfrm>
          <a:prstGeom prst="rect">
            <a:avLst/>
          </a:prstGeom>
          <a:solidFill>
            <a:srgbClr val="C0C0C0"/>
          </a:solidFill>
          <a:ln w="9525">
            <a:noFill/>
            <a:miter lim="800000"/>
            <a:headEnd/>
            <a:tailEnd/>
          </a:ln>
        </p:spPr>
        <p:txBody>
          <a:bodyPr>
            <a:spAutoFit/>
          </a:bodyPr>
          <a:lstStyle/>
          <a:p>
            <a:pPr>
              <a:defRPr/>
            </a:pPr>
            <a:endParaRPr lang="de-DE" sz="2000" b="1" u="sng" dirty="0">
              <a:solidFill>
                <a:srgbClr val="336699"/>
              </a:solidFill>
              <a:effectLst>
                <a:outerShdw blurRad="38100" dist="38100" dir="2700000" algn="tl">
                  <a:srgbClr val="000000">
                    <a:alpha val="43137"/>
                  </a:srgbClr>
                </a:outerShdw>
              </a:effectLst>
              <a:latin typeface="+mn-lt"/>
              <a:cs typeface="Arial" pitchFamily="34" charset="0"/>
            </a:endParaRPr>
          </a:p>
          <a:p>
            <a:pPr>
              <a:defRPr/>
            </a:pPr>
            <a:endParaRPr lang="de-DE" sz="2000" b="1" dirty="0">
              <a:solidFill>
                <a:srgbClr val="003366"/>
              </a:solidFill>
              <a:latin typeface="+mn-lt"/>
            </a:endParaRPr>
          </a:p>
          <a:p>
            <a:pPr>
              <a:defRPr/>
            </a:pPr>
            <a:r>
              <a:rPr lang="de-DE" sz="2000" b="1" dirty="0">
                <a:solidFill>
                  <a:srgbClr val="003366"/>
                </a:solidFill>
                <a:latin typeface="+mn-lt"/>
                <a:cs typeface="Arial" pitchFamily="34" charset="0"/>
              </a:rPr>
              <a:t> </a:t>
            </a:r>
          </a:p>
          <a:p>
            <a:pPr>
              <a:defRPr/>
            </a:pPr>
            <a:r>
              <a:rPr lang="de-DE" sz="2000" dirty="0">
                <a:solidFill>
                  <a:srgbClr val="003366"/>
                </a:solidFill>
                <a:latin typeface="+mn-lt"/>
              </a:rPr>
              <a:t>Wenn  Kinder ausgerastet sind  und das Zimmer verwüsten, werden  sie von 1 oder 2 Erwachsenen fixiert, d.h. auf dem Boden gelegt und so lange fest- gehalten, bis sie sich beruhigen. Da sie oft wild  um sich  schlagen, werden </a:t>
            </a:r>
            <a:r>
              <a:rPr lang="de-DE" sz="2000" dirty="0" err="1">
                <a:solidFill>
                  <a:srgbClr val="003366"/>
                </a:solidFill>
                <a:latin typeface="+mn-lt"/>
              </a:rPr>
              <a:t>un</a:t>
            </a:r>
            <a:r>
              <a:rPr lang="de-DE" sz="2000" dirty="0">
                <a:solidFill>
                  <a:srgbClr val="003366"/>
                </a:solidFill>
                <a:latin typeface="+mn-lt"/>
              </a:rPr>
              <a:t>- angenehme  Festhaltetechniken  angewendet, die auch  schmerzhaft  sind. An- schließend werden oft noch die Zimmer leer  geräumt, die Kinder  müssen sich ihr Mobiliar „zurück verdienen“.  Fragwürdig erscheint auch, dass die </a:t>
            </a:r>
            <a:r>
              <a:rPr lang="de-DE" sz="2000" dirty="0" err="1">
                <a:solidFill>
                  <a:srgbClr val="003366"/>
                </a:solidFill>
                <a:latin typeface="+mn-lt"/>
              </a:rPr>
              <a:t>Schlafme</a:t>
            </a:r>
            <a:r>
              <a:rPr lang="de-DE" sz="2000" dirty="0">
                <a:solidFill>
                  <a:srgbClr val="003366"/>
                </a:solidFill>
                <a:latin typeface="+mn-lt"/>
              </a:rPr>
              <a:t>- </a:t>
            </a:r>
            <a:r>
              <a:rPr lang="de-DE" sz="2000" dirty="0" err="1">
                <a:solidFill>
                  <a:srgbClr val="003366"/>
                </a:solidFill>
                <a:latin typeface="+mn-lt"/>
              </a:rPr>
              <a:t>dizin</a:t>
            </a:r>
            <a:r>
              <a:rPr lang="de-DE" sz="2000" dirty="0">
                <a:solidFill>
                  <a:srgbClr val="003366"/>
                </a:solidFill>
                <a:latin typeface="+mn-lt"/>
              </a:rPr>
              <a:t>  schon am  Nachmittag in  etwas höherer  Dosierung verabreicht wird, um Kinder zu beruhigen. </a:t>
            </a:r>
          </a:p>
          <a:p>
            <a:pPr>
              <a:defRPr/>
            </a:pPr>
            <a:endParaRPr lang="de-DE" sz="2000" b="1" dirty="0">
              <a:solidFill>
                <a:srgbClr val="003366"/>
              </a:solidFill>
              <a:effectLst>
                <a:outerShdw blurRad="38100" dist="38100" dir="2700000" algn="tl">
                  <a:srgbClr val="000000">
                    <a:alpha val="43137"/>
                  </a:srgbClr>
                </a:outerShdw>
              </a:effectLst>
              <a:latin typeface="+mn-lt"/>
            </a:endParaRPr>
          </a:p>
          <a:p>
            <a:pPr>
              <a:defRPr/>
            </a:pPr>
            <a:r>
              <a:rPr lang="de-DE" sz="2000" b="1" dirty="0">
                <a:solidFill>
                  <a:srgbClr val="003366"/>
                </a:solidFill>
              </a:rPr>
              <a:t>Welche Alternativen sind denkbar ?</a:t>
            </a:r>
            <a:r>
              <a:rPr lang="de-DE" sz="2000" dirty="0">
                <a:solidFill>
                  <a:srgbClr val="003366"/>
                </a:solidFill>
                <a:latin typeface="+mn-lt"/>
              </a:rPr>
              <a:t>  </a:t>
            </a:r>
          </a:p>
          <a:p>
            <a:pPr eaLnBrk="0" hangingPunct="0">
              <a:defRPr/>
            </a:pPr>
            <a:endParaRPr lang="de-DE" sz="2000" b="1" u="sng" dirty="0">
              <a:solidFill>
                <a:srgbClr val="003366"/>
              </a:solidFill>
              <a:effectLst>
                <a:outerShdw blurRad="38100" dist="38100" dir="2700000" algn="tl">
                  <a:srgbClr val="000000">
                    <a:alpha val="43137"/>
                  </a:srgbClr>
                </a:outerShdw>
              </a:effectLst>
              <a:latin typeface="+mn-lt"/>
              <a:cs typeface="Arial" pitchFamily="34" charset="0"/>
            </a:endParaRPr>
          </a:p>
          <a:p>
            <a:pPr eaLnBrk="0" hangingPunct="0">
              <a:defRPr/>
            </a:pPr>
            <a:endParaRPr lang="de-DE" sz="2000" b="1" u="sng" dirty="0">
              <a:solidFill>
                <a:srgbClr val="336699"/>
              </a:solidFill>
              <a:effectLst>
                <a:outerShdw blurRad="38100" dist="38100" dir="2700000" algn="tl">
                  <a:srgbClr val="000000">
                    <a:alpha val="43137"/>
                  </a:srgbClr>
                </a:outerShdw>
              </a:effectLst>
              <a:latin typeface="+mn-lt"/>
              <a:cs typeface="Arial" pitchFamily="34" charset="0"/>
            </a:endParaRPr>
          </a:p>
          <a:p>
            <a:pPr eaLnBrk="0" hangingPunct="0">
              <a:defRPr/>
            </a:pPr>
            <a:endParaRPr lang="de-DE" sz="2000" b="1" u="sng" dirty="0">
              <a:solidFill>
                <a:srgbClr val="336699"/>
              </a:solidFill>
              <a:effectLst>
                <a:outerShdw blurRad="38100" dist="38100" dir="2700000" algn="tl">
                  <a:srgbClr val="000000">
                    <a:alpha val="43137"/>
                  </a:srgbClr>
                </a:outerShdw>
              </a:effectLst>
              <a:latin typeface="+mn-lt"/>
              <a:cs typeface="Arial" pitchFamily="34" charset="0"/>
            </a:endParaRPr>
          </a:p>
          <a:p>
            <a:pPr eaLnBrk="0" hangingPunct="0">
              <a:defRPr/>
            </a:pPr>
            <a:endParaRPr lang="de-DE" sz="2000" b="1" u="sng" dirty="0">
              <a:solidFill>
                <a:srgbClr val="336699"/>
              </a:solidFill>
              <a:effectLst>
                <a:outerShdw blurRad="38100" dist="38100" dir="2700000" algn="tl">
                  <a:srgbClr val="000000">
                    <a:alpha val="43137"/>
                  </a:srgbClr>
                </a:outerShdw>
              </a:effectLst>
              <a:latin typeface="+mn-lt"/>
              <a:cs typeface="Arial" pitchFamily="34" charset="0"/>
            </a:endParaRPr>
          </a:p>
          <a:p>
            <a:pPr eaLnBrk="0" hangingPunct="0">
              <a:defRPr/>
            </a:pPr>
            <a:endParaRPr lang="de-DE" sz="2000" b="1" u="sng" dirty="0">
              <a:solidFill>
                <a:srgbClr val="336699"/>
              </a:solidFill>
              <a:effectLst>
                <a:outerShdw blurRad="38100" dist="38100" dir="2700000" algn="tl">
                  <a:srgbClr val="000000">
                    <a:alpha val="43137"/>
                  </a:srgbClr>
                </a:outerShdw>
              </a:effectLst>
              <a:latin typeface="+mn-lt"/>
              <a:cs typeface="Arial" pitchFamily="34" charset="0"/>
            </a:endParaRPr>
          </a:p>
          <a:p>
            <a:pPr eaLnBrk="0" hangingPunct="0">
              <a:defRPr/>
            </a:pPr>
            <a:endParaRPr lang="de-DE" sz="2000" b="1" u="sng" dirty="0">
              <a:solidFill>
                <a:srgbClr val="336699"/>
              </a:solidFill>
              <a:effectLst>
                <a:outerShdw blurRad="38100" dist="38100" dir="2700000" algn="tl">
                  <a:srgbClr val="000000">
                    <a:alpha val="43137"/>
                  </a:srgbClr>
                </a:outerShdw>
              </a:effectLst>
              <a:latin typeface="+mn-lt"/>
              <a:cs typeface="Arial" pitchFamily="34" charset="0"/>
            </a:endParaRPr>
          </a:p>
          <a:p>
            <a:pPr algn="just">
              <a:defRPr/>
            </a:pPr>
            <a:endParaRPr lang="de-DE" sz="2000" dirty="0">
              <a:solidFill>
                <a:srgbClr val="336699"/>
              </a:solidFill>
              <a:latin typeface="+mn-lt"/>
              <a:ea typeface="Times New Roman" pitchFamily="18" charset="0"/>
              <a:cs typeface="Times New Roman" pitchFamily="18" charset="0"/>
            </a:endParaRPr>
          </a:p>
          <a:p>
            <a:pPr eaLnBrk="0" hangingPunct="0">
              <a:defRPr/>
            </a:pPr>
            <a:endParaRPr lang="de-DE" sz="2000" b="1" u="sng" dirty="0">
              <a:solidFill>
                <a:srgbClr val="336699"/>
              </a:solidFill>
              <a:effectLst>
                <a:outerShdw blurRad="38100" dist="38100" dir="2700000" algn="tl">
                  <a:srgbClr val="000000">
                    <a:alpha val="43137"/>
                  </a:srgbClr>
                </a:outerShdw>
              </a:effectLst>
              <a:latin typeface="+mn-lt"/>
              <a:cs typeface="Arial" pitchFamily="34" charset="0"/>
            </a:endParaRPr>
          </a:p>
          <a:p>
            <a:pPr eaLnBrk="0" hangingPunct="0">
              <a:defRPr/>
            </a:pPr>
            <a:endParaRPr lang="de-DE" sz="2000" b="1" u="sng" dirty="0">
              <a:solidFill>
                <a:srgbClr val="336699"/>
              </a:solidFill>
              <a:effectLst>
                <a:outerShdw blurRad="38100" dist="38100" dir="2700000" algn="tl">
                  <a:srgbClr val="000000">
                    <a:alpha val="43137"/>
                  </a:srgbClr>
                </a:outerShdw>
              </a:effectLst>
              <a:latin typeface="+mn-lt"/>
              <a:cs typeface="Arial" pitchFamily="34" charset="0"/>
            </a:endParaRPr>
          </a:p>
          <a:p>
            <a:pPr eaLnBrk="0" hangingPunct="0">
              <a:defRPr/>
            </a:pPr>
            <a:endParaRPr lang="de-DE" sz="2000" b="1" u="sng" dirty="0">
              <a:solidFill>
                <a:srgbClr val="336699"/>
              </a:solidFill>
              <a:effectLst>
                <a:outerShdw blurRad="38100" dist="38100" dir="2700000" algn="tl">
                  <a:srgbClr val="000000">
                    <a:alpha val="43137"/>
                  </a:srgbClr>
                </a:outerShdw>
              </a:effectLst>
              <a:latin typeface="+mn-lt"/>
              <a:cs typeface="Arial" pitchFamily="34" charset="0"/>
            </a:endParaRPr>
          </a:p>
          <a:p>
            <a:pPr eaLnBrk="0" hangingPunct="0">
              <a:defRPr/>
            </a:pPr>
            <a:endParaRPr lang="de-DE" sz="2000" b="1" u="sng" dirty="0">
              <a:solidFill>
                <a:srgbClr val="336699"/>
              </a:solidFill>
              <a:effectLst>
                <a:outerShdw blurRad="38100" dist="38100" dir="2700000" algn="tl">
                  <a:srgbClr val="000000">
                    <a:alpha val="43137"/>
                  </a:srgbClr>
                </a:outerShdw>
              </a:effectLst>
              <a:latin typeface="+mn-lt"/>
              <a:cs typeface="Arial" pitchFamily="34" charset="0"/>
            </a:endParaRPr>
          </a:p>
        </p:txBody>
      </p:sp>
      <p:sp>
        <p:nvSpPr>
          <p:cNvPr id="23556" name="Rectangle 2"/>
          <p:cNvSpPr>
            <a:spLocks noChangeArrowheads="1"/>
          </p:cNvSpPr>
          <p:nvPr/>
        </p:nvSpPr>
        <p:spPr bwMode="auto">
          <a:xfrm>
            <a:off x="0" y="485775"/>
            <a:ext cx="9144000" cy="6372225"/>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6876000"/>
          </a:xfrm>
          <a:prstGeom prst="rect">
            <a:avLst/>
          </a:prstGeom>
          <a:solidFill>
            <a:srgbClr val="C0C0C0"/>
          </a:solidFill>
          <a:ln w="9525">
            <a:noFill/>
            <a:miter lim="800000"/>
            <a:headEnd/>
            <a:tailEnd/>
          </a:ln>
        </p:spPr>
        <p:txBody>
          <a:bodyPr wrap="square">
            <a:spAutoFit/>
          </a:bodyPr>
          <a:lstStyle/>
          <a:p>
            <a:pPr lvl="0"/>
            <a:endParaRPr lang="de-DE" sz="2000" i="1" dirty="0" smtClean="0">
              <a:solidFill>
                <a:srgbClr val="003366"/>
              </a:solidFill>
            </a:endParaRPr>
          </a:p>
          <a:p>
            <a:pPr lvl="0"/>
            <a:endParaRPr lang="de-DE" sz="2000" i="1" dirty="0" smtClean="0">
              <a:solidFill>
                <a:srgbClr val="003366"/>
              </a:solidFill>
            </a:endParaRPr>
          </a:p>
          <a:p>
            <a:pPr lvl="0" eaLnBrk="0" hangingPunct="0"/>
            <a:endParaRPr lang="de-DE" sz="2000" b="1" dirty="0" smtClean="0">
              <a:solidFill>
                <a:srgbClr val="003366"/>
              </a:solidFill>
            </a:endParaRPr>
          </a:p>
          <a:p>
            <a:pPr lvl="0" eaLnBrk="0" hangingPunct="0"/>
            <a:r>
              <a:rPr lang="de-DE" sz="2000" b="1" dirty="0" smtClean="0">
                <a:solidFill>
                  <a:srgbClr val="003366"/>
                </a:solidFill>
              </a:rPr>
              <a:t>Projektziel Nr.1:  Kindesschutz durch Handlungssicherheit im päd. Alltag</a:t>
            </a:r>
          </a:p>
          <a:p>
            <a:pPr lvl="0" eaLnBrk="0" hangingPunct="0"/>
            <a:endParaRPr lang="de-DE" sz="2000" dirty="0" smtClean="0">
              <a:solidFill>
                <a:srgbClr val="003366"/>
              </a:solidFill>
            </a:endParaRPr>
          </a:p>
          <a:p>
            <a:r>
              <a:rPr lang="de-DE" sz="2000" dirty="0" smtClean="0">
                <a:solidFill>
                  <a:srgbClr val="003366"/>
                </a:solidFill>
              </a:rPr>
              <a:t>Aber: </a:t>
            </a:r>
            <a:r>
              <a:rPr lang="de-DE" sz="2000" dirty="0" err="1" smtClean="0">
                <a:solidFill>
                  <a:srgbClr val="003366"/>
                </a:solidFill>
              </a:rPr>
              <a:t>PädagogInnen</a:t>
            </a:r>
            <a:r>
              <a:rPr lang="de-DE" sz="2000" dirty="0" smtClean="0">
                <a:solidFill>
                  <a:srgbClr val="003366"/>
                </a:solidFill>
              </a:rPr>
              <a:t> sehen </a:t>
            </a:r>
            <a:r>
              <a:rPr lang="de-DE" sz="2000" dirty="0" err="1" smtClean="0">
                <a:solidFill>
                  <a:srgbClr val="003366"/>
                </a:solidFill>
              </a:rPr>
              <a:t>s.mit</a:t>
            </a:r>
            <a:r>
              <a:rPr lang="de-DE" sz="2000" dirty="0" smtClean="0">
                <a:solidFill>
                  <a:srgbClr val="003366"/>
                </a:solidFill>
              </a:rPr>
              <a:t> unbeantworteten Fragen allein gelassen/ z.B.:</a:t>
            </a:r>
          </a:p>
          <a:p>
            <a:pPr>
              <a:buFont typeface="Wingdings" pitchFamily="2" charset="2"/>
              <a:buChar char="Ø"/>
            </a:pPr>
            <a:endParaRPr lang="de-DE" sz="2000" dirty="0" smtClean="0">
              <a:solidFill>
                <a:srgbClr val="003366"/>
              </a:solidFill>
            </a:endParaRPr>
          </a:p>
          <a:p>
            <a:pPr>
              <a:buFont typeface="Wingdings" pitchFamily="2" charset="2"/>
              <a:buChar char="Ø"/>
            </a:pPr>
            <a:r>
              <a:rPr lang="de-DE" sz="2000" dirty="0" smtClean="0">
                <a:solidFill>
                  <a:srgbClr val="003366"/>
                </a:solidFill>
              </a:rPr>
              <a:t>  Was bedeuten „Gewalt“ und “entwürdigende Maßnahme“ (“Gewaltverbot”)?</a:t>
            </a:r>
          </a:p>
          <a:p>
            <a:pPr>
              <a:buFont typeface="Wingdings" pitchFamily="2" charset="2"/>
              <a:buChar char="Ø"/>
            </a:pPr>
            <a:r>
              <a:rPr lang="de-DE" sz="2000" dirty="0" smtClean="0">
                <a:solidFill>
                  <a:srgbClr val="003366"/>
                </a:solidFill>
              </a:rPr>
              <a:t>  Welche fachlichen und rechtlichen Grenzen sind zu wahren?</a:t>
            </a:r>
          </a:p>
          <a:p>
            <a:pPr>
              <a:buFont typeface="Wingdings" pitchFamily="2" charset="2"/>
              <a:buChar char="Ø"/>
            </a:pPr>
            <a:r>
              <a:rPr lang="de-DE" sz="2000" dirty="0" smtClean="0">
                <a:solidFill>
                  <a:srgbClr val="003366"/>
                </a:solidFill>
              </a:rPr>
              <a:t>  Wie sind die Kindesrechte im Spannungsfeld mit dem </a:t>
            </a:r>
            <a:r>
              <a:rPr lang="de-DE" sz="2000" dirty="0" err="1" smtClean="0">
                <a:solidFill>
                  <a:srgbClr val="003366"/>
                </a:solidFill>
              </a:rPr>
              <a:t>Erz.auftrag</a:t>
            </a:r>
            <a:r>
              <a:rPr lang="de-DE" sz="2000" dirty="0" smtClean="0">
                <a:solidFill>
                  <a:srgbClr val="003366"/>
                </a:solidFill>
              </a:rPr>
              <a:t> zu leben?</a:t>
            </a:r>
          </a:p>
          <a:p>
            <a:pPr>
              <a:buFont typeface="Wingdings" pitchFamily="2" charset="2"/>
              <a:buChar char="Ø"/>
            </a:pPr>
            <a:r>
              <a:rPr lang="de-DE" sz="2000" dirty="0" smtClean="0">
                <a:solidFill>
                  <a:srgbClr val="003366"/>
                </a:solidFill>
              </a:rPr>
              <a:t>  Was ist bei verbalen bzw. körperlichen Aggressionen möglich?</a:t>
            </a:r>
          </a:p>
          <a:p>
            <a:pPr>
              <a:buFont typeface="Wingdings" pitchFamily="2" charset="2"/>
              <a:buChar char="Ø"/>
            </a:pPr>
            <a:r>
              <a:rPr lang="de-DE" sz="2000" dirty="0" smtClean="0">
                <a:solidFill>
                  <a:srgbClr val="003366"/>
                </a:solidFill>
              </a:rPr>
              <a:t>  Wann sind aktive </a:t>
            </a:r>
            <a:r>
              <a:rPr lang="de-DE" sz="2000" dirty="0" err="1" smtClean="0">
                <a:solidFill>
                  <a:srgbClr val="003366"/>
                </a:solidFill>
              </a:rPr>
              <a:t>päd.Grenzsetzungen</a:t>
            </a:r>
            <a:r>
              <a:rPr lang="de-DE" sz="2000" dirty="0" smtClean="0">
                <a:solidFill>
                  <a:srgbClr val="003366"/>
                </a:solidFill>
              </a:rPr>
              <a:t> möglich, z.B. die Wegnahme eines </a:t>
            </a:r>
          </a:p>
          <a:p>
            <a:r>
              <a:rPr lang="de-DE" sz="2000" dirty="0" smtClean="0">
                <a:solidFill>
                  <a:srgbClr val="003366"/>
                </a:solidFill>
              </a:rPr>
              <a:t>     Gegenstands, mithilfe dessen anderes Eigentum beschädigt wurde?</a:t>
            </a:r>
          </a:p>
          <a:p>
            <a:pPr>
              <a:buFont typeface="Wingdings" pitchFamily="2" charset="2"/>
              <a:buChar char="Ø"/>
            </a:pPr>
            <a:r>
              <a:rPr lang="de-DE" sz="2000" dirty="0" smtClean="0">
                <a:solidFill>
                  <a:srgbClr val="003366"/>
                </a:solidFill>
              </a:rPr>
              <a:t>  Was ist mit Handywegnahmen?</a:t>
            </a:r>
          </a:p>
          <a:p>
            <a:pPr>
              <a:buFont typeface="Wingdings" pitchFamily="2" charset="2"/>
              <a:buChar char="Ø"/>
            </a:pPr>
            <a:r>
              <a:rPr lang="de-DE" sz="2000" dirty="0" smtClean="0">
                <a:solidFill>
                  <a:srgbClr val="003366"/>
                </a:solidFill>
              </a:rPr>
              <a:t>  Darf ich mich einem Kind/ einer/m Jugendlichen in den Weg stellen, damit  </a:t>
            </a:r>
          </a:p>
          <a:p>
            <a:r>
              <a:rPr lang="de-DE" sz="2000" dirty="0" smtClean="0">
                <a:solidFill>
                  <a:srgbClr val="003366"/>
                </a:solidFill>
              </a:rPr>
              <a:t>     zugehört wird?</a:t>
            </a:r>
          </a:p>
          <a:p>
            <a:pPr>
              <a:buFont typeface="Wingdings" pitchFamily="2" charset="2"/>
              <a:buChar char="Ø"/>
            </a:pPr>
            <a:r>
              <a:rPr lang="de-DE" sz="2000" dirty="0" smtClean="0">
                <a:solidFill>
                  <a:srgbClr val="003366"/>
                </a:solidFill>
              </a:rPr>
              <a:t>  Darf ich dabei auch festhalten?</a:t>
            </a:r>
          </a:p>
          <a:p>
            <a:pPr>
              <a:buFont typeface="Wingdings" pitchFamily="2" charset="2"/>
              <a:buChar char="Ø"/>
            </a:pPr>
            <a:r>
              <a:rPr lang="de-DE" sz="2000" dirty="0" smtClean="0">
                <a:solidFill>
                  <a:srgbClr val="003366"/>
                </a:solidFill>
              </a:rPr>
              <a:t>  Wo beginnt Freiheitsentzug und endet Freiheitsbeschränkung?</a:t>
            </a:r>
          </a:p>
          <a:p>
            <a:pPr>
              <a:buFont typeface="Wingdings" pitchFamily="2" charset="2"/>
              <a:buChar char="Ø"/>
            </a:pPr>
            <a:r>
              <a:rPr lang="de-DE" sz="2000" dirty="0" smtClean="0">
                <a:solidFill>
                  <a:srgbClr val="003366"/>
                </a:solidFill>
              </a:rPr>
              <a:t>  Was ist mit Postkontrolle, Handy- und Zimmerdurchsuchung?  </a:t>
            </a:r>
          </a:p>
          <a:p>
            <a:pPr>
              <a:buFont typeface="Wingdings" pitchFamily="2" charset="2"/>
              <a:buChar char="Ø"/>
            </a:pPr>
            <a:r>
              <a:rPr lang="de-DE" sz="2000" dirty="0" smtClean="0">
                <a:solidFill>
                  <a:srgbClr val="003366"/>
                </a:solidFill>
              </a:rPr>
              <a:t>  Wann sind Fixierungen möglich, z.B. am Boden?</a:t>
            </a:r>
          </a:p>
          <a:p>
            <a:pPr>
              <a:buFont typeface="Wingdings" pitchFamily="2" charset="2"/>
              <a:buChar char="Ø"/>
            </a:pPr>
            <a:r>
              <a:rPr lang="de-DE" sz="2000" dirty="0" smtClean="0">
                <a:solidFill>
                  <a:srgbClr val="003366"/>
                </a:solidFill>
              </a:rPr>
              <a:t>  Wann liegt eine Kindeswohlgefährdung vor?</a:t>
            </a:r>
          </a:p>
          <a:p>
            <a:pPr lvl="0" eaLnBrk="0" hangingPunct="0">
              <a:buFont typeface="Wingdings" pitchFamily="2" charset="2"/>
              <a:buChar char="Ø"/>
            </a:pPr>
            <a:endParaRPr lang="de-DE" sz="2000" dirty="0" smtClean="0">
              <a:solidFill>
                <a:srgbClr val="003366"/>
              </a:solidFill>
            </a:endParaRPr>
          </a:p>
          <a:p>
            <a:pPr lvl="0" eaLnBrk="0" hangingPunct="0"/>
            <a:r>
              <a:rPr lang="de-DE" sz="2000" dirty="0" smtClean="0">
                <a:solidFill>
                  <a:srgbClr val="003366"/>
                </a:solidFill>
              </a:rPr>
              <a:t> </a:t>
            </a:r>
          </a:p>
          <a:p>
            <a:endParaRPr lang="de-DE" sz="2400" b="1" i="1" dirty="0" smtClean="0">
              <a:solidFill>
                <a:srgbClr val="003366"/>
              </a:solidFill>
            </a:endParaRPr>
          </a:p>
        </p:txBody>
      </p:sp>
      <p:sp>
        <p:nvSpPr>
          <p:cNvPr id="5" name="Rechteck 4"/>
          <p:cNvSpPr/>
          <p:nvPr/>
        </p:nvSpPr>
        <p:spPr>
          <a:xfrm>
            <a:off x="0" y="142852"/>
            <a:ext cx="9144000" cy="2862322"/>
          </a:xfrm>
          <a:prstGeom prst="rect">
            <a:avLst/>
          </a:prstGeom>
        </p:spPr>
        <p:txBody>
          <a:bodyPr wrap="square">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10" name="Rechteck 6"/>
          <p:cNvSpPr>
            <a:spLocks noChangeArrowheads="1"/>
          </p:cNvSpPr>
          <p:nvPr/>
        </p:nvSpPr>
        <p:spPr bwMode="auto">
          <a:xfrm>
            <a:off x="0" y="571480"/>
            <a:ext cx="9144000" cy="6300000"/>
          </a:xfrm>
          <a:prstGeom prst="rect">
            <a:avLst/>
          </a:prstGeom>
          <a:noFill/>
          <a:ln w="9525">
            <a:noFill/>
            <a:miter lim="800000"/>
            <a:headEnd/>
            <a:tailEnd/>
          </a:ln>
        </p:spPr>
        <p:txBody>
          <a:bodyPr>
            <a:spAutoFit/>
          </a:bodyPr>
          <a:lstStyle/>
          <a:p>
            <a:pPr>
              <a:defRPr/>
            </a:pPr>
            <a:endParaRPr lang="de-DE" sz="2000" dirty="0">
              <a:solidFill>
                <a:srgbClr val="003366"/>
              </a:solidFill>
            </a:endParaRPr>
          </a:p>
          <a:p>
            <a:pPr>
              <a:defRPr/>
            </a:pPr>
            <a:endParaRPr lang="de-DE" sz="2000" dirty="0">
              <a:solidFill>
                <a:srgbClr val="003366"/>
              </a:solidFill>
            </a:endParaRPr>
          </a:p>
          <a:p>
            <a:pPr marL="457200" indent="-457200">
              <a:defRPr/>
            </a:pPr>
            <a:endParaRPr lang="de-DE" sz="2000" dirty="0" smtClean="0">
              <a:solidFill>
                <a:srgbClr val="003366"/>
              </a:solidFill>
            </a:endParaRPr>
          </a:p>
          <a:p>
            <a:pPr marL="457200" indent="-457200">
              <a:defRPr/>
            </a:pPr>
            <a:endParaRPr lang="de-DE" sz="2000" dirty="0" smtClean="0">
              <a:solidFill>
                <a:srgbClr val="003366"/>
              </a:solidFill>
            </a:endParaRPr>
          </a:p>
          <a:p>
            <a:pPr marL="457200" indent="-457200">
              <a:defRPr/>
            </a:pPr>
            <a:endParaRPr lang="de-DE" sz="2000"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dirty="0">
              <a:solidFill>
                <a:srgbClr val="003366"/>
              </a:solidFill>
            </a:endParaRPr>
          </a:p>
          <a:p>
            <a:pPr marL="457200" indent="-457200">
              <a:defRPr/>
            </a:pPr>
            <a:endParaRPr lang="de-DE" sz="2000" dirty="0">
              <a:solidFill>
                <a:srgbClr val="003366"/>
              </a:solidFill>
            </a:endParaRPr>
          </a:p>
          <a:p>
            <a:pPr marL="457200" indent="-457200">
              <a:defRPr/>
            </a:pPr>
            <a:endParaRPr lang="de-DE" sz="2000" dirty="0">
              <a:solidFill>
                <a:srgbClr val="003366"/>
              </a:solidFill>
            </a:endParaRPr>
          </a:p>
          <a:p>
            <a:pPr marL="457200" indent="-457200">
              <a:defRPr/>
            </a:pPr>
            <a:r>
              <a:rPr lang="de-DE" sz="2000" dirty="0">
                <a:solidFill>
                  <a:srgbClr val="003366"/>
                </a:solidFill>
              </a:rPr>
              <a:t>   </a:t>
            </a:r>
          </a:p>
        </p:txBody>
      </p:sp>
      <p:sp>
        <p:nvSpPr>
          <p:cNvPr id="7" name="Rechteck 6"/>
          <p:cNvSpPr/>
          <p:nvPr/>
        </p:nvSpPr>
        <p:spPr>
          <a:xfrm>
            <a:off x="0" y="0"/>
            <a:ext cx="9144000" cy="461665"/>
          </a:xfrm>
          <a:prstGeom prst="rect">
            <a:avLst/>
          </a:prstGeom>
        </p:spPr>
        <p:txBody>
          <a:bodyPr>
            <a:spAutoFit/>
          </a:bodyPr>
          <a:lstStyle/>
          <a:p>
            <a:pPr>
              <a:defRPr/>
            </a:pPr>
            <a:r>
              <a:rPr lang="de-DE" sz="2400" b="1" dirty="0" smtClean="0">
                <a:solidFill>
                  <a:srgbClr val="003366"/>
                </a:solidFill>
                <a:effectLst>
                  <a:outerShdw blurRad="38100" dist="38100" dir="2700000" algn="tl">
                    <a:srgbClr val="000000">
                      <a:alpha val="43137"/>
                    </a:srgbClr>
                  </a:outerShdw>
                </a:effectLst>
              </a:rPr>
              <a:t>                      Unbeantwortete Fragen der Praxis</a:t>
            </a:r>
            <a:endParaRPr lang="de-DE" sz="2400" u="sng" dirty="0">
              <a:solidFill>
                <a:srgbClr val="003366"/>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7" end="7"/>
                                            </p:txEl>
                                          </p:spTgt>
                                        </p:tgtEl>
                                        <p:attrNameLst>
                                          <p:attrName>style.visibility</p:attrName>
                                        </p:attrNameLst>
                                      </p:cBhvr>
                                      <p:to>
                                        <p:strVal val="visible"/>
                                      </p:to>
                                    </p:set>
                                    <p:anim calcmode="lin" valueType="num">
                                      <p:cBhvr additive="base">
                                        <p:cTn id="7"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8" end="8"/>
                                            </p:txEl>
                                          </p:spTgt>
                                        </p:tgtEl>
                                        <p:attrNameLst>
                                          <p:attrName>style.visibility</p:attrName>
                                        </p:attrNameLst>
                                      </p:cBhvr>
                                      <p:to>
                                        <p:strVal val="visible"/>
                                      </p:to>
                                    </p:set>
                                    <p:anim calcmode="lin" valueType="num">
                                      <p:cBhvr additive="base">
                                        <p:cTn id="13"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9" end="9"/>
                                            </p:txEl>
                                          </p:spTgt>
                                        </p:tgtEl>
                                        <p:attrNameLst>
                                          <p:attrName>style.visibility</p:attrName>
                                        </p:attrNameLst>
                                      </p:cBhvr>
                                      <p:to>
                                        <p:strVal val="visible"/>
                                      </p:to>
                                    </p:set>
                                    <p:anim calcmode="lin" valueType="num">
                                      <p:cBhvr additive="base">
                                        <p:cTn id="19"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10" end="10"/>
                                            </p:txEl>
                                          </p:spTgt>
                                        </p:tgtEl>
                                        <p:attrNameLst>
                                          <p:attrName>style.visibility</p:attrName>
                                        </p:attrNameLst>
                                      </p:cBhvr>
                                      <p:to>
                                        <p:strVal val="visible"/>
                                      </p:to>
                                    </p:set>
                                    <p:anim calcmode="lin" valueType="num">
                                      <p:cBhvr additive="base">
                                        <p:cTn id="25"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5299">
                                            <p:txEl>
                                              <p:pRg st="11" end="11"/>
                                            </p:txEl>
                                          </p:spTgt>
                                        </p:tgtEl>
                                        <p:attrNameLst>
                                          <p:attrName>style.visibility</p:attrName>
                                        </p:attrNameLst>
                                      </p:cBhvr>
                                      <p:to>
                                        <p:strVal val="visible"/>
                                      </p:to>
                                    </p:set>
                                    <p:anim calcmode="lin" valueType="num">
                                      <p:cBhvr additive="base">
                                        <p:cTn id="31"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5299">
                                            <p:txEl>
                                              <p:pRg st="12" end="12"/>
                                            </p:txEl>
                                          </p:spTgt>
                                        </p:tgtEl>
                                        <p:attrNameLst>
                                          <p:attrName>style.visibility</p:attrName>
                                        </p:attrNameLst>
                                      </p:cBhvr>
                                      <p:to>
                                        <p:strVal val="visible"/>
                                      </p:to>
                                    </p:set>
                                    <p:anim calcmode="lin" valueType="num">
                                      <p:cBhvr additive="base">
                                        <p:cTn id="35"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529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5299">
                                            <p:txEl>
                                              <p:pRg st="13" end="13"/>
                                            </p:txEl>
                                          </p:spTgt>
                                        </p:tgtEl>
                                        <p:attrNameLst>
                                          <p:attrName>style.visibility</p:attrName>
                                        </p:attrNameLst>
                                      </p:cBhvr>
                                      <p:to>
                                        <p:strVal val="visible"/>
                                      </p:to>
                                    </p:set>
                                    <p:anim calcmode="lin" valueType="num">
                                      <p:cBhvr additive="base">
                                        <p:cTn id="41"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529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5299">
                                            <p:txEl>
                                              <p:pRg st="14" end="14"/>
                                            </p:txEl>
                                          </p:spTgt>
                                        </p:tgtEl>
                                        <p:attrNameLst>
                                          <p:attrName>style.visibility</p:attrName>
                                        </p:attrNameLst>
                                      </p:cBhvr>
                                      <p:to>
                                        <p:strVal val="visible"/>
                                      </p:to>
                                    </p:set>
                                    <p:anim calcmode="lin" valueType="num">
                                      <p:cBhvr additive="base">
                                        <p:cTn id="47" dur="500" fill="hold"/>
                                        <p:tgtEl>
                                          <p:spTgt spid="55299">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5299">
                                            <p:txEl>
                                              <p:pRg st="14" end="1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299">
                                            <p:txEl>
                                              <p:pRg st="15" end="15"/>
                                            </p:txEl>
                                          </p:spTgt>
                                        </p:tgtEl>
                                        <p:attrNameLst>
                                          <p:attrName>style.visibility</p:attrName>
                                        </p:attrNameLst>
                                      </p:cBhvr>
                                      <p:to>
                                        <p:strVal val="visible"/>
                                      </p:to>
                                    </p:set>
                                    <p:anim calcmode="lin" valueType="num">
                                      <p:cBhvr additive="base">
                                        <p:cTn id="51" dur="500" fill="hold"/>
                                        <p:tgtEl>
                                          <p:spTgt spid="55299">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529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5299">
                                            <p:txEl>
                                              <p:pRg st="16" end="16"/>
                                            </p:txEl>
                                          </p:spTgt>
                                        </p:tgtEl>
                                        <p:attrNameLst>
                                          <p:attrName>style.visibility</p:attrName>
                                        </p:attrNameLst>
                                      </p:cBhvr>
                                      <p:to>
                                        <p:strVal val="visible"/>
                                      </p:to>
                                    </p:set>
                                    <p:anim calcmode="lin" valueType="num">
                                      <p:cBhvr additive="base">
                                        <p:cTn id="57" dur="500" fill="hold"/>
                                        <p:tgtEl>
                                          <p:spTgt spid="55299">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5299">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5299">
                                            <p:txEl>
                                              <p:pRg st="17" end="17"/>
                                            </p:txEl>
                                          </p:spTgt>
                                        </p:tgtEl>
                                        <p:attrNameLst>
                                          <p:attrName>style.visibility</p:attrName>
                                        </p:attrNameLst>
                                      </p:cBhvr>
                                      <p:to>
                                        <p:strVal val="visible"/>
                                      </p:to>
                                    </p:set>
                                    <p:anim calcmode="lin" valueType="num">
                                      <p:cBhvr additive="base">
                                        <p:cTn id="63" dur="500" fill="hold"/>
                                        <p:tgtEl>
                                          <p:spTgt spid="55299">
                                            <p:txEl>
                                              <p:pRg st="17" end="1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5299">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55299">
                                            <p:txEl>
                                              <p:pRg st="18" end="18"/>
                                            </p:txEl>
                                          </p:spTgt>
                                        </p:tgtEl>
                                        <p:attrNameLst>
                                          <p:attrName>style.visibility</p:attrName>
                                        </p:attrNameLst>
                                      </p:cBhvr>
                                      <p:to>
                                        <p:strVal val="visible"/>
                                      </p:to>
                                    </p:set>
                                    <p:anim calcmode="lin" valueType="num">
                                      <p:cBhvr additive="base">
                                        <p:cTn id="69" dur="500" fill="hold"/>
                                        <p:tgtEl>
                                          <p:spTgt spid="55299">
                                            <p:txEl>
                                              <p:pRg st="18" end="1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5299">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55299">
                                            <p:txEl>
                                              <p:pRg st="19" end="19"/>
                                            </p:txEl>
                                          </p:spTgt>
                                        </p:tgtEl>
                                        <p:attrNameLst>
                                          <p:attrName>style.visibility</p:attrName>
                                        </p:attrNameLst>
                                      </p:cBhvr>
                                      <p:to>
                                        <p:strVal val="visible"/>
                                      </p:to>
                                    </p:set>
                                    <p:anim calcmode="lin" valueType="num">
                                      <p:cBhvr additive="base">
                                        <p:cTn id="75" dur="500" fill="hold"/>
                                        <p:tgtEl>
                                          <p:spTgt spid="55299">
                                            <p:txEl>
                                              <p:pRg st="19" end="1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5299">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55299">
                                            <p:txEl>
                                              <p:pRg st="20" end="20"/>
                                            </p:txEl>
                                          </p:spTgt>
                                        </p:tgtEl>
                                        <p:attrNameLst>
                                          <p:attrName>style.visibility</p:attrName>
                                        </p:attrNameLst>
                                      </p:cBhvr>
                                      <p:to>
                                        <p:strVal val="visible"/>
                                      </p:to>
                                    </p:set>
                                    <p:anim calcmode="lin" valueType="num">
                                      <p:cBhvr additive="base">
                                        <p:cTn id="81" dur="500" fill="hold"/>
                                        <p:tgtEl>
                                          <p:spTgt spid="55299">
                                            <p:txEl>
                                              <p:pRg st="20" end="2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5299">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26627" name="Rechteck 7"/>
          <p:cNvSpPr>
            <a:spLocks noChangeArrowheads="1"/>
          </p:cNvSpPr>
          <p:nvPr/>
        </p:nvSpPr>
        <p:spPr bwMode="auto">
          <a:xfrm>
            <a:off x="0" y="0"/>
            <a:ext cx="9144000" cy="6875463"/>
          </a:xfrm>
          <a:prstGeom prst="rect">
            <a:avLst/>
          </a:prstGeom>
          <a:solidFill>
            <a:srgbClr val="C0C0C0"/>
          </a:solidFill>
          <a:ln w="9525">
            <a:noFill/>
            <a:miter lim="800000"/>
            <a:headEnd/>
            <a:tailEnd/>
          </a:ln>
        </p:spPr>
        <p:txBody>
          <a:bodyPr>
            <a:spAutoFit/>
          </a:bodyPr>
          <a:lstStyle/>
          <a:p>
            <a:endParaRPr lang="de-DE" sz="2000"/>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p:txBody>
      </p:sp>
      <p:sp>
        <p:nvSpPr>
          <p:cNvPr id="26628" name="Rectangle 1"/>
          <p:cNvSpPr>
            <a:spLocks noChangeArrowheads="1"/>
          </p:cNvSpPr>
          <p:nvPr/>
        </p:nvSpPr>
        <p:spPr bwMode="auto">
          <a:xfrm>
            <a:off x="0" y="0"/>
            <a:ext cx="9144000" cy="5940088"/>
          </a:xfrm>
          <a:prstGeom prst="rect">
            <a:avLst/>
          </a:prstGeom>
          <a:noFill/>
          <a:ln w="9525">
            <a:noFill/>
            <a:miter lim="800000"/>
            <a:headEnd/>
            <a:tailEnd/>
          </a:ln>
        </p:spPr>
        <p:txBody>
          <a:bodyPr anchor="ctr">
            <a:spAutoFit/>
          </a:bodyPr>
          <a:lstStyle/>
          <a:p>
            <a:endParaRPr lang="de-DE" sz="2000" b="1" dirty="0">
              <a:solidFill>
                <a:srgbClr val="336699"/>
              </a:solidFill>
            </a:endParaRPr>
          </a:p>
          <a:p>
            <a:endParaRPr lang="de-DE" sz="2000" b="1" dirty="0">
              <a:solidFill>
                <a:srgbClr val="336699"/>
              </a:solidFill>
            </a:endParaRPr>
          </a:p>
          <a:p>
            <a:endParaRPr lang="de-DE" sz="2000" b="1" dirty="0">
              <a:solidFill>
                <a:srgbClr val="336699"/>
              </a:solidFill>
            </a:endParaRPr>
          </a:p>
          <a:p>
            <a:r>
              <a:rPr lang="de-DE" sz="2000" b="1" dirty="0">
                <a:solidFill>
                  <a:srgbClr val="336699"/>
                </a:solidFill>
              </a:rPr>
              <a:t> </a:t>
            </a:r>
          </a:p>
          <a:p>
            <a:pPr algn="just"/>
            <a:endParaRPr lang="de-DE" sz="2000" b="1" dirty="0">
              <a:solidFill>
                <a:srgbClr val="003366"/>
              </a:solidFill>
            </a:endParaRPr>
          </a:p>
          <a:p>
            <a:pPr algn="just"/>
            <a:r>
              <a:rPr lang="de-DE" sz="2000" dirty="0">
                <a:solidFill>
                  <a:srgbClr val="003366"/>
                </a:solidFill>
              </a:rPr>
              <a:t>Ein Jugendlicher provoziert während der Mahlzeit die anderen Jugendlichen, indem er beleidigende Sprüche über deren Aussehen und Figur von sich gibt. Er wird vom Erzieher mehrfach aufgefordert, dies zu unterlassen, da es für die anderen Jugendlichen sehr verletzend sei und er selbst auch nicht möchte, dass abwertend über ihn gesprochen werde. Der Jugendliche ist jedoch nicht still, fängt vielmehr an, den Erzieher ebenfalls verbal zu beleidigen und ihm Tiernamen zu geben. Dies führt zu einer Belustigung der gesamten Gruppe, woraufhin der Erzieher den Jugendlichen auffordert den Raum zu verlassen. Der Jugendliche weigert sich, der Erzieher hält ihn am Arm, zieht ihn von seinem Stuhl und schiebt ihn aus dem Speiseraum.</a:t>
            </a:r>
          </a:p>
          <a:p>
            <a:pPr algn="just"/>
            <a:endParaRPr lang="de-DE" sz="2000" dirty="0">
              <a:solidFill>
                <a:srgbClr val="003366"/>
              </a:solidFill>
            </a:endParaRPr>
          </a:p>
          <a:p>
            <a:pPr algn="just"/>
            <a:r>
              <a:rPr lang="de-DE" sz="2000" b="1" dirty="0">
                <a:solidFill>
                  <a:srgbClr val="003366"/>
                </a:solidFill>
              </a:rPr>
              <a:t>Welche Alternativen sind denkbar ? </a:t>
            </a:r>
            <a:endParaRPr lang="de-DE" sz="2000" b="1" dirty="0">
              <a:solidFill>
                <a:srgbClr val="336699"/>
              </a:solidFill>
              <a:latin typeface="Arial Black" pitchFamily="34" charset="0"/>
            </a:endParaRPr>
          </a:p>
          <a:p>
            <a:pPr algn="just"/>
            <a:r>
              <a:rPr lang="de-DE" sz="2000" dirty="0">
                <a:solidFill>
                  <a:srgbClr val="003366"/>
                </a:solidFill>
              </a:rPr>
              <a:t> </a:t>
            </a:r>
          </a:p>
          <a:p>
            <a:pPr algn="just"/>
            <a:r>
              <a:rPr lang="de-DE" sz="2000" dirty="0">
                <a:solidFill>
                  <a:srgbClr val="336699"/>
                </a:solidFill>
              </a:rPr>
              <a:t> </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28675" name="Rechteck 7"/>
          <p:cNvSpPr>
            <a:spLocks noChangeArrowheads="1"/>
          </p:cNvSpPr>
          <p:nvPr/>
        </p:nvSpPr>
        <p:spPr bwMode="auto">
          <a:xfrm>
            <a:off x="0" y="0"/>
            <a:ext cx="9144000" cy="6875463"/>
          </a:xfrm>
          <a:prstGeom prst="rect">
            <a:avLst/>
          </a:prstGeom>
          <a:solidFill>
            <a:srgbClr val="C0C0C0"/>
          </a:solidFill>
          <a:ln w="9525">
            <a:noFill/>
            <a:miter lim="800000"/>
            <a:headEnd/>
            <a:tailEnd/>
          </a:ln>
        </p:spPr>
        <p:txBody>
          <a:bodyPr>
            <a:spAutoFit/>
          </a:bodyPr>
          <a:lstStyle/>
          <a:p>
            <a:endParaRPr lang="de-DE" sz="2000"/>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p:txBody>
      </p:sp>
      <p:sp>
        <p:nvSpPr>
          <p:cNvPr id="80897" name="Rectangle 1"/>
          <p:cNvSpPr>
            <a:spLocks noChangeArrowheads="1"/>
          </p:cNvSpPr>
          <p:nvPr/>
        </p:nvSpPr>
        <p:spPr bwMode="auto">
          <a:xfrm>
            <a:off x="0" y="0"/>
            <a:ext cx="9144000" cy="6911975"/>
          </a:xfrm>
          <a:prstGeom prst="rect">
            <a:avLst/>
          </a:prstGeom>
          <a:noFill/>
          <a:ln w="9525">
            <a:noFill/>
            <a:miter lim="800000"/>
            <a:headEnd/>
            <a:tailEnd/>
          </a:ln>
          <a:effectLst/>
        </p:spPr>
        <p:txBody>
          <a:bodyPr anchor="ctr">
            <a:spAutoFit/>
          </a:bodyPr>
          <a:lstStyle/>
          <a:p>
            <a:pPr>
              <a:defRPr/>
            </a:pPr>
            <a:endParaRPr lang="de-DE" sz="2000" b="1" u="sng" dirty="0">
              <a:solidFill>
                <a:srgbClr val="336699"/>
              </a:solidFill>
              <a:effectLst>
                <a:outerShdw blurRad="38100" dist="38100" dir="2700000" algn="tl">
                  <a:srgbClr val="000000">
                    <a:alpha val="43137"/>
                  </a:srgbClr>
                </a:outerShdw>
              </a:effectLst>
              <a:cs typeface="Arial" pitchFamily="34" charset="0"/>
            </a:endParaRPr>
          </a:p>
          <a:p>
            <a:pPr>
              <a:defRPr/>
            </a:pPr>
            <a:r>
              <a:rPr lang="de-DE" sz="2000" dirty="0">
                <a:solidFill>
                  <a:srgbClr val="336699"/>
                </a:solidFill>
              </a:rPr>
              <a:t> </a:t>
            </a:r>
          </a:p>
          <a:p>
            <a:pPr algn="just">
              <a:defRPr/>
            </a:pPr>
            <a:r>
              <a:rPr lang="de-DE" sz="2000" b="1" dirty="0">
                <a:solidFill>
                  <a:srgbClr val="003366"/>
                </a:solidFill>
              </a:rPr>
              <a:t>8. Fallbeispiel</a:t>
            </a:r>
          </a:p>
          <a:p>
            <a:pPr algn="just">
              <a:defRPr/>
            </a:pPr>
            <a:endParaRPr lang="de-DE" sz="2000" dirty="0">
              <a:solidFill>
                <a:srgbClr val="003366"/>
              </a:solidFill>
            </a:endParaRPr>
          </a:p>
          <a:p>
            <a:pPr algn="just">
              <a:defRPr/>
            </a:pPr>
            <a:r>
              <a:rPr lang="de-DE" sz="2000" dirty="0">
                <a:solidFill>
                  <a:srgbClr val="003366"/>
                </a:solidFill>
              </a:rPr>
              <a:t>Nachdem sich zwei Jugendliche in ihrem Zimmer während der Hausaufgaben-zeit fortlaufend gegenseitig provozieren und sich mit Gegenständen bewerfen, wird ihnen angedroht, die Zimmertüre auszuhängen, sollten sie diese nicht geöffnet lassen und sich um ihre Hausaufgaben kümmern. Die gegenseitigen Provokationen und Schuldzuweisungen ziehen sich über den gesamten Tag bis zur Schlafenszeit. Beide beschuldigen sich gegenseitig, Gegenstände zerstört zu haben. Ein gemeinsames Gespräch, wie sie mit dem Eigentum des Anderen umgehen und die Zeit der Hausaufgaben positiv nutzen, ist nicht möglich. Da sie ihre Zimmertüre immer wieder schließen, wird ihnen die Zimmertür ausgehängt. </a:t>
            </a:r>
          </a:p>
          <a:p>
            <a:pPr algn="just">
              <a:defRPr/>
            </a:pPr>
            <a:endParaRPr lang="de-DE" sz="2000" dirty="0">
              <a:solidFill>
                <a:srgbClr val="003366"/>
              </a:solidFill>
            </a:endParaRPr>
          </a:p>
          <a:p>
            <a:pPr algn="just">
              <a:defRPr/>
            </a:pPr>
            <a:r>
              <a:rPr lang="de-DE" sz="2000" b="1" dirty="0">
                <a:solidFill>
                  <a:srgbClr val="003366"/>
                </a:solidFill>
              </a:rPr>
              <a:t>Welche Alternativen sind denkbar ? </a:t>
            </a:r>
            <a:endParaRPr lang="de-DE" sz="2000" b="1" dirty="0">
              <a:solidFill>
                <a:srgbClr val="336699"/>
              </a:solidFill>
              <a:latin typeface="Arial Black" pitchFamily="34" charset="0"/>
            </a:endParaRPr>
          </a:p>
          <a:p>
            <a:pPr algn="just">
              <a:defRPr/>
            </a:pPr>
            <a:r>
              <a:rPr lang="de-DE" sz="2000" dirty="0">
                <a:solidFill>
                  <a:srgbClr val="003366"/>
                </a:solidFill>
              </a:rPr>
              <a:t> </a:t>
            </a:r>
          </a:p>
          <a:p>
            <a:pPr algn="just">
              <a:defRPr/>
            </a:pPr>
            <a:endParaRPr lang="de-DE" sz="2000" dirty="0">
              <a:solidFill>
                <a:srgbClr val="003366"/>
              </a:solidFill>
            </a:endParaRPr>
          </a:p>
          <a:p>
            <a:pPr algn="just">
              <a:defRPr/>
            </a:pPr>
            <a:endParaRPr lang="de-DE" sz="2000" dirty="0">
              <a:solidFill>
                <a:srgbClr val="336699"/>
              </a:solidFill>
            </a:endParaRPr>
          </a:p>
          <a:p>
            <a:pPr algn="just">
              <a:defRPr/>
            </a:pPr>
            <a:endParaRPr lang="de-DE" sz="2000" dirty="0">
              <a:solidFill>
                <a:srgbClr val="336699"/>
              </a:solidFill>
            </a:endParaRPr>
          </a:p>
          <a:p>
            <a:pPr algn="just">
              <a:defRPr/>
            </a:pPr>
            <a:r>
              <a:rPr lang="de-DE" sz="2000" dirty="0">
                <a:solidFill>
                  <a:srgbClr val="336699"/>
                </a:solidFill>
              </a:rPr>
              <a:t> </a:t>
            </a:r>
          </a:p>
          <a:p>
            <a:pPr>
              <a:defRPr/>
            </a:pPr>
            <a:r>
              <a:rPr lang="de-DE" sz="1200" dirty="0"/>
              <a:t> </a:t>
            </a:r>
          </a:p>
          <a:p>
            <a:pPr>
              <a:defRPr/>
            </a:pPr>
            <a:r>
              <a:rPr lang="de-DE" sz="1200" dirty="0"/>
              <a:t> </a:t>
            </a:r>
          </a:p>
          <a:p>
            <a:pPr>
              <a:defRPr/>
            </a:pPr>
            <a:endParaRPr lang="de-DE" sz="1200" dirty="0"/>
          </a:p>
        </p:txBody>
      </p:sp>
      <p:sp>
        <p:nvSpPr>
          <p:cNvPr id="5" name="Rechteck 7"/>
          <p:cNvSpPr>
            <a:spLocks noChangeArrowheads="1"/>
          </p:cNvSpPr>
          <p:nvPr/>
        </p:nvSpPr>
        <p:spPr bwMode="auto">
          <a:xfrm>
            <a:off x="0" y="0"/>
            <a:ext cx="9144000" cy="5324535"/>
          </a:xfrm>
          <a:prstGeom prst="rect">
            <a:avLst/>
          </a:prstGeom>
          <a:solidFill>
            <a:srgbClr val="C0C0C0"/>
          </a:solidFill>
          <a:ln w="9525">
            <a:noFill/>
            <a:miter lim="800000"/>
            <a:headEnd/>
            <a:tailEnd/>
          </a:ln>
        </p:spPr>
        <p:txBody>
          <a:bodyPr>
            <a:spAutoFit/>
          </a:bodyPr>
          <a:lstStyle/>
          <a:p>
            <a:pPr>
              <a:defRPr/>
            </a:pPr>
            <a:endParaRPr lang="de-DE" sz="2000" b="1" u="sng" dirty="0">
              <a:solidFill>
                <a:srgbClr val="336699"/>
              </a:solidFill>
              <a:effectLst>
                <a:outerShdw blurRad="38100" dist="38100" dir="2700000" algn="tl">
                  <a:srgbClr val="000000">
                    <a:alpha val="43137"/>
                  </a:srgbClr>
                </a:outerShdw>
              </a:effectLst>
              <a:latin typeface="+mn-lt"/>
              <a:cs typeface="Arial" pitchFamily="34" charset="0"/>
            </a:endParaRPr>
          </a:p>
          <a:p>
            <a:pPr>
              <a:defRPr/>
            </a:pPr>
            <a:endParaRPr lang="de-DE" sz="2000" b="1" u="sng" dirty="0">
              <a:solidFill>
                <a:srgbClr val="003366"/>
              </a:solidFill>
              <a:effectLst>
                <a:outerShdw blurRad="38100" dist="38100" dir="2700000" algn="tl">
                  <a:srgbClr val="000000">
                    <a:alpha val="43137"/>
                  </a:srgbClr>
                </a:outerShdw>
              </a:effectLst>
              <a:latin typeface="+mn-lt"/>
            </a:endParaRPr>
          </a:p>
          <a:p>
            <a:pPr>
              <a:defRPr/>
            </a:pPr>
            <a:r>
              <a:rPr lang="de-DE" sz="2000" dirty="0">
                <a:solidFill>
                  <a:srgbClr val="003366"/>
                </a:solidFill>
              </a:rPr>
              <a:t>Das Kind verweigert sich total. Ich habe mit ihm besprochen, dass es bei Wut und Ärger entweder in sein Zimmer  oder in den  Hausflur geht, um sich  dort verbal  und  körperlich  abzureagieren. Es weiß auch, dass es weder auf mich noch auf meine Möbel losgehen darf: für mich ist es dann auf d. verbalen </a:t>
            </a:r>
            <a:r>
              <a:rPr lang="de-DE" sz="2000" dirty="0" err="1">
                <a:solidFill>
                  <a:srgbClr val="003366"/>
                </a:solidFill>
              </a:rPr>
              <a:t>Ebe</a:t>
            </a:r>
            <a:r>
              <a:rPr lang="de-DE" sz="2000" dirty="0">
                <a:solidFill>
                  <a:srgbClr val="003366"/>
                </a:solidFill>
              </a:rPr>
              <a:t>- ne nicht mehr erreichbar. Dagegen darf es in seinem Zimmer machen, was es will. In der vorliegenden Situation reagiert das Kind nicht auf die Aufforderung, in sein Zimmer zu gehen. Ich sage ihm, dass ich es in den Flur stelle, wenn es  nicht gehorcht. Da es sich weigert, trage ich es in den Flur u.  schließe die Tür v. innen ab. Es macht in diesen Fällen keinen Sinn zu warten. Das Kind kommt nicht alleine in Bewegung, verharrt lange in einer  selbstgewählten  Pose o. es greift mich an: tritt, spuckt und schlägt. Nach  wenigen  Sekunden öffne ich die Tür und frage, ob wir  jetzt  weitermachen können: mit  Zähneputzen, Anziehen</a:t>
            </a:r>
          </a:p>
          <a:p>
            <a:pPr>
              <a:defRPr/>
            </a:pPr>
            <a:r>
              <a:rPr lang="de-DE" sz="2000" dirty="0">
                <a:solidFill>
                  <a:srgbClr val="003366"/>
                </a:solidFill>
              </a:rPr>
              <a:t>etc. </a:t>
            </a:r>
          </a:p>
          <a:p>
            <a:pPr>
              <a:defRPr/>
            </a:pPr>
            <a:endParaRPr lang="de-DE" sz="2000" b="1" dirty="0">
              <a:solidFill>
                <a:srgbClr val="003366"/>
              </a:solidFill>
              <a:effectLst>
                <a:outerShdw blurRad="38100" dist="38100" dir="2700000" algn="tl">
                  <a:srgbClr val="000000">
                    <a:alpha val="43137"/>
                  </a:srgbClr>
                </a:outerShdw>
              </a:effectLst>
            </a:endParaRPr>
          </a:p>
          <a:p>
            <a:pPr>
              <a:defRPr/>
            </a:pPr>
            <a:r>
              <a:rPr lang="de-DE" sz="2000" b="1" dirty="0">
                <a:solidFill>
                  <a:srgbClr val="003366"/>
                </a:solidFill>
              </a:rPr>
              <a:t>Welche Alternativen sind denkbar ?</a:t>
            </a:r>
            <a:r>
              <a:rPr lang="de-DE" sz="2000" dirty="0">
                <a:solidFill>
                  <a:srgbClr val="003366"/>
                </a:solidFill>
              </a:rPr>
              <a:t> </a:t>
            </a:r>
            <a:endParaRPr lang="de-DE" sz="2000" b="1" u="sng" dirty="0">
              <a:solidFill>
                <a:srgbClr val="003366"/>
              </a:solidFill>
              <a:latin typeface="+mn-lt"/>
              <a:cs typeface="Arial" pitchFamily="34" charset="0"/>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76000"/>
          </a:xfrm>
          <a:prstGeom prst="rect">
            <a:avLst/>
          </a:prstGeom>
          <a:solidFill>
            <a:srgbClr val="C0C0C0"/>
          </a:solidFill>
          <a:ln w="9525">
            <a:noFill/>
            <a:miter lim="800000"/>
            <a:headEnd/>
            <a:tailEnd/>
          </a:ln>
        </p:spPr>
        <p:txBody>
          <a:bodyPr>
            <a:spAutoFit/>
          </a:bodyPr>
          <a:lstStyle/>
          <a:p>
            <a:r>
              <a:rPr lang="de-DE" sz="2400" b="1" dirty="0" smtClean="0">
                <a:solidFill>
                  <a:srgbClr val="003366"/>
                </a:solidFill>
                <a:latin typeface="Arial" pitchFamily="34" charset="0"/>
                <a:cs typeface="Arial" pitchFamily="34" charset="0"/>
              </a:rPr>
              <a:t>                                    </a:t>
            </a:r>
          </a:p>
          <a:p>
            <a:r>
              <a:rPr lang="de-DE" sz="2400" b="1" dirty="0"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r>
              <a:rPr lang="de-DE" sz="2000" b="1" dirty="0" smtClean="0">
                <a:solidFill>
                  <a:srgbClr val="003366"/>
                </a:solidFill>
                <a:effectLst>
                  <a:outerShdw blurRad="38100" dist="38100" dir="2700000" algn="tl">
                    <a:srgbClr val="000000">
                      <a:alpha val="43137"/>
                    </a:srgbClr>
                  </a:outerShdw>
                </a:effectLst>
              </a:rPr>
              <a:t>Handeln im Alltag</a:t>
            </a:r>
            <a:endParaRPr lang="de-DE" sz="2000" dirty="0" smtClean="0">
              <a:solidFill>
                <a:srgbClr val="003366"/>
              </a:solidFill>
              <a:effectLst>
                <a:outerShdw blurRad="38100" dist="38100" dir="2700000" algn="tl">
                  <a:srgbClr val="000000">
                    <a:alpha val="43137"/>
                  </a:srgbClr>
                </a:outerShdw>
              </a:effectLst>
            </a:endParaRPr>
          </a:p>
          <a:p>
            <a:pPr marL="457200" lvl="0" indent="-457200"/>
            <a:endParaRPr lang="de-DE" sz="2000" b="1" dirty="0" smtClean="0">
              <a:solidFill>
                <a:srgbClr val="003366"/>
              </a:solidFill>
              <a:effectLst>
                <a:outerShdw blurRad="38100" dist="38100" dir="2700000" algn="tl">
                  <a:srgbClr val="000000">
                    <a:alpha val="43137"/>
                  </a:srgbClr>
                </a:outerShdw>
              </a:effectLst>
            </a:endParaRPr>
          </a:p>
          <a:p>
            <a:pPr lvl="0"/>
            <a:r>
              <a:rPr lang="de-DE" sz="2000" dirty="0" smtClean="0">
                <a:solidFill>
                  <a:srgbClr val="003366"/>
                </a:solidFill>
              </a:rPr>
              <a:t>- Können wir als Mitarbeiter ein Kind streicheln oder auf den Schoß setzen?</a:t>
            </a:r>
          </a:p>
          <a:p>
            <a:pPr lvl="0"/>
            <a:endParaRPr lang="de-DE" sz="2000" dirty="0" smtClean="0">
              <a:solidFill>
                <a:srgbClr val="003366"/>
              </a:solidFill>
            </a:endParaRPr>
          </a:p>
          <a:p>
            <a:pPr lvl="0">
              <a:buFontTx/>
              <a:buChar char="-"/>
            </a:pPr>
            <a:r>
              <a:rPr lang="de-DE" sz="2000" dirty="0" smtClean="0">
                <a:solidFill>
                  <a:srgbClr val="003366"/>
                </a:solidFill>
              </a:rPr>
              <a:t> Die Bilder, Inhalte und Botschaften von Postern und Kleidung passen oft nicht zu unseren gesellschaftlichen Werten, bzw. unserer Grundeinstellung.</a:t>
            </a:r>
            <a:br>
              <a:rPr lang="de-DE" sz="2000" dirty="0" smtClean="0">
                <a:solidFill>
                  <a:srgbClr val="003366"/>
                </a:solidFill>
              </a:rPr>
            </a:br>
            <a:r>
              <a:rPr lang="de-DE" sz="2000" dirty="0" smtClean="0">
                <a:solidFill>
                  <a:srgbClr val="003366"/>
                </a:solidFill>
              </a:rPr>
              <a:t>Dürfen wir solche Sachen verbieten und auch einziehen?</a:t>
            </a:r>
          </a:p>
          <a:p>
            <a:pPr lvl="0"/>
            <a:endParaRPr lang="de-DE" sz="2000" dirty="0" smtClean="0">
              <a:solidFill>
                <a:srgbClr val="003366"/>
              </a:solidFill>
            </a:endParaRPr>
          </a:p>
          <a:p>
            <a:pPr lvl="0">
              <a:buFontTx/>
              <a:buChar char="-"/>
            </a:pPr>
            <a:r>
              <a:rPr lang="de-DE" sz="2000" dirty="0" smtClean="0">
                <a:solidFill>
                  <a:srgbClr val="003366"/>
                </a:solidFill>
              </a:rPr>
              <a:t> Ein Jugendlicher nervt andere Kinder und weigert sich dann aus der Situation zu gehen. Darf ich den Jugendlichen „handfest“ (Arm ziehen, schieben, drücken…) aus der Situation transportieren?</a:t>
            </a:r>
          </a:p>
          <a:p>
            <a:pPr lvl="0"/>
            <a:endParaRPr lang="de-DE" sz="2000" dirty="0" smtClean="0">
              <a:solidFill>
                <a:srgbClr val="003366"/>
              </a:solidFill>
            </a:endParaRPr>
          </a:p>
          <a:p>
            <a:pPr lvl="0">
              <a:buFontTx/>
              <a:buChar char="-"/>
            </a:pPr>
            <a:r>
              <a:rPr lang="de-DE" sz="2000" dirty="0" smtClean="0">
                <a:solidFill>
                  <a:srgbClr val="003366"/>
                </a:solidFill>
              </a:rPr>
              <a:t> Darf ich ein Kind zwingen im Zimmer zu bleiben, wenn ich den Eindruck habe, dass sich das Kind sonst in </a:t>
            </a:r>
            <a:r>
              <a:rPr lang="de-DE" sz="2000" u="wavy" dirty="0" smtClean="0">
                <a:solidFill>
                  <a:srgbClr val="003366"/>
                </a:solidFill>
              </a:rPr>
              <a:t>ungute Situationen</a:t>
            </a:r>
            <a:r>
              <a:rPr lang="de-DE" sz="2000" dirty="0" smtClean="0">
                <a:solidFill>
                  <a:srgbClr val="003366"/>
                </a:solidFill>
              </a:rPr>
              <a:t> bringt, die ihm langfristig schaden.</a:t>
            </a:r>
          </a:p>
          <a:p>
            <a:pPr lvl="0"/>
            <a:endParaRPr lang="de-DE" sz="2000" dirty="0" smtClean="0">
              <a:solidFill>
                <a:srgbClr val="003366"/>
              </a:solidFill>
            </a:endParaRPr>
          </a:p>
          <a:p>
            <a:pPr lvl="0"/>
            <a:r>
              <a:rPr lang="de-DE" sz="2000" dirty="0" smtClean="0">
                <a:solidFill>
                  <a:srgbClr val="003366"/>
                </a:solidFill>
              </a:rPr>
              <a:t>- Wie können wir uns als Mitarbeiter (rechtlich) absichern, wenn wir Jugendliche des anderen Geschlechts betreuen (müssen). Als Mann im Mädchenabteil bzw. als Frau bei den Jungs!?</a:t>
            </a:r>
          </a:p>
          <a:p>
            <a:pPr lvl="0"/>
            <a:endParaRPr lang="de-DE" sz="2000" b="1"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1938992"/>
          </a:xfrm>
          <a:prstGeom prst="rect">
            <a:avLst/>
          </a:prstGeom>
        </p:spPr>
        <p:txBody>
          <a:bodyPr wrap="square">
            <a:spAutoFit/>
          </a:bodyPr>
          <a:lstStyle/>
          <a:p>
            <a:pPr marL="609600" indent="-609600">
              <a:defRPr/>
            </a:pPr>
            <a:r>
              <a:rPr lang="de-DE" sz="2400" b="1" u="sng" dirty="0" smtClean="0">
                <a:solidFill>
                  <a:srgbClr val="003366"/>
                </a:solidFill>
                <a:effectLst>
                  <a:outerShdw blurRad="38100" dist="38100" dir="2700000" algn="tl">
                    <a:srgbClr val="000000">
                      <a:alpha val="43137"/>
                    </a:srgbClr>
                  </a:outerShdw>
                </a:effectLst>
              </a:rPr>
              <a:t> </a:t>
            </a:r>
            <a:r>
              <a:rPr lang="de-DE" sz="2400" dirty="0" smtClean="0">
                <a:solidFill>
                  <a:srgbClr val="003366"/>
                </a:solidFill>
                <a:latin typeface="Arial" pitchFamily="34" charset="0"/>
                <a:cs typeface="Arial" pitchFamily="34" charset="0"/>
              </a:rPr>
              <a:t> </a:t>
            </a:r>
            <a:endParaRPr lang="de-DE" sz="2400" dirty="0" smtClean="0"/>
          </a:p>
          <a:p>
            <a:pPr marL="609600" indent="-609600">
              <a:defRPr/>
            </a:pPr>
            <a:endParaRPr lang="de-DE" sz="2400" b="1" dirty="0" smtClean="0">
              <a:solidFill>
                <a:srgbClr val="003366"/>
              </a:solidFill>
              <a:effectLst>
                <a:outerShdw blurRad="38100" dist="38100" dir="2700000" algn="tl">
                  <a:srgbClr val="000000">
                    <a:alpha val="43137"/>
                  </a:srgbClr>
                </a:outerShdw>
              </a:effectLst>
            </a:endParaRPr>
          </a:p>
          <a:p>
            <a:pPr marL="609600" indent="-609600">
              <a:defRPr/>
            </a:pPr>
            <a:endParaRPr lang="de-DE" sz="2400" b="1" dirty="0" smtClean="0">
              <a:solidFill>
                <a:srgbClr val="003366"/>
              </a:solidFill>
              <a:effectLst>
                <a:outerShdw blurRad="38100" dist="38100" dir="2700000" algn="tl">
                  <a:srgbClr val="000000">
                    <a:alpha val="43137"/>
                  </a:srgbClr>
                </a:outerShdw>
              </a:effectLst>
            </a:endParaRPr>
          </a:p>
          <a:p>
            <a:pPr marL="609600" indent="-609600">
              <a:defRPr/>
            </a:pPr>
            <a:r>
              <a:rPr lang="de-DE" sz="2400" b="1" dirty="0" smtClean="0">
                <a:solidFill>
                  <a:srgbClr val="003366"/>
                </a:solidFill>
                <a:effectLst>
                  <a:outerShdw blurRad="38100" dist="38100" dir="2700000" algn="tl">
                    <a:srgbClr val="000000">
                      <a:alpha val="43137"/>
                    </a:srgbClr>
                  </a:outerShdw>
                </a:effectLst>
              </a:rPr>
              <a:t> </a:t>
            </a:r>
            <a:r>
              <a:rPr lang="de-DE" sz="2400" b="1" u="sng" dirty="0" smtClean="0">
                <a:solidFill>
                  <a:srgbClr val="003366"/>
                </a:solidFill>
                <a:effectLst>
                  <a:outerShdw blurRad="38100" dist="38100" dir="2700000" algn="tl">
                    <a:srgbClr val="000000">
                      <a:alpha val="43137"/>
                    </a:srgbClr>
                  </a:outerShdw>
                </a:effectLst>
              </a:rPr>
              <a:t>  </a:t>
            </a:r>
          </a:p>
          <a:p>
            <a:pPr marL="609600" indent="-609600">
              <a:defRPr/>
            </a:pPr>
            <a:r>
              <a:rPr lang="de-DE" sz="2400" b="1" dirty="0"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10243" name="Rechteck 7"/>
          <p:cNvSpPr>
            <a:spLocks noChangeArrowheads="1"/>
          </p:cNvSpPr>
          <p:nvPr/>
        </p:nvSpPr>
        <p:spPr bwMode="auto">
          <a:xfrm>
            <a:off x="0" y="-1"/>
            <a:ext cx="9144000" cy="6876000"/>
          </a:xfrm>
          <a:prstGeom prst="rect">
            <a:avLst/>
          </a:prstGeom>
          <a:solidFill>
            <a:srgbClr val="C0C0C0"/>
          </a:solidFill>
          <a:ln w="9525">
            <a:noFill/>
            <a:miter lim="800000"/>
            <a:headEnd/>
            <a:tailEnd/>
          </a:ln>
        </p:spPr>
        <p:txBody>
          <a:bodyPr>
            <a:spAutoFit/>
          </a:bodyPr>
          <a:lstStyle/>
          <a:p>
            <a:endParaRPr lang="de-DE" sz="2000"/>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p:txBody>
      </p:sp>
      <p:sp>
        <p:nvSpPr>
          <p:cNvPr id="80897" name="Rectangle 1"/>
          <p:cNvSpPr>
            <a:spLocks noChangeArrowheads="1"/>
          </p:cNvSpPr>
          <p:nvPr/>
        </p:nvSpPr>
        <p:spPr bwMode="auto">
          <a:xfrm>
            <a:off x="0" y="500060"/>
            <a:ext cx="9144000" cy="6372000"/>
          </a:xfrm>
          <a:prstGeom prst="rect">
            <a:avLst/>
          </a:prstGeom>
          <a:noFill/>
          <a:ln w="9525">
            <a:noFill/>
            <a:miter lim="800000"/>
            <a:headEnd/>
            <a:tailEnd/>
          </a:ln>
          <a:effectLst/>
        </p:spPr>
        <p:txBody>
          <a:bodyPr anchor="ctr">
            <a:spAutoFit/>
          </a:bodyPr>
          <a:lstStyle/>
          <a:p>
            <a:pPr>
              <a:defRPr/>
            </a:pPr>
            <a:endParaRPr lang="de-DE" sz="2000" b="1" dirty="0" smtClean="0">
              <a:solidFill>
                <a:srgbClr val="336699"/>
              </a:solidFill>
            </a:endParaRPr>
          </a:p>
          <a:p>
            <a:pPr>
              <a:defRPr/>
            </a:pPr>
            <a:endParaRPr lang="de-DE" sz="2000" b="1" dirty="0" smtClean="0">
              <a:solidFill>
                <a:srgbClr val="336699"/>
              </a:solidFill>
            </a:endParaRPr>
          </a:p>
          <a:p>
            <a:pPr>
              <a:defRPr/>
            </a:pPr>
            <a:endParaRPr lang="de-DE" sz="2000" b="1" dirty="0" smtClean="0">
              <a:solidFill>
                <a:srgbClr val="336699"/>
              </a:solidFill>
            </a:endParaRPr>
          </a:p>
          <a:p>
            <a:pPr>
              <a:defRPr/>
            </a:pPr>
            <a:r>
              <a:rPr lang="de-DE" sz="2000" b="1" dirty="0">
                <a:solidFill>
                  <a:srgbClr val="336699"/>
                </a:solidFill>
              </a:rPr>
              <a:t> </a:t>
            </a:r>
          </a:p>
          <a:p>
            <a:pPr algn="just">
              <a:defRPr/>
            </a:pPr>
            <a:r>
              <a:rPr lang="de-DE" sz="2000" dirty="0">
                <a:solidFill>
                  <a:srgbClr val="003366"/>
                </a:solidFill>
              </a:rPr>
              <a:t>Ein Jugendlicher provoziert während der Mahlzeit die anderen Jugendlichen, indem er beleidigende Sprüche über deren Aussehen und Figur von sich gibt. Er wird vom Erzieher mehrfach aufgefordert, dies zu unterlassen, da es für die anderen Jugendlichen sehr verletzend sei und er selbst auch nicht möchte, dass abwertend über ihn gesprochen werde. Der Jugendliche ist jedoch nicht still, fängt vielmehr an, den Erzieher ebenfalls verbal zu beleidigen und ihm Tiernamen zu geben. Dies führt zu einer Belustigung der gesamten Gruppe, woraufhin der Erzieher den Jugendlichen auffordert den Raum zu verlassen. Der Jugendliche weigert sich, der Erzieher hält ihn am Arm, zieht ihn von seinem Stuhl und schiebt ihn aus dem </a:t>
            </a:r>
            <a:r>
              <a:rPr lang="de-DE" sz="2000" dirty="0" smtClean="0">
                <a:solidFill>
                  <a:srgbClr val="003366"/>
                </a:solidFill>
              </a:rPr>
              <a:t>Speiseraum.</a:t>
            </a:r>
          </a:p>
          <a:p>
            <a:pPr algn="just">
              <a:defRPr/>
            </a:pPr>
            <a:endParaRPr lang="de-DE" sz="2000" dirty="0" smtClean="0">
              <a:solidFill>
                <a:srgbClr val="003366"/>
              </a:solidFill>
            </a:endParaRPr>
          </a:p>
          <a:p>
            <a:pPr algn="just">
              <a:defRPr/>
            </a:pPr>
            <a:r>
              <a:rPr lang="de-DE" sz="2000" b="1" dirty="0" smtClean="0">
                <a:solidFill>
                  <a:srgbClr val="003366"/>
                </a:solidFill>
                <a:effectLst>
                  <a:outerShdw blurRad="38100" dist="38100" dir="2700000" algn="tl">
                    <a:srgbClr val="000000">
                      <a:alpha val="43137"/>
                    </a:srgbClr>
                  </a:outerShdw>
                </a:effectLst>
              </a:rPr>
              <a:t>Welche Alternativen sind denkbar ? </a:t>
            </a:r>
            <a:endParaRPr lang="de-DE" sz="2000" b="1" dirty="0" smtClean="0">
              <a:solidFill>
                <a:srgbClr val="336699"/>
              </a:solidFill>
              <a:latin typeface="Arial Black" pitchFamily="34" charset="0"/>
            </a:endParaRPr>
          </a:p>
          <a:p>
            <a:pPr algn="just">
              <a:defRPr/>
            </a:pPr>
            <a:r>
              <a:rPr lang="de-DE" sz="2000" dirty="0" smtClean="0">
                <a:solidFill>
                  <a:srgbClr val="003366"/>
                </a:solidFill>
              </a:rPr>
              <a:t> </a:t>
            </a:r>
            <a:endParaRPr lang="de-DE" sz="2000" dirty="0">
              <a:solidFill>
                <a:srgbClr val="003366"/>
              </a:solidFill>
            </a:endParaRPr>
          </a:p>
          <a:p>
            <a:pPr algn="just">
              <a:defRPr/>
            </a:pPr>
            <a:r>
              <a:rPr lang="de-DE" sz="2000" dirty="0">
                <a:solidFill>
                  <a:srgbClr val="336699"/>
                </a:solidFill>
              </a:rPr>
              <a:t> </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12291" name="Rechteck 7"/>
          <p:cNvSpPr>
            <a:spLocks noChangeArrowheads="1"/>
          </p:cNvSpPr>
          <p:nvPr/>
        </p:nvSpPr>
        <p:spPr bwMode="auto">
          <a:xfrm>
            <a:off x="0" y="-1"/>
            <a:ext cx="9144000" cy="6876000"/>
          </a:xfrm>
          <a:prstGeom prst="rect">
            <a:avLst/>
          </a:prstGeom>
          <a:solidFill>
            <a:srgbClr val="C0C0C0"/>
          </a:solidFill>
          <a:ln w="9525">
            <a:noFill/>
            <a:miter lim="800000"/>
            <a:headEnd/>
            <a:tailEnd/>
          </a:ln>
        </p:spPr>
        <p:txBody>
          <a:bodyPr>
            <a:spAutoFit/>
          </a:bodyPr>
          <a:lstStyle/>
          <a:p>
            <a:endParaRPr lang="de-DE" sz="2000"/>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a:p>
            <a:endParaRPr lang="de-DE" sz="2000" i="1">
              <a:solidFill>
                <a:srgbClr val="336699"/>
              </a:solidFill>
            </a:endParaRPr>
          </a:p>
        </p:txBody>
      </p:sp>
      <p:sp>
        <p:nvSpPr>
          <p:cNvPr id="80897" name="Rectangle 1"/>
          <p:cNvSpPr>
            <a:spLocks noChangeArrowheads="1"/>
          </p:cNvSpPr>
          <p:nvPr/>
        </p:nvSpPr>
        <p:spPr bwMode="auto">
          <a:xfrm>
            <a:off x="0" y="500062"/>
            <a:ext cx="9144000" cy="6494085"/>
          </a:xfrm>
          <a:prstGeom prst="rect">
            <a:avLst/>
          </a:prstGeom>
          <a:noFill/>
          <a:ln w="9525">
            <a:noFill/>
            <a:miter lim="800000"/>
            <a:headEnd/>
            <a:tailEnd/>
          </a:ln>
          <a:effectLst/>
        </p:spPr>
        <p:txBody>
          <a:bodyPr anchor="ctr">
            <a:spAutoFit/>
          </a:bodyPr>
          <a:lstStyle/>
          <a:p>
            <a:pPr>
              <a:defRPr/>
            </a:pPr>
            <a:endParaRPr lang="de-DE" sz="2000" b="1" u="sng" dirty="0">
              <a:solidFill>
                <a:srgbClr val="336699"/>
              </a:solidFill>
              <a:effectLst>
                <a:outerShdw blurRad="38100" dist="38100" dir="2700000" algn="tl">
                  <a:srgbClr val="000000">
                    <a:alpha val="43137"/>
                  </a:srgbClr>
                </a:outerShdw>
              </a:effectLst>
              <a:cs typeface="Arial" pitchFamily="34" charset="0"/>
            </a:endParaRPr>
          </a:p>
          <a:p>
            <a:pPr>
              <a:defRPr/>
            </a:pPr>
            <a:r>
              <a:rPr lang="de-DE" sz="2000" dirty="0">
                <a:solidFill>
                  <a:srgbClr val="336699"/>
                </a:solidFill>
              </a:rPr>
              <a:t> </a:t>
            </a:r>
          </a:p>
          <a:p>
            <a:pPr algn="just">
              <a:defRPr/>
            </a:pPr>
            <a:r>
              <a:rPr lang="de-DE" sz="2000" dirty="0">
                <a:solidFill>
                  <a:srgbClr val="003366"/>
                </a:solidFill>
              </a:rPr>
              <a:t>Nachdem sich zwei Jugendliche in ihrem Zimmer während der Hausaufgaben-zeit fortlaufend gegenseitig provozieren und sich mit Gegenständen bewerfen, wird ihnen </a:t>
            </a:r>
            <a:r>
              <a:rPr lang="de-DE" sz="2000" dirty="0" smtClean="0">
                <a:solidFill>
                  <a:srgbClr val="003366"/>
                </a:solidFill>
              </a:rPr>
              <a:t>angedroht, die </a:t>
            </a:r>
            <a:r>
              <a:rPr lang="de-DE" sz="2000" dirty="0">
                <a:solidFill>
                  <a:srgbClr val="003366"/>
                </a:solidFill>
              </a:rPr>
              <a:t>Zimmertüre auszuhängen, sollten sie diese nicht geöffnet lassen und sich um ihre Hausaufgaben kümmern. Die gegenseitigen Provokationen und Schuldzuweisungen ziehen sich über den gesamten Tag bis zur Schlafenszeit. Beide beschuldigen sich gegenseitig, Gegenstände zerstört zu haben. Ein gemeinsames Gespräch, wie sie mit dem Eigentum des </a:t>
            </a:r>
            <a:r>
              <a:rPr lang="de-DE" sz="2000" dirty="0" smtClean="0">
                <a:solidFill>
                  <a:srgbClr val="003366"/>
                </a:solidFill>
              </a:rPr>
              <a:t>Anderen </a:t>
            </a:r>
            <a:r>
              <a:rPr lang="de-DE" sz="2000" dirty="0">
                <a:solidFill>
                  <a:srgbClr val="003366"/>
                </a:solidFill>
              </a:rPr>
              <a:t>umgehen und die Zeit der Hausaufgaben positiv nutzen, ist nicht möglich. Da sie ihre Zimmertüre immer wieder schließen, wird ihnen die Zimmertür </a:t>
            </a:r>
            <a:r>
              <a:rPr lang="de-DE" sz="2000" dirty="0" smtClean="0">
                <a:solidFill>
                  <a:srgbClr val="003366"/>
                </a:solidFill>
              </a:rPr>
              <a:t>ausgehängt. </a:t>
            </a:r>
          </a:p>
          <a:p>
            <a:pPr algn="just">
              <a:defRPr/>
            </a:pPr>
            <a:endParaRPr lang="de-DE" sz="2000" dirty="0" smtClean="0">
              <a:solidFill>
                <a:srgbClr val="003366"/>
              </a:solidFill>
            </a:endParaRPr>
          </a:p>
          <a:p>
            <a:pPr algn="just">
              <a:defRPr/>
            </a:pPr>
            <a:r>
              <a:rPr lang="de-DE" sz="2000" b="1" dirty="0" smtClean="0">
                <a:solidFill>
                  <a:srgbClr val="003366"/>
                </a:solidFill>
                <a:effectLst>
                  <a:outerShdw blurRad="38100" dist="38100" dir="2700000" algn="tl">
                    <a:srgbClr val="000000">
                      <a:alpha val="43137"/>
                    </a:srgbClr>
                  </a:outerShdw>
                </a:effectLst>
              </a:rPr>
              <a:t>Welche Alternativen sind denkbar ? </a:t>
            </a:r>
            <a:endParaRPr lang="de-DE" sz="2000" b="1" dirty="0" smtClean="0">
              <a:solidFill>
                <a:srgbClr val="336699"/>
              </a:solidFill>
              <a:latin typeface="Arial Black" pitchFamily="34" charset="0"/>
            </a:endParaRPr>
          </a:p>
          <a:p>
            <a:pPr algn="just">
              <a:defRPr/>
            </a:pPr>
            <a:r>
              <a:rPr lang="de-DE" sz="2000" dirty="0" smtClean="0">
                <a:solidFill>
                  <a:srgbClr val="003366"/>
                </a:solidFill>
              </a:rPr>
              <a:t> </a:t>
            </a:r>
          </a:p>
          <a:p>
            <a:pPr algn="just">
              <a:defRPr/>
            </a:pPr>
            <a:endParaRPr lang="de-DE" sz="2000" dirty="0">
              <a:solidFill>
                <a:srgbClr val="003366"/>
              </a:solidFill>
            </a:endParaRPr>
          </a:p>
          <a:p>
            <a:pPr algn="just">
              <a:defRPr/>
            </a:pPr>
            <a:endParaRPr lang="de-DE" sz="2000" dirty="0">
              <a:solidFill>
                <a:srgbClr val="336699"/>
              </a:solidFill>
            </a:endParaRPr>
          </a:p>
          <a:p>
            <a:pPr algn="just">
              <a:defRPr/>
            </a:pPr>
            <a:endParaRPr lang="de-DE" sz="2000" dirty="0">
              <a:solidFill>
                <a:srgbClr val="336699"/>
              </a:solidFill>
            </a:endParaRPr>
          </a:p>
          <a:p>
            <a:pPr algn="just">
              <a:defRPr/>
            </a:pPr>
            <a:r>
              <a:rPr lang="de-DE" sz="2000" dirty="0">
                <a:solidFill>
                  <a:srgbClr val="336699"/>
                </a:solidFill>
              </a:rPr>
              <a:t> </a:t>
            </a:r>
          </a:p>
          <a:p>
            <a:pPr>
              <a:defRPr/>
            </a:pPr>
            <a:r>
              <a:rPr lang="de-DE" sz="1200" dirty="0"/>
              <a:t> </a:t>
            </a:r>
          </a:p>
          <a:p>
            <a:pPr>
              <a:defRPr/>
            </a:pPr>
            <a:r>
              <a:rPr lang="de-DE" sz="1200" dirty="0"/>
              <a:t> </a:t>
            </a:r>
          </a:p>
          <a:p>
            <a:pPr>
              <a:defRPr/>
            </a:pPr>
            <a:endParaRPr lang="de-DE" sz="1200" dirty="0"/>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522287"/>
            <a:ext cx="9144000" cy="6335713"/>
          </a:xfrm>
          <a:prstGeom prst="rect">
            <a:avLst/>
          </a:prstGeom>
          <a:solidFill>
            <a:srgbClr val="336699"/>
          </a:solidFill>
          <a:ln w="76200" cmpd="sng">
            <a:solidFill>
              <a:srgbClr val="336699"/>
            </a:solidFill>
            <a:miter lim="800000"/>
            <a:headEnd/>
            <a:tailEnd/>
          </a:ln>
        </p:spPr>
        <p:txBody>
          <a:bodyPr anchor="ctr"/>
          <a:lstStyle/>
          <a:p>
            <a:r>
              <a:rPr lang="de-DE" sz="4000" b="1">
                <a:solidFill>
                  <a:srgbClr val="336699"/>
                </a:solidFill>
                <a:latin typeface="Arial Black" pitchFamily="34" charset="0"/>
              </a:rPr>
              <a:t>      </a:t>
            </a:r>
          </a:p>
        </p:txBody>
      </p:sp>
      <p:sp>
        <p:nvSpPr>
          <p:cNvPr id="5123" name="Rectangle 4"/>
          <p:cNvSpPr>
            <a:spLocks noChangeArrowheads="1"/>
          </p:cNvSpPr>
          <p:nvPr/>
        </p:nvSpPr>
        <p:spPr bwMode="auto">
          <a:xfrm>
            <a:off x="0" y="590550"/>
            <a:ext cx="9144000" cy="6267450"/>
          </a:xfrm>
          <a:prstGeom prst="rect">
            <a:avLst/>
          </a:prstGeom>
          <a:solidFill>
            <a:schemeClr val="bg1"/>
          </a:solidFill>
          <a:ln w="38100">
            <a:noFill/>
            <a:miter lim="800000"/>
            <a:headEnd/>
            <a:tailEnd/>
          </a:ln>
        </p:spPr>
        <p:txBody>
          <a:bodyPr/>
          <a:lstStyle/>
          <a:p>
            <a:pPr marL="88900" indent="-88900">
              <a:tabLst>
                <a:tab pos="88900" algn="l"/>
              </a:tabLst>
            </a:pPr>
            <a:r>
              <a:rPr lang="de-DE" b="1"/>
              <a:t>       </a:t>
            </a:r>
          </a:p>
          <a:p>
            <a:pPr marL="88900" indent="-88900">
              <a:tabLst>
                <a:tab pos="88900" algn="l"/>
              </a:tabLst>
            </a:pPr>
            <a:r>
              <a:rPr lang="de-DE" sz="2000" b="1">
                <a:solidFill>
                  <a:srgbClr val="336699"/>
                </a:solidFill>
              </a:rPr>
              <a:t>		</a:t>
            </a:r>
          </a:p>
        </p:txBody>
      </p:sp>
      <p:sp>
        <p:nvSpPr>
          <p:cNvPr id="6148" name="Rechteck 4"/>
          <p:cNvSpPr>
            <a:spLocks noChangeArrowheads="1"/>
          </p:cNvSpPr>
          <p:nvPr/>
        </p:nvSpPr>
        <p:spPr bwMode="auto">
          <a:xfrm>
            <a:off x="0" y="428604"/>
            <a:ext cx="9144000" cy="1200329"/>
          </a:xfrm>
          <a:prstGeom prst="rect">
            <a:avLst/>
          </a:prstGeom>
          <a:noFill/>
          <a:ln w="9525">
            <a:noFill/>
            <a:miter lim="800000"/>
            <a:headEnd/>
            <a:tailEnd/>
          </a:ln>
        </p:spPr>
        <p:txBody>
          <a:bodyPr>
            <a:spAutoFit/>
          </a:bodyPr>
          <a:lstStyle/>
          <a:p>
            <a:pPr marL="533400" indent="-533400">
              <a:defRPr/>
            </a:pPr>
            <a:endParaRPr lang="de-DE" sz="2400" b="1" dirty="0">
              <a:solidFill>
                <a:srgbClr val="336699"/>
              </a:solidFill>
              <a:effectLst>
                <a:outerShdw blurRad="38100" dist="38100" dir="2700000" algn="tl">
                  <a:srgbClr val="000000">
                    <a:alpha val="43137"/>
                  </a:srgbClr>
                </a:outerShdw>
              </a:effectLst>
            </a:endParaRPr>
          </a:p>
          <a:p>
            <a:pPr marL="533400" indent="-533400">
              <a:defRPr/>
            </a:pPr>
            <a:r>
              <a:rPr lang="de-DE" sz="2400" b="1" dirty="0" smtClean="0">
                <a:solidFill>
                  <a:srgbClr val="336699"/>
                </a:solidFill>
                <a:effectLst>
                  <a:outerShdw blurRad="38100" dist="38100" dir="2700000" algn="tl">
                    <a:srgbClr val="000000">
                      <a:alpha val="43137"/>
                    </a:srgbClr>
                  </a:outerShdw>
                </a:effectLst>
              </a:rPr>
              <a:t>                                        </a:t>
            </a:r>
          </a:p>
          <a:p>
            <a:pPr marL="533400" indent="-533400">
              <a:defRPr/>
            </a:pPr>
            <a:r>
              <a:rPr lang="de-DE" sz="2400" b="1" dirty="0" smtClean="0">
                <a:solidFill>
                  <a:srgbClr val="336699"/>
                </a:solidFill>
                <a:effectLst>
                  <a:outerShdw blurRad="38100" dist="38100" dir="2700000" algn="tl">
                    <a:srgbClr val="000000">
                      <a:alpha val="43137"/>
                    </a:srgbClr>
                  </a:outerShdw>
                </a:effectLst>
              </a:rPr>
              <a:t>                                      </a:t>
            </a:r>
            <a:r>
              <a:rPr lang="de-DE" b="1" u="sng" dirty="0" smtClean="0"/>
              <a:t> </a:t>
            </a:r>
            <a:endParaRPr lang="de-DE" u="sng" dirty="0"/>
          </a:p>
        </p:txBody>
      </p:sp>
      <p:sp>
        <p:nvSpPr>
          <p:cNvPr id="8" name="Rechteck 7"/>
          <p:cNvSpPr/>
          <p:nvPr/>
        </p:nvSpPr>
        <p:spPr>
          <a:xfrm>
            <a:off x="0" y="5958000"/>
            <a:ext cx="9144000" cy="1015663"/>
          </a:xfrm>
          <a:prstGeom prst="rect">
            <a:avLst/>
          </a:prstGeom>
          <a:solidFill>
            <a:srgbClr val="3B5E24"/>
          </a:solidFill>
        </p:spPr>
        <p:txBody>
          <a:bodyPr wrap="square">
            <a:spAutoFit/>
          </a:bodyPr>
          <a:lstStyle/>
          <a:p>
            <a:r>
              <a:rPr lang="de-DE" sz="2800" b="1" cap="all" dirty="0" smtClean="0">
                <a:solidFill>
                  <a:srgbClr val="E8BEBE"/>
                </a:solidFill>
                <a:effectLst>
                  <a:outerShdw blurRad="38100" dist="38100" dir="2700000" algn="tl">
                    <a:srgbClr val="000000">
                      <a:alpha val="43137"/>
                    </a:srgbClr>
                  </a:outerShdw>
                </a:effectLst>
                <a:uFill>
                  <a:solidFill>
                    <a:srgbClr val="D60093"/>
                  </a:solidFill>
                </a:uFill>
                <a:latin typeface="Arial Black" pitchFamily="34" charset="0"/>
              </a:rPr>
              <a:t>                 </a:t>
            </a:r>
            <a:r>
              <a:rPr lang="de-DE" sz="3000" b="1" cap="all" dirty="0" smtClean="0">
                <a:solidFill>
                  <a:srgbClr val="E8BEBE"/>
                </a:solidFill>
                <a:uFill>
                  <a:solidFill>
                    <a:srgbClr val="D60093"/>
                  </a:solidFill>
                </a:uFill>
                <a:latin typeface="Arial Black" pitchFamily="34" charset="0"/>
              </a:rPr>
              <a:t>AUF </a:t>
            </a:r>
            <a:r>
              <a:rPr lang="de-DE" sz="3000" b="1" cap="all" dirty="0" smtClean="0">
                <a:solidFill>
                  <a:srgbClr val="E8BEBE"/>
                </a:solidFill>
                <a:effectLst>
                  <a:outerShdw blurRad="38100" dist="38100" dir="2700000" algn="tl">
                    <a:srgbClr val="000000">
                      <a:alpha val="43137"/>
                    </a:srgbClr>
                  </a:outerShdw>
                </a:effectLst>
                <a:uFill>
                  <a:solidFill>
                    <a:srgbClr val="D60093"/>
                  </a:solidFill>
                </a:uFill>
                <a:latin typeface="Arial Black" pitchFamily="34" charset="0"/>
              </a:rPr>
              <a:t>ZU NEUEN UFERN ! </a:t>
            </a:r>
          </a:p>
          <a:p>
            <a:r>
              <a:rPr lang="de-DE" sz="3000" b="1" cap="all" dirty="0" smtClean="0">
                <a:solidFill>
                  <a:srgbClr val="E8BEBE"/>
                </a:solidFill>
                <a:effectLst>
                  <a:outerShdw blurRad="38100" dist="38100" dir="2700000" algn="tl">
                    <a:srgbClr val="000000">
                      <a:alpha val="43137"/>
                    </a:srgbClr>
                  </a:outerShdw>
                </a:effectLst>
                <a:uFill>
                  <a:solidFill>
                    <a:srgbClr val="D60093"/>
                  </a:solidFill>
                </a:uFill>
                <a:latin typeface="Arial Black" pitchFamily="34" charset="0"/>
              </a:rPr>
              <a:t>VIELEN DANK FÜR DIE AUFMERKSAMKEIT </a:t>
            </a:r>
            <a:endParaRPr lang="de-DE" sz="3000" b="1" dirty="0">
              <a:solidFill>
                <a:srgbClr val="E8BEBE"/>
              </a:solidFill>
              <a:uFill>
                <a:solidFill>
                  <a:srgbClr val="D60093"/>
                </a:solidFill>
              </a:uFill>
            </a:endParaRPr>
          </a:p>
        </p:txBody>
      </p:sp>
      <p:pic>
        <p:nvPicPr>
          <p:cNvPr id="2050" name="Picture 2" descr="D:\Bilder\Brücke Päd- Recht 5.png"/>
          <p:cNvPicPr>
            <a:picLocks noChangeAspect="1" noChangeArrowheads="1"/>
          </p:cNvPicPr>
          <p:nvPr/>
        </p:nvPicPr>
        <p:blipFill>
          <a:blip r:embed="rId3" cstate="print"/>
          <a:srcRect/>
          <a:stretch>
            <a:fillRect/>
          </a:stretch>
        </p:blipFill>
        <p:spPr bwMode="auto">
          <a:xfrm>
            <a:off x="-30644" y="0"/>
            <a:ext cx="9174644" cy="6084000"/>
          </a:xfrm>
          <a:prstGeom prst="rect">
            <a:avLst/>
          </a:prstGeom>
          <a:noFill/>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8000"/>
            <a:ext cx="9144000" cy="6876000"/>
          </a:xfrm>
          <a:prstGeom prst="rect">
            <a:avLst/>
          </a:prstGeom>
          <a:solidFill>
            <a:srgbClr val="C0C0C0"/>
          </a:solidFill>
          <a:ln w="9525">
            <a:noFill/>
            <a:miter lim="800000"/>
            <a:headEnd/>
            <a:tailEnd/>
          </a:ln>
        </p:spPr>
        <p:txBody>
          <a:bodyPr>
            <a:spAutoFit/>
          </a:bodyPr>
          <a:lstStyle/>
          <a:p>
            <a:r>
              <a:rPr lang="de-DE" sz="2400" b="1" dirty="0" smtClean="0">
                <a:solidFill>
                  <a:srgbClr val="003366"/>
                </a:solidFill>
                <a:latin typeface="Arial" pitchFamily="34" charset="0"/>
                <a:cs typeface="Arial" pitchFamily="34" charset="0"/>
              </a:rPr>
              <a:t>                                    </a:t>
            </a:r>
          </a:p>
          <a:p>
            <a:r>
              <a:rPr lang="de-DE" sz="2400" b="1" dirty="0"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lvl="0" indent="-457200"/>
            <a:endParaRPr lang="de-DE" sz="2000" b="1" dirty="0" smtClean="0">
              <a:solidFill>
                <a:srgbClr val="003366"/>
              </a:solidFill>
              <a:effectLst>
                <a:outerShdw blurRad="38100" dist="38100" dir="2700000" algn="tl">
                  <a:srgbClr val="000000">
                    <a:alpha val="43137"/>
                  </a:srgbClr>
                </a:outerShdw>
              </a:effectLst>
            </a:endParaRPr>
          </a:p>
          <a:p>
            <a:endParaRPr lang="de-DE" sz="2000" b="1" dirty="0" smtClean="0">
              <a:solidFill>
                <a:srgbClr val="003366"/>
              </a:solidFill>
            </a:endParaRPr>
          </a:p>
          <a:p>
            <a:endParaRPr lang="de-DE" sz="2000" b="1"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8" name="Rechteck 7"/>
          <p:cNvSpPr/>
          <p:nvPr/>
        </p:nvSpPr>
        <p:spPr>
          <a:xfrm>
            <a:off x="0" y="428604"/>
            <a:ext cx="9144000" cy="6444000"/>
          </a:xfrm>
          <a:prstGeom prst="rect">
            <a:avLst/>
          </a:prstGeom>
        </p:spPr>
        <p:txBody>
          <a:bodyPr wrap="square">
            <a:spAutoFit/>
          </a:bodyPr>
          <a:lstStyle/>
          <a:p>
            <a:pPr marL="457200" indent="-457200">
              <a:defRPr/>
            </a:pPr>
            <a:endParaRPr lang="de-DE" sz="2000" b="1" dirty="0" smtClean="0">
              <a:solidFill>
                <a:srgbClr val="003366"/>
              </a:solidFill>
            </a:endParaRPr>
          </a:p>
          <a:p>
            <a:pPr marL="457200" indent="-457200">
              <a:defRPr/>
            </a:pPr>
            <a:r>
              <a:rPr lang="de-DE" sz="2000" b="1" dirty="0" smtClean="0">
                <a:solidFill>
                  <a:srgbClr val="003366"/>
                </a:solidFill>
              </a:rPr>
              <a:t>1.1   Pädagogische Qualität und Handlungssicherheit</a:t>
            </a:r>
          </a:p>
          <a:p>
            <a:pPr marL="457200" indent="-457200">
              <a:defRPr/>
            </a:pPr>
            <a:endParaRPr lang="de-DE" sz="2000" b="1" dirty="0" smtClean="0">
              <a:solidFill>
                <a:srgbClr val="003366"/>
              </a:solidFill>
            </a:endParaRPr>
          </a:p>
          <a:p>
            <a:pPr marL="457200" indent="-457200">
              <a:defRPr/>
            </a:pPr>
            <a:r>
              <a:rPr lang="de-DE" sz="2000" b="1" dirty="0" smtClean="0">
                <a:solidFill>
                  <a:srgbClr val="003366"/>
                </a:solidFill>
              </a:rPr>
              <a:t>Achtsamkeit</a:t>
            </a:r>
            <a:r>
              <a:rPr lang="de-DE" sz="2000" dirty="0" smtClean="0">
                <a:solidFill>
                  <a:srgbClr val="003366"/>
                </a:solidFill>
              </a:rPr>
              <a:t> </a:t>
            </a:r>
            <a:r>
              <a:rPr lang="de-DE" sz="2000" b="1" dirty="0" smtClean="0">
                <a:solidFill>
                  <a:srgbClr val="003366"/>
                </a:solidFill>
              </a:rPr>
              <a:t>             → </a:t>
            </a:r>
            <a:r>
              <a:rPr lang="de-DE" sz="2000" dirty="0" smtClean="0">
                <a:solidFill>
                  <a:srgbClr val="003366"/>
                </a:solidFill>
              </a:rPr>
              <a:t>Aufmerksamkeit, um Leid zu vermeiden/ verringern</a:t>
            </a:r>
            <a:endParaRPr lang="de-DE" sz="2000" b="1" dirty="0" smtClean="0">
              <a:solidFill>
                <a:srgbClr val="003366"/>
              </a:solidFill>
            </a:endParaRPr>
          </a:p>
          <a:p>
            <a:pPr marL="457200" indent="-457200">
              <a:defRPr/>
            </a:pPr>
            <a:r>
              <a:rPr lang="de-DE" sz="2000" b="1" dirty="0" smtClean="0">
                <a:solidFill>
                  <a:srgbClr val="003366"/>
                </a:solidFill>
              </a:rPr>
              <a:t>Wertschätzung          → </a:t>
            </a:r>
            <a:r>
              <a:rPr lang="de-DE" sz="2000" dirty="0" smtClean="0">
                <a:solidFill>
                  <a:srgbClr val="003366"/>
                </a:solidFill>
              </a:rPr>
              <a:t>Respekt,  Wohlwollen,  </a:t>
            </a:r>
            <a:r>
              <a:rPr lang="de-DE" sz="2000" dirty="0" err="1" smtClean="0">
                <a:solidFill>
                  <a:srgbClr val="003366"/>
                </a:solidFill>
              </a:rPr>
              <a:t>Anerkenng</a:t>
            </a:r>
            <a:r>
              <a:rPr lang="de-DE" sz="2000" dirty="0" smtClean="0">
                <a:solidFill>
                  <a:srgbClr val="003366"/>
                </a:solidFill>
              </a:rPr>
              <a:t>.: </a:t>
            </a:r>
            <a:r>
              <a:rPr lang="de-DE" sz="2000" dirty="0" err="1" smtClean="0">
                <a:solidFill>
                  <a:srgbClr val="003366"/>
                </a:solidFill>
              </a:rPr>
              <a:t>Zugewandtheit</a:t>
            </a:r>
            <a:r>
              <a:rPr lang="de-DE" sz="2000" dirty="0" smtClean="0">
                <a:solidFill>
                  <a:srgbClr val="003366"/>
                </a:solidFill>
              </a:rPr>
              <a:t>, </a:t>
            </a:r>
          </a:p>
          <a:p>
            <a:pPr marL="457200" indent="-457200">
              <a:defRPr/>
            </a:pPr>
            <a:r>
              <a:rPr lang="de-DE" sz="2000" dirty="0" smtClean="0">
                <a:solidFill>
                  <a:srgbClr val="003366"/>
                </a:solidFill>
              </a:rPr>
              <a:t>                                         Interesse, Aufmerksamkeit, Freundlichkeit</a:t>
            </a:r>
            <a:endParaRPr lang="de-DE" sz="2000" b="1" dirty="0" smtClean="0">
              <a:solidFill>
                <a:srgbClr val="003366"/>
              </a:solidFill>
            </a:endParaRPr>
          </a:p>
          <a:p>
            <a:pPr marL="457200" indent="-457200">
              <a:defRPr/>
            </a:pPr>
            <a:r>
              <a:rPr lang="de-DE" sz="2000" b="1" dirty="0" smtClean="0">
                <a:solidFill>
                  <a:srgbClr val="003366"/>
                </a:solidFill>
              </a:rPr>
              <a:t>Grenzsetzung            → </a:t>
            </a:r>
            <a:r>
              <a:rPr lang="de-DE" sz="2000" dirty="0" smtClean="0">
                <a:solidFill>
                  <a:srgbClr val="003366"/>
                </a:solidFill>
              </a:rPr>
              <a:t>verbale oder aktive pädagogische Grenzsetzung  </a:t>
            </a:r>
          </a:p>
          <a:p>
            <a:pPr marL="457200" indent="-457200">
              <a:defRPr/>
            </a:pPr>
            <a:endParaRPr lang="de-DE" sz="2000" dirty="0" smtClean="0">
              <a:solidFill>
                <a:srgbClr val="003366"/>
              </a:solidFill>
            </a:endParaRPr>
          </a:p>
          <a:p>
            <a:pPr marL="457200" indent="-457200">
              <a:defRPr/>
            </a:pPr>
            <a:r>
              <a:rPr lang="de-DE" sz="2000" b="1" u="sng" dirty="0" smtClean="0">
                <a:solidFill>
                  <a:srgbClr val="003366"/>
                </a:solidFill>
              </a:rPr>
              <a:t>Pädagogische Qualität setzt vor allem Handlungssicherheit Aller voraus</a:t>
            </a:r>
            <a:r>
              <a:rPr lang="de-DE" sz="2000" b="1" dirty="0" smtClean="0">
                <a:solidFill>
                  <a:srgbClr val="003366"/>
                </a:solidFill>
              </a:rPr>
              <a:t> !</a:t>
            </a:r>
            <a:r>
              <a:rPr lang="de-DE" sz="2000" dirty="0" smtClean="0">
                <a:solidFill>
                  <a:srgbClr val="003366"/>
                </a:solidFill>
                <a:effectLst>
                  <a:outerShdw blurRad="38100" dist="38100" dir="2700000" algn="tl">
                    <a:srgbClr val="000000">
                      <a:alpha val="43137"/>
                    </a:srgbClr>
                  </a:outerShdw>
                </a:effectLst>
              </a:rPr>
              <a:t> </a:t>
            </a:r>
          </a:p>
          <a:p>
            <a:pPr marL="457200" indent="-457200">
              <a:defRPr/>
            </a:pPr>
            <a:endParaRPr lang="de-DE" sz="2000" dirty="0" smtClean="0">
              <a:solidFill>
                <a:srgbClr val="003366"/>
              </a:solidFill>
              <a:effectLst>
                <a:outerShdw blurRad="38100" dist="38100" dir="2700000" algn="tl">
                  <a:srgbClr val="000000">
                    <a:alpha val="43137"/>
                  </a:srgbClr>
                </a:outerShdw>
              </a:effectLst>
            </a:endParaRPr>
          </a:p>
          <a:p>
            <a:pPr marL="457200" indent="-457200">
              <a:defRPr/>
            </a:pPr>
            <a:r>
              <a:rPr lang="de-DE" sz="2000" b="1" dirty="0" smtClean="0">
                <a:solidFill>
                  <a:srgbClr val="003366"/>
                </a:solidFill>
              </a:rPr>
              <a:t>Handlungssicherheit  Verantwortlicher in  fachlichen und rechtl. Grenzen: </a:t>
            </a:r>
            <a:endParaRPr lang="de-DE" sz="2000" dirty="0" smtClean="0">
              <a:solidFill>
                <a:srgbClr val="003366"/>
              </a:solidFill>
            </a:endParaRPr>
          </a:p>
          <a:p>
            <a:pPr marL="457200" indent="-457200">
              <a:defRPr/>
            </a:pPr>
            <a:r>
              <a:rPr lang="de-DE" sz="2000" dirty="0" err="1" smtClean="0">
                <a:solidFill>
                  <a:srgbClr val="003366"/>
                </a:solidFill>
              </a:rPr>
              <a:t>PädagogInnen</a:t>
            </a:r>
            <a:r>
              <a:rPr lang="de-DE" sz="2000" dirty="0" smtClean="0">
                <a:solidFill>
                  <a:srgbClr val="003366"/>
                </a:solidFill>
              </a:rPr>
              <a:t>, Leitung, Träger, Behörde </a:t>
            </a:r>
            <a:r>
              <a:rPr lang="de-DE" sz="2000" b="1" dirty="0" smtClean="0">
                <a:solidFill>
                  <a:srgbClr val="003366"/>
                </a:solidFill>
              </a:rPr>
              <a:t>im Rahmen des „Kindeswohls“  </a:t>
            </a:r>
            <a:endParaRPr lang="de-DE" sz="2000" b="1" u="sng" dirty="0" smtClean="0">
              <a:solidFill>
                <a:srgbClr val="003366"/>
              </a:solidFill>
            </a:endParaRPr>
          </a:p>
          <a:p>
            <a:pPr marL="457200" indent="-457200">
              <a:defRPr/>
            </a:pPr>
            <a:endParaRPr lang="de-DE" sz="2000" dirty="0" smtClean="0">
              <a:solidFill>
                <a:srgbClr val="003366"/>
              </a:solidFill>
            </a:endParaRPr>
          </a:p>
          <a:p>
            <a:pPr marL="457200" indent="-457200">
              <a:defRPr/>
            </a:pPr>
            <a:r>
              <a:rPr lang="de-DE" sz="2000" b="1" dirty="0" smtClean="0">
                <a:solidFill>
                  <a:srgbClr val="003366"/>
                </a:solidFill>
              </a:rPr>
              <a:t>   </a:t>
            </a:r>
            <a:r>
              <a:rPr lang="de-DE" sz="2000" dirty="0" smtClean="0">
                <a:solidFill>
                  <a:srgbClr val="003366"/>
                </a:solidFill>
              </a:rPr>
              <a:t>→ </a:t>
            </a:r>
            <a:r>
              <a:rPr lang="de-DE" sz="2000" b="1" dirty="0" smtClean="0">
                <a:solidFill>
                  <a:srgbClr val="003366"/>
                </a:solidFill>
              </a:rPr>
              <a:t>fachlich begründbares Verhalten = Legitimität </a:t>
            </a:r>
          </a:p>
          <a:p>
            <a:pPr marL="457200" indent="-457200">
              <a:defRPr/>
            </a:pPr>
            <a:r>
              <a:rPr lang="de-DE" sz="2000" b="1" dirty="0" smtClean="0">
                <a:solidFill>
                  <a:srgbClr val="003366"/>
                </a:solidFill>
              </a:rPr>
              <a:t>   </a:t>
            </a:r>
            <a:r>
              <a:rPr lang="de-DE" sz="2000" dirty="0" smtClean="0">
                <a:solidFill>
                  <a:srgbClr val="003366"/>
                </a:solidFill>
              </a:rPr>
              <a:t>→ </a:t>
            </a:r>
            <a:r>
              <a:rPr lang="de-DE" sz="2000" b="1" dirty="0" smtClean="0">
                <a:solidFill>
                  <a:srgbClr val="003366"/>
                </a:solidFill>
              </a:rPr>
              <a:t>rechtmäßiges Verhalten = Legalität </a:t>
            </a:r>
          </a:p>
          <a:p>
            <a:pPr marL="457200" indent="-457200">
              <a:defRPr/>
            </a:pPr>
            <a:r>
              <a:rPr lang="de-DE" sz="2000" b="1" dirty="0" smtClean="0">
                <a:solidFill>
                  <a:srgbClr val="003366"/>
                </a:solidFill>
              </a:rPr>
              <a:t>   </a:t>
            </a:r>
            <a:r>
              <a:rPr lang="de-DE" sz="2000" dirty="0" smtClean="0">
                <a:solidFill>
                  <a:srgbClr val="003366"/>
                </a:solidFill>
              </a:rPr>
              <a:t>→ Beteiligte müssen v. </a:t>
            </a:r>
            <a:r>
              <a:rPr lang="de-DE" sz="2000" b="1" dirty="0" err="1" smtClean="0">
                <a:solidFill>
                  <a:srgbClr val="003366"/>
                </a:solidFill>
              </a:rPr>
              <a:t>gemeins</a:t>
            </a:r>
            <a:r>
              <a:rPr lang="de-DE" sz="2000" b="1" dirty="0" smtClean="0">
                <a:solidFill>
                  <a:srgbClr val="003366"/>
                </a:solidFill>
              </a:rPr>
              <a:t>. KW-Bewertungssystem </a:t>
            </a:r>
            <a:r>
              <a:rPr lang="de-DE" sz="2000" dirty="0" smtClean="0">
                <a:solidFill>
                  <a:srgbClr val="003366"/>
                </a:solidFill>
              </a:rPr>
              <a:t>ausgehen, haben </a:t>
            </a:r>
          </a:p>
          <a:p>
            <a:r>
              <a:rPr lang="de-DE" sz="2000" dirty="0" smtClean="0">
                <a:solidFill>
                  <a:srgbClr val="003366"/>
                </a:solidFill>
              </a:rPr>
              <a:t>        päd. Haltung objektivierend zu reflektieren: auf der Basis v. „Leitlinien päd. </a:t>
            </a:r>
          </a:p>
          <a:p>
            <a:r>
              <a:rPr lang="de-DE" sz="2000" dirty="0" smtClean="0">
                <a:solidFill>
                  <a:srgbClr val="003366"/>
                </a:solidFill>
              </a:rPr>
              <a:t>        Kunst“ u. „</a:t>
            </a:r>
            <a:r>
              <a:rPr lang="de-DE" sz="2000" dirty="0" err="1" smtClean="0">
                <a:solidFill>
                  <a:srgbClr val="003366"/>
                </a:solidFill>
              </a:rPr>
              <a:t>fachl</a:t>
            </a:r>
            <a:r>
              <a:rPr lang="de-DE" sz="2000" dirty="0" smtClean="0">
                <a:solidFill>
                  <a:srgbClr val="003366"/>
                </a:solidFill>
              </a:rPr>
              <a:t>. Handlungsleitlinien“ des Trägers (§ 8 b II Nr.1 SGB VIII /</a:t>
            </a:r>
            <a:r>
              <a:rPr lang="de-DE" sz="2000" dirty="0" smtClean="0">
                <a:solidFill>
                  <a:srgbClr val="003366"/>
                </a:solidFill>
                <a:sym typeface="Symbol"/>
              </a:rPr>
              <a:t></a:t>
            </a:r>
            <a:r>
              <a:rPr lang="de-DE" sz="2000" dirty="0" smtClean="0">
                <a:solidFill>
                  <a:srgbClr val="003366"/>
                </a:solidFill>
              </a:rPr>
              <a:t>)         </a:t>
            </a:r>
          </a:p>
          <a:p>
            <a:r>
              <a:rPr lang="de-DE" sz="2000" dirty="0" smtClean="0">
                <a:solidFill>
                  <a:srgbClr val="003366"/>
                </a:solidFill>
              </a:rPr>
              <a:t>   → ausschließlich nach eig. Haltung entscheiden, führt zu </a:t>
            </a:r>
            <a:r>
              <a:rPr lang="de-DE" sz="2000" dirty="0" err="1" smtClean="0">
                <a:solidFill>
                  <a:srgbClr val="003366"/>
                </a:solidFill>
              </a:rPr>
              <a:t>Beliebigkeitsgefahr</a:t>
            </a:r>
            <a:r>
              <a:rPr lang="de-DE" sz="2000" dirty="0" smtClean="0">
                <a:solidFill>
                  <a:srgbClr val="003366"/>
                </a:solidFill>
              </a:rPr>
              <a:t>.    </a:t>
            </a:r>
          </a:p>
        </p:txBody>
      </p:sp>
      <p:sp>
        <p:nvSpPr>
          <p:cNvPr id="7" name="Rechteck 6"/>
          <p:cNvSpPr/>
          <p:nvPr/>
        </p:nvSpPr>
        <p:spPr>
          <a:xfrm>
            <a:off x="0" y="0"/>
            <a:ext cx="9144000" cy="432000"/>
          </a:xfrm>
          <a:prstGeom prst="rect">
            <a:avLst/>
          </a:prstGeom>
        </p:spPr>
        <p:txBody>
          <a:bodyPr>
            <a:spAutoFit/>
          </a:bodyPr>
          <a:lstStyle/>
          <a:p>
            <a:pPr>
              <a:defRPr/>
            </a:pPr>
            <a:r>
              <a:rPr lang="de-DE" sz="2400" b="1" dirty="0">
                <a:solidFill>
                  <a:srgbClr val="003366"/>
                </a:solidFill>
              </a:rPr>
              <a:t>1.   </a:t>
            </a:r>
            <a:r>
              <a:rPr lang="de-DE" sz="2400" b="1" dirty="0">
                <a:solidFill>
                  <a:srgbClr val="003366"/>
                </a:solidFill>
                <a:effectLst>
                  <a:outerShdw blurRad="38100" dist="38100" dir="2700000" algn="tl">
                    <a:srgbClr val="000000">
                      <a:alpha val="43137"/>
                    </a:srgbClr>
                  </a:outerShdw>
                </a:effectLst>
              </a:rPr>
              <a:t>Handlungssicherheit in </a:t>
            </a:r>
            <a:r>
              <a:rPr lang="de-DE" sz="2400" b="1" dirty="0" smtClean="0">
                <a:solidFill>
                  <a:srgbClr val="003366"/>
                </a:solidFill>
                <a:effectLst>
                  <a:outerShdw blurRad="38100" dist="38100" dir="2700000" algn="tl">
                    <a:srgbClr val="000000">
                      <a:alpha val="43137"/>
                    </a:srgbClr>
                  </a:outerShdw>
                </a:effectLst>
              </a:rPr>
              <a:t>fachlicher </a:t>
            </a:r>
            <a:r>
              <a:rPr lang="de-DE" sz="2400" b="1" dirty="0">
                <a:solidFill>
                  <a:srgbClr val="003366"/>
                </a:solidFill>
                <a:effectLst>
                  <a:outerShdw blurRad="38100" dist="38100" dir="2700000" algn="tl">
                    <a:srgbClr val="000000">
                      <a:alpha val="43137"/>
                    </a:srgbClr>
                  </a:outerShdw>
                </a:effectLst>
              </a:rPr>
              <a:t>und rechtl. </a:t>
            </a:r>
            <a:r>
              <a:rPr lang="de-DE" sz="2400" b="1" dirty="0" smtClean="0">
                <a:solidFill>
                  <a:srgbClr val="003366"/>
                </a:solidFill>
                <a:effectLst>
                  <a:outerShdw blurRad="38100" dist="38100" dir="2700000" algn="tl">
                    <a:srgbClr val="000000">
                      <a:alpha val="43137"/>
                    </a:srgbClr>
                  </a:outerShdw>
                </a:effectLst>
              </a:rPr>
              <a:t>Orientierung</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 calcmode="lin" valueType="num">
                                      <p:cBhvr additive="base">
                                        <p:cTn id="1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 calcmode="lin" valueType="num">
                                      <p:cBhvr additive="base">
                                        <p:cTn id="2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anim calcmode="lin" valueType="num">
                                      <p:cBhvr additive="base">
                                        <p:cTn id="2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anim calcmode="lin" valueType="num">
                                      <p:cBhvr additive="base">
                                        <p:cTn id="33"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13" end="13"/>
                                            </p:txEl>
                                          </p:spTgt>
                                        </p:tgtEl>
                                        <p:attrNameLst>
                                          <p:attrName>style.visibility</p:attrName>
                                        </p:attrNameLst>
                                      </p:cBhvr>
                                      <p:to>
                                        <p:strVal val="visible"/>
                                      </p:to>
                                    </p:set>
                                    <p:anim calcmode="lin" valueType="num">
                                      <p:cBhvr additive="base">
                                        <p:cTn id="37"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14" end="14"/>
                                            </p:txEl>
                                          </p:spTgt>
                                        </p:tgtEl>
                                        <p:attrNameLst>
                                          <p:attrName>style.visibility</p:attrName>
                                        </p:attrNameLst>
                                      </p:cBhvr>
                                      <p:to>
                                        <p:strVal val="visible"/>
                                      </p:to>
                                    </p:set>
                                    <p:anim calcmode="lin" valueType="num">
                                      <p:cBhvr additive="base">
                                        <p:cTn id="41"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4" end="1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15" end="15"/>
                                            </p:txEl>
                                          </p:spTgt>
                                        </p:tgtEl>
                                        <p:attrNameLst>
                                          <p:attrName>style.visibility</p:attrName>
                                        </p:attrNameLst>
                                      </p:cBhvr>
                                      <p:to>
                                        <p:strVal val="visible"/>
                                      </p:to>
                                    </p:set>
                                    <p:anim calcmode="lin" valueType="num">
                                      <p:cBhvr additive="base">
                                        <p:cTn id="45"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15" end="1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16" end="16"/>
                                            </p:txEl>
                                          </p:spTgt>
                                        </p:tgtEl>
                                        <p:attrNameLst>
                                          <p:attrName>style.visibility</p:attrName>
                                        </p:attrNameLst>
                                      </p:cBhvr>
                                      <p:to>
                                        <p:strVal val="visible"/>
                                      </p:to>
                                    </p:set>
                                    <p:anim calcmode="lin" valueType="num">
                                      <p:cBhvr additive="base">
                                        <p:cTn id="49"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6" end="1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17" end="17"/>
                                            </p:txEl>
                                          </p:spTgt>
                                        </p:tgtEl>
                                        <p:attrNameLst>
                                          <p:attrName>style.visibility</p:attrName>
                                        </p:attrNameLst>
                                      </p:cBhvr>
                                      <p:to>
                                        <p:strVal val="visible"/>
                                      </p:to>
                                    </p:set>
                                    <p:anim calcmode="lin" valueType="num">
                                      <p:cBhvr additive="base">
                                        <p:cTn id="53" dur="500" fill="hold"/>
                                        <p:tgtEl>
                                          <p:spTgt spid="8">
                                            <p:txEl>
                                              <p:pRg st="17" end="1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7" end="17"/>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
                                            <p:txEl>
                                              <p:pRg st="18" end="18"/>
                                            </p:txEl>
                                          </p:spTgt>
                                        </p:tgtEl>
                                        <p:attrNameLst>
                                          <p:attrName>style.visibility</p:attrName>
                                        </p:attrNameLst>
                                      </p:cBhvr>
                                      <p:to>
                                        <p:strVal val="visible"/>
                                      </p:to>
                                    </p:set>
                                    <p:anim calcmode="lin" valueType="num">
                                      <p:cBhvr additive="base">
                                        <p:cTn id="57" dur="500" fill="hold"/>
                                        <p:tgtEl>
                                          <p:spTgt spid="8">
                                            <p:txEl>
                                              <p:pRg st="18" end="1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8000"/>
            <a:ext cx="9144000" cy="6876000"/>
          </a:xfrm>
          <a:prstGeom prst="rect">
            <a:avLst/>
          </a:prstGeom>
          <a:solidFill>
            <a:srgbClr val="C0C0C0"/>
          </a:solidFill>
          <a:ln w="9525">
            <a:noFill/>
            <a:miter lim="800000"/>
            <a:headEnd/>
            <a:tailEnd/>
          </a:ln>
        </p:spPr>
        <p:txBody>
          <a:bodyPr>
            <a:spAutoFit/>
          </a:bodyPr>
          <a:lstStyle/>
          <a:p>
            <a:r>
              <a:rPr lang="de-DE" sz="2400" b="1" dirty="0" smtClean="0">
                <a:solidFill>
                  <a:srgbClr val="003366"/>
                </a:solidFill>
                <a:latin typeface="Arial" pitchFamily="34" charset="0"/>
                <a:cs typeface="Arial" pitchFamily="34" charset="0"/>
              </a:rPr>
              <a:t>                                    </a:t>
            </a:r>
          </a:p>
          <a:p>
            <a:r>
              <a:rPr lang="de-DE" sz="2400" b="1" dirty="0" smtClean="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smtClean="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lvl="0" indent="-457200"/>
            <a:endParaRPr lang="de-DE" sz="2000" b="1" dirty="0" smtClean="0">
              <a:solidFill>
                <a:srgbClr val="003366"/>
              </a:solidFill>
              <a:effectLst>
                <a:outerShdw blurRad="38100" dist="38100" dir="2700000" algn="tl">
                  <a:srgbClr val="000000">
                    <a:alpha val="43137"/>
                  </a:srgbClr>
                </a:outerShdw>
              </a:effectLst>
            </a:endParaRPr>
          </a:p>
          <a:p>
            <a:endParaRPr lang="de-DE" sz="2000" b="1" dirty="0" smtClean="0">
              <a:solidFill>
                <a:srgbClr val="003366"/>
              </a:solidFill>
            </a:endParaRPr>
          </a:p>
          <a:p>
            <a:endParaRPr lang="de-DE" sz="2000" b="1"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003366"/>
              </a:solidFill>
            </a:endParaRPr>
          </a:p>
          <a:p>
            <a:endParaRPr lang="de-DE" sz="2000" dirty="0" smtClean="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8" name="Rechteck 7"/>
          <p:cNvSpPr/>
          <p:nvPr/>
        </p:nvSpPr>
        <p:spPr>
          <a:xfrm>
            <a:off x="0" y="428604"/>
            <a:ext cx="9144000" cy="6444000"/>
          </a:xfrm>
          <a:prstGeom prst="rect">
            <a:avLst/>
          </a:prstGeom>
        </p:spPr>
        <p:txBody>
          <a:bodyPr wrap="square">
            <a:spAutoFit/>
          </a:bodyPr>
          <a:lstStyle/>
          <a:p>
            <a:pPr marL="457200" indent="-457200">
              <a:defRPr/>
            </a:pPr>
            <a:endParaRPr lang="de-DE" sz="2000" b="1" dirty="0" smtClean="0">
              <a:solidFill>
                <a:srgbClr val="003366"/>
              </a:solidFill>
            </a:endParaRPr>
          </a:p>
          <a:p>
            <a:pPr marL="457200" indent="-457200">
              <a:defRPr/>
            </a:pPr>
            <a:r>
              <a:rPr lang="de-DE" sz="2000" b="1" dirty="0" smtClean="0">
                <a:solidFill>
                  <a:srgbClr val="003366"/>
                </a:solidFill>
              </a:rPr>
              <a:t>1.1 Pädagogische Qualität und Handlungssicherheit</a:t>
            </a:r>
          </a:p>
          <a:p>
            <a:pPr marL="457200" indent="-457200">
              <a:defRPr/>
            </a:pPr>
            <a:endParaRPr lang="de-DE" sz="2000" b="1" dirty="0" smtClean="0">
              <a:solidFill>
                <a:srgbClr val="003366"/>
              </a:solidFill>
            </a:endParaRPr>
          </a:p>
          <a:p>
            <a:pPr marL="457200" indent="-457200">
              <a:defRPr/>
            </a:pPr>
            <a:r>
              <a:rPr lang="de-DE" sz="2000" b="1" dirty="0" smtClean="0">
                <a:solidFill>
                  <a:srgbClr val="003366"/>
                </a:solidFill>
              </a:rPr>
              <a:t> </a:t>
            </a:r>
            <a:r>
              <a:rPr lang="de-DE" sz="2000" dirty="0" smtClean="0">
                <a:solidFill>
                  <a:srgbClr val="003366"/>
                </a:solidFill>
              </a:rPr>
              <a:t>(</a:t>
            </a:r>
            <a:r>
              <a:rPr lang="de-DE" sz="2000" dirty="0" smtClean="0">
                <a:solidFill>
                  <a:srgbClr val="003366"/>
                </a:solidFill>
                <a:sym typeface="Symbol"/>
              </a:rPr>
              <a:t></a:t>
            </a:r>
            <a:r>
              <a:rPr lang="de-DE" sz="2000" dirty="0" smtClean="0">
                <a:solidFill>
                  <a:srgbClr val="003366"/>
                </a:solidFill>
              </a:rPr>
              <a:t>)</a:t>
            </a:r>
            <a:r>
              <a:rPr lang="de-DE" sz="2000" b="1" dirty="0" smtClean="0">
                <a:solidFill>
                  <a:srgbClr val="003366"/>
                </a:solidFill>
              </a:rPr>
              <a:t> § 8b SGB VIII „</a:t>
            </a:r>
            <a:r>
              <a:rPr lang="de-DE" sz="2000" b="1" dirty="0" err="1" smtClean="0">
                <a:solidFill>
                  <a:srgbClr val="003366"/>
                </a:solidFill>
              </a:rPr>
              <a:t>Fachl.Beratung</a:t>
            </a:r>
            <a:r>
              <a:rPr lang="de-DE" sz="2000" b="1" dirty="0" smtClean="0">
                <a:solidFill>
                  <a:srgbClr val="003366"/>
                </a:solidFill>
              </a:rPr>
              <a:t>/ Begleitung zum Schutz </a:t>
            </a:r>
            <a:r>
              <a:rPr lang="de-DE" sz="2000" b="1" dirty="0" err="1" smtClean="0">
                <a:solidFill>
                  <a:srgbClr val="003366"/>
                </a:solidFill>
              </a:rPr>
              <a:t>v.Kindern</a:t>
            </a:r>
            <a:r>
              <a:rPr lang="de-DE" sz="2000" b="1" dirty="0" smtClean="0">
                <a:solidFill>
                  <a:srgbClr val="003366"/>
                </a:solidFill>
              </a:rPr>
              <a:t>/ </a:t>
            </a:r>
            <a:r>
              <a:rPr lang="de-DE" sz="2000" b="1" dirty="0" err="1" smtClean="0">
                <a:solidFill>
                  <a:srgbClr val="003366"/>
                </a:solidFill>
              </a:rPr>
              <a:t>Jln</a:t>
            </a:r>
            <a:r>
              <a:rPr lang="de-DE" sz="2000" b="1" dirty="0" smtClean="0">
                <a:solidFill>
                  <a:srgbClr val="003366"/>
                </a:solidFill>
              </a:rPr>
              <a:t>.“</a:t>
            </a:r>
          </a:p>
          <a:p>
            <a:pPr marL="457200" indent="-457200">
              <a:defRPr/>
            </a:pPr>
            <a:endParaRPr lang="de-DE" sz="2000" b="1" dirty="0" smtClean="0">
              <a:solidFill>
                <a:srgbClr val="003366"/>
              </a:solidFill>
            </a:endParaRPr>
          </a:p>
          <a:p>
            <a:pPr marL="358775" indent="-358775"/>
            <a:r>
              <a:rPr lang="de-DE" sz="2000" dirty="0" smtClean="0">
                <a:solidFill>
                  <a:srgbClr val="003366"/>
                </a:solidFill>
              </a:rPr>
              <a:t>(1) Personen, die beruflich in Kontakt mit Kindern/ Jugendlichen stehen, haben  </a:t>
            </a:r>
          </a:p>
          <a:p>
            <a:pPr marL="358775" indent="-358775"/>
            <a:r>
              <a:rPr lang="de-DE" sz="2000" dirty="0" smtClean="0">
                <a:solidFill>
                  <a:srgbClr val="003366"/>
                </a:solidFill>
              </a:rPr>
              <a:t>      bei der Einschätzung einer  Kindeswohlgefährdung im Einzelfall gegenüber  </a:t>
            </a:r>
          </a:p>
          <a:p>
            <a:pPr marL="358775" indent="-358775"/>
            <a:r>
              <a:rPr lang="de-DE" sz="2000" dirty="0" smtClean="0">
                <a:solidFill>
                  <a:srgbClr val="003366"/>
                </a:solidFill>
              </a:rPr>
              <a:t>      dem örtlichen Träger der Jugendhilfe  Anspruch auf Beratung durch eine in-  </a:t>
            </a:r>
          </a:p>
          <a:p>
            <a:pPr marL="358775" indent="-358775"/>
            <a:r>
              <a:rPr lang="de-DE" sz="2000" dirty="0" smtClean="0">
                <a:solidFill>
                  <a:srgbClr val="003366"/>
                </a:solidFill>
              </a:rPr>
              <a:t>      soweit erfahrene Fachkraft.</a:t>
            </a:r>
          </a:p>
          <a:p>
            <a:endParaRPr lang="de-DE" sz="2000" dirty="0" smtClean="0">
              <a:solidFill>
                <a:srgbClr val="003366"/>
              </a:solidFill>
            </a:endParaRPr>
          </a:p>
          <a:p>
            <a:pPr marL="358775" indent="-358775"/>
            <a:r>
              <a:rPr lang="de-DE" sz="2000" dirty="0" smtClean="0">
                <a:solidFill>
                  <a:srgbClr val="003366"/>
                </a:solidFill>
              </a:rPr>
              <a:t>(2) </a:t>
            </a:r>
            <a:r>
              <a:rPr lang="de-DE" sz="2000" b="1" dirty="0" smtClean="0">
                <a:solidFill>
                  <a:srgbClr val="003366"/>
                </a:solidFill>
              </a:rPr>
              <a:t>Träger v. Einrichtungen, in denen sich  Kinder oder Jugendliche  ganz- tägig oder  für einen Teil des Tages aufhalten  oder in denen sie  Unter- </a:t>
            </a:r>
            <a:r>
              <a:rPr lang="de-DE" sz="2000" b="1" dirty="0" err="1" smtClean="0">
                <a:solidFill>
                  <a:srgbClr val="003366"/>
                </a:solidFill>
              </a:rPr>
              <a:t>kunft</a:t>
            </a:r>
            <a:r>
              <a:rPr lang="de-DE" sz="2000" b="1" dirty="0" smtClean="0">
                <a:solidFill>
                  <a:srgbClr val="003366"/>
                </a:solidFill>
              </a:rPr>
              <a:t> erhalten </a:t>
            </a:r>
            <a:r>
              <a:rPr lang="de-DE" sz="2000" dirty="0" smtClean="0">
                <a:solidFill>
                  <a:srgbClr val="003366"/>
                </a:solidFill>
              </a:rPr>
              <a:t>…haben gegenüber dem überörtlichen Träger der </a:t>
            </a:r>
            <a:r>
              <a:rPr lang="de-DE" sz="2000" dirty="0" err="1" smtClean="0">
                <a:solidFill>
                  <a:srgbClr val="003366"/>
                </a:solidFill>
              </a:rPr>
              <a:t>Jugendhil</a:t>
            </a:r>
            <a:r>
              <a:rPr lang="de-DE" sz="2000" dirty="0" smtClean="0">
                <a:solidFill>
                  <a:srgbClr val="003366"/>
                </a:solidFill>
              </a:rPr>
              <a:t>- </a:t>
            </a:r>
            <a:r>
              <a:rPr lang="de-DE" sz="2000" dirty="0" err="1" smtClean="0">
                <a:solidFill>
                  <a:srgbClr val="003366"/>
                </a:solidFill>
              </a:rPr>
              <a:t>fe</a:t>
            </a:r>
            <a:r>
              <a:rPr lang="de-DE" sz="2000" dirty="0" smtClean="0">
                <a:solidFill>
                  <a:srgbClr val="003366"/>
                </a:solidFill>
              </a:rPr>
              <a:t>  Anspruch auf  Beratung bei der  Entwicklung und  Anwendung  fachlicher Handlungsleitlinien</a:t>
            </a:r>
          </a:p>
          <a:p>
            <a:endParaRPr lang="de-DE" sz="2000" dirty="0" smtClean="0">
              <a:solidFill>
                <a:srgbClr val="003366"/>
              </a:solidFill>
            </a:endParaRPr>
          </a:p>
          <a:p>
            <a:pPr marL="627063" indent="-268288">
              <a:tabLst>
                <a:tab pos="627063" algn="l"/>
              </a:tabLst>
            </a:pPr>
            <a:r>
              <a:rPr lang="de-DE" sz="2000" dirty="0" smtClean="0">
                <a:solidFill>
                  <a:srgbClr val="003366"/>
                </a:solidFill>
              </a:rPr>
              <a:t>1.</a:t>
            </a:r>
            <a:r>
              <a:rPr lang="de-DE" sz="2000" b="1" dirty="0" smtClean="0">
                <a:solidFill>
                  <a:srgbClr val="003366"/>
                </a:solidFill>
              </a:rPr>
              <a:t>   zur Sicherung des  Kindeswohls und zum Schutz vor Gewalt  </a:t>
            </a:r>
            <a:r>
              <a:rPr lang="de-DE" sz="2000" dirty="0" smtClean="0">
                <a:solidFill>
                  <a:srgbClr val="003366"/>
                </a:solidFill>
              </a:rPr>
              <a:t>sowie </a:t>
            </a:r>
          </a:p>
          <a:p>
            <a:pPr marL="627063" indent="-268288">
              <a:tabLst>
                <a:tab pos="627063" algn="l"/>
              </a:tabLst>
            </a:pPr>
            <a:r>
              <a:rPr lang="de-DE" sz="2000" dirty="0" smtClean="0">
                <a:solidFill>
                  <a:srgbClr val="003366"/>
                </a:solidFill>
              </a:rPr>
              <a:t>2.   zu Verfahren der Beteiligung von  Kindern und Jugendlichen  an </a:t>
            </a:r>
            <a:r>
              <a:rPr lang="de-DE" sz="2000" dirty="0" err="1" smtClean="0">
                <a:solidFill>
                  <a:srgbClr val="003366"/>
                </a:solidFill>
              </a:rPr>
              <a:t>struktu</a:t>
            </a:r>
            <a:r>
              <a:rPr lang="de-DE" sz="2000" dirty="0" smtClean="0">
                <a:solidFill>
                  <a:srgbClr val="003366"/>
                </a:solidFill>
              </a:rPr>
              <a:t>-  </a:t>
            </a:r>
          </a:p>
          <a:p>
            <a:pPr marL="627063" indent="-268288">
              <a:tabLst>
                <a:tab pos="627063" algn="l"/>
              </a:tabLst>
            </a:pPr>
            <a:r>
              <a:rPr lang="de-DE" sz="2000" dirty="0" smtClean="0">
                <a:solidFill>
                  <a:srgbClr val="003366"/>
                </a:solidFill>
              </a:rPr>
              <a:t>      </a:t>
            </a:r>
            <a:r>
              <a:rPr lang="de-DE" sz="2000" dirty="0" err="1" smtClean="0">
                <a:solidFill>
                  <a:srgbClr val="003366"/>
                </a:solidFill>
              </a:rPr>
              <a:t>rellen</a:t>
            </a:r>
            <a:r>
              <a:rPr lang="de-DE" sz="2000" dirty="0" smtClean="0">
                <a:solidFill>
                  <a:srgbClr val="003366"/>
                </a:solidFill>
              </a:rPr>
              <a:t> Entscheidungen in der Einrichtung sowie zu Beschwerdeverfahren </a:t>
            </a:r>
          </a:p>
          <a:p>
            <a:pPr marL="627063" indent="-268288">
              <a:tabLst>
                <a:tab pos="627063" algn="l"/>
              </a:tabLst>
            </a:pPr>
            <a:r>
              <a:rPr lang="de-DE" sz="2000" dirty="0" smtClean="0">
                <a:solidFill>
                  <a:srgbClr val="003366"/>
                </a:solidFill>
              </a:rPr>
              <a:t>      in persönlichen Angelegenheiten.</a:t>
            </a:r>
          </a:p>
          <a:p>
            <a:endParaRPr lang="de-DE" sz="2000" b="1"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dirty="0" smtClean="0">
              <a:solidFill>
                <a:srgbClr val="003366"/>
              </a:solidFill>
            </a:endParaRPr>
          </a:p>
          <a:p>
            <a:pPr marL="457200" indent="-457200">
              <a:defRPr/>
            </a:pPr>
            <a:endParaRPr lang="de-DE" sz="2000" dirty="0" smtClean="0">
              <a:solidFill>
                <a:srgbClr val="003366"/>
              </a:solidFill>
            </a:endParaRPr>
          </a:p>
          <a:p>
            <a:pPr marL="457200" indent="-457200">
              <a:defRPr/>
            </a:pPr>
            <a:endParaRPr lang="de-DE" sz="2000" dirty="0" smtClean="0">
              <a:solidFill>
                <a:srgbClr val="003366"/>
              </a:solidFill>
            </a:endParaRPr>
          </a:p>
        </p:txBody>
      </p:sp>
      <p:sp>
        <p:nvSpPr>
          <p:cNvPr id="7" name="Rechteck 6"/>
          <p:cNvSpPr/>
          <p:nvPr/>
        </p:nvSpPr>
        <p:spPr>
          <a:xfrm>
            <a:off x="0" y="0"/>
            <a:ext cx="9144000" cy="432000"/>
          </a:xfrm>
          <a:prstGeom prst="rect">
            <a:avLst/>
          </a:prstGeom>
        </p:spPr>
        <p:txBody>
          <a:bodyPr>
            <a:spAutoFit/>
          </a:bodyPr>
          <a:lstStyle/>
          <a:p>
            <a:pPr>
              <a:defRPr/>
            </a:pPr>
            <a:r>
              <a:rPr lang="de-DE" sz="2400" b="1" dirty="0">
                <a:solidFill>
                  <a:srgbClr val="003366"/>
                </a:solidFill>
              </a:rPr>
              <a:t>1.   </a:t>
            </a:r>
            <a:r>
              <a:rPr lang="de-DE" sz="2400" b="1" dirty="0">
                <a:solidFill>
                  <a:srgbClr val="003366"/>
                </a:solidFill>
                <a:effectLst>
                  <a:outerShdw blurRad="38100" dist="38100" dir="2700000" algn="tl">
                    <a:srgbClr val="000000">
                      <a:alpha val="43137"/>
                    </a:srgbClr>
                  </a:outerShdw>
                </a:effectLst>
              </a:rPr>
              <a:t>Handlungssicherheit in </a:t>
            </a:r>
            <a:r>
              <a:rPr lang="de-DE" sz="2400" b="1" dirty="0" smtClean="0">
                <a:solidFill>
                  <a:srgbClr val="003366"/>
                </a:solidFill>
                <a:effectLst>
                  <a:outerShdw blurRad="38100" dist="38100" dir="2700000" algn="tl">
                    <a:srgbClr val="000000">
                      <a:alpha val="43137"/>
                    </a:srgbClr>
                  </a:outerShdw>
                </a:effectLst>
              </a:rPr>
              <a:t>fachlicher </a:t>
            </a:r>
            <a:r>
              <a:rPr lang="de-DE" sz="2400" b="1" dirty="0">
                <a:solidFill>
                  <a:srgbClr val="003366"/>
                </a:solidFill>
                <a:effectLst>
                  <a:outerShdw blurRad="38100" dist="38100" dir="2700000" algn="tl">
                    <a:srgbClr val="000000">
                      <a:alpha val="43137"/>
                    </a:srgbClr>
                  </a:outerShdw>
                </a:effectLst>
              </a:rPr>
              <a:t>und rechtl. </a:t>
            </a:r>
            <a:r>
              <a:rPr lang="de-DE" sz="2400" b="1" dirty="0" smtClean="0">
                <a:solidFill>
                  <a:srgbClr val="003366"/>
                </a:solidFill>
                <a:effectLst>
                  <a:outerShdw blurRad="38100" dist="38100" dir="2700000" algn="tl">
                    <a:srgbClr val="000000">
                      <a:alpha val="43137"/>
                    </a:srgbClr>
                  </a:outerShdw>
                </a:effectLst>
              </a:rPr>
              <a:t>Orientierung</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4"/>
            <a:ext cx="9144000" cy="6876000"/>
          </a:xfrm>
          <a:prstGeom prst="rect">
            <a:avLst/>
          </a:prstGeom>
          <a:solidFill>
            <a:srgbClr val="C0C0C0"/>
          </a:solidFill>
          <a:ln w="9525">
            <a:no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336699"/>
              </a:solidFill>
            </a:endParaRPr>
          </a:p>
        </p:txBody>
      </p:sp>
      <p:sp>
        <p:nvSpPr>
          <p:cNvPr id="5124"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9" name="Rechteck 8"/>
          <p:cNvSpPr/>
          <p:nvPr/>
        </p:nvSpPr>
        <p:spPr>
          <a:xfrm>
            <a:off x="0" y="0"/>
            <a:ext cx="9144000" cy="432000"/>
          </a:xfrm>
          <a:prstGeom prst="rect">
            <a:avLst/>
          </a:prstGeom>
        </p:spPr>
        <p:txBody>
          <a:bodyPr>
            <a:spAutoFit/>
          </a:bodyPr>
          <a:lstStyle/>
          <a:p>
            <a:pPr>
              <a:defRPr/>
            </a:pPr>
            <a:r>
              <a:rPr lang="de-DE" sz="2400" b="1" dirty="0">
                <a:solidFill>
                  <a:srgbClr val="003366"/>
                </a:solidFill>
              </a:rPr>
              <a:t>1.   </a:t>
            </a:r>
            <a:r>
              <a:rPr lang="de-DE" sz="2400" b="1" dirty="0">
                <a:solidFill>
                  <a:srgbClr val="003366"/>
                </a:solidFill>
                <a:effectLst>
                  <a:outerShdw blurRad="38100" dist="38100" dir="2700000" algn="tl">
                    <a:srgbClr val="000000">
                      <a:alpha val="43137"/>
                    </a:srgbClr>
                  </a:outerShdw>
                </a:effectLst>
              </a:rPr>
              <a:t>Handlungssicherheit in </a:t>
            </a:r>
            <a:r>
              <a:rPr lang="de-DE" sz="2400" b="1" dirty="0" smtClean="0">
                <a:solidFill>
                  <a:srgbClr val="003366"/>
                </a:solidFill>
                <a:effectLst>
                  <a:outerShdw blurRad="38100" dist="38100" dir="2700000" algn="tl">
                    <a:srgbClr val="000000">
                      <a:alpha val="43137"/>
                    </a:srgbClr>
                  </a:outerShdw>
                </a:effectLst>
              </a:rPr>
              <a:t>fachlicher </a:t>
            </a:r>
            <a:r>
              <a:rPr lang="de-DE" sz="2400" b="1" dirty="0">
                <a:solidFill>
                  <a:srgbClr val="003366"/>
                </a:solidFill>
                <a:effectLst>
                  <a:outerShdw blurRad="38100" dist="38100" dir="2700000" algn="tl">
                    <a:srgbClr val="000000">
                      <a:alpha val="43137"/>
                    </a:srgbClr>
                  </a:outerShdw>
                </a:effectLst>
              </a:rPr>
              <a:t>und rechtl. </a:t>
            </a:r>
            <a:r>
              <a:rPr lang="de-DE" sz="2400" b="1" dirty="0" smtClean="0">
                <a:solidFill>
                  <a:srgbClr val="003366"/>
                </a:solidFill>
                <a:effectLst>
                  <a:outerShdw blurRad="38100" dist="38100" dir="2700000" algn="tl">
                    <a:srgbClr val="000000">
                      <a:alpha val="43137"/>
                    </a:srgbClr>
                  </a:outerShdw>
                </a:effectLst>
              </a:rPr>
              <a:t>Orientierung</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11" name="Rechteck 4"/>
          <p:cNvSpPr>
            <a:spLocks noChangeArrowheads="1"/>
          </p:cNvSpPr>
          <p:nvPr/>
        </p:nvSpPr>
        <p:spPr bwMode="auto">
          <a:xfrm>
            <a:off x="0" y="428604"/>
            <a:ext cx="9144000" cy="6444000"/>
          </a:xfrm>
          <a:prstGeom prst="rect">
            <a:avLst/>
          </a:prstGeom>
          <a:noFill/>
          <a:ln w="9525">
            <a:noFill/>
            <a:miter lim="800000"/>
            <a:headEnd/>
            <a:tailEnd/>
          </a:ln>
        </p:spPr>
        <p:txBody>
          <a:bodyPr>
            <a:spAutoFit/>
          </a:bodyPr>
          <a:lstStyle/>
          <a:p>
            <a:pPr>
              <a:defRPr/>
            </a:pPr>
            <a:endParaRPr lang="de-DE" sz="2000" b="1" dirty="0">
              <a:solidFill>
                <a:srgbClr val="003366"/>
              </a:solidFill>
            </a:endParaRPr>
          </a:p>
          <a:p>
            <a:pPr>
              <a:defRPr/>
            </a:pPr>
            <a:r>
              <a:rPr lang="de-DE" sz="2000" b="1" dirty="0" smtClean="0">
                <a:solidFill>
                  <a:srgbClr val="003366"/>
                </a:solidFill>
              </a:rPr>
              <a:t>1.2   </a:t>
            </a:r>
            <a:r>
              <a:rPr lang="de-DE" sz="2000" b="1" dirty="0">
                <a:solidFill>
                  <a:srgbClr val="003366"/>
                </a:solidFill>
              </a:rPr>
              <a:t>Verunsichernde </a:t>
            </a:r>
            <a:r>
              <a:rPr lang="de-DE" sz="2000" b="1" dirty="0" smtClean="0">
                <a:solidFill>
                  <a:srgbClr val="003366"/>
                </a:solidFill>
              </a:rPr>
              <a:t>Rahmenbedingungen</a:t>
            </a:r>
            <a:endParaRPr lang="de-DE" sz="2000" b="1" dirty="0">
              <a:solidFill>
                <a:srgbClr val="003366"/>
              </a:solidFill>
            </a:endParaRPr>
          </a:p>
          <a:p>
            <a:pPr>
              <a:defRPr/>
            </a:pPr>
            <a:endParaRPr lang="de-DE" sz="2000" b="1" dirty="0">
              <a:solidFill>
                <a:srgbClr val="003366"/>
              </a:solidFill>
            </a:endParaRPr>
          </a:p>
          <a:p>
            <a:pPr marL="457200" indent="-457200">
              <a:buFont typeface="Wingdings" pitchFamily="2" charset="2"/>
              <a:buChar char="Ø"/>
              <a:defRPr/>
            </a:pPr>
            <a:r>
              <a:rPr lang="de-DE" sz="2000" dirty="0" smtClean="0">
                <a:solidFill>
                  <a:srgbClr val="003366"/>
                </a:solidFill>
              </a:rPr>
              <a:t>“</a:t>
            </a:r>
            <a:r>
              <a:rPr lang="de-DE" sz="2000" dirty="0">
                <a:solidFill>
                  <a:srgbClr val="003366"/>
                </a:solidFill>
              </a:rPr>
              <a:t>KW ist wahrscheinlich das zynischste Lügenwort, dass </a:t>
            </a:r>
            <a:r>
              <a:rPr lang="de-DE" sz="2000" dirty="0" err="1">
                <a:solidFill>
                  <a:srgbClr val="003366"/>
                </a:solidFill>
              </a:rPr>
              <a:t>s.ein</a:t>
            </a:r>
            <a:r>
              <a:rPr lang="de-DE" sz="2000" dirty="0">
                <a:solidFill>
                  <a:srgbClr val="003366"/>
                </a:solidFill>
              </a:rPr>
              <a:t> deutscher </a:t>
            </a:r>
            <a:r>
              <a:rPr lang="de-DE" sz="2000" dirty="0" err="1">
                <a:solidFill>
                  <a:srgbClr val="003366"/>
                </a:solidFill>
              </a:rPr>
              <a:t>Ju</a:t>
            </a:r>
            <a:r>
              <a:rPr lang="de-DE" sz="2000" dirty="0">
                <a:solidFill>
                  <a:srgbClr val="003366"/>
                </a:solidFill>
              </a:rPr>
              <a:t>- </a:t>
            </a:r>
          </a:p>
          <a:p>
            <a:pPr marL="457200" indent="-457200">
              <a:defRPr/>
            </a:pPr>
            <a:r>
              <a:rPr lang="de-DE" sz="2000" dirty="0">
                <a:solidFill>
                  <a:srgbClr val="003366"/>
                </a:solidFill>
              </a:rPr>
              <a:t>       </a:t>
            </a:r>
            <a:r>
              <a:rPr lang="de-DE" sz="2000" dirty="0" err="1">
                <a:solidFill>
                  <a:srgbClr val="003366"/>
                </a:solidFill>
              </a:rPr>
              <a:t>stiz</a:t>
            </a:r>
            <a:r>
              <a:rPr lang="de-DE" sz="2000" dirty="0">
                <a:solidFill>
                  <a:srgbClr val="003366"/>
                </a:solidFill>
              </a:rPr>
              <a:t>-/ Behördenapparat seit über 50 Jahren hat einfallen lassen, eine Wort- hülse, um noch das größte Verbrechen gegen Kinder zu decken” („Die </a:t>
            </a:r>
            <a:r>
              <a:rPr lang="de-DE" sz="2000" dirty="0" err="1">
                <a:solidFill>
                  <a:srgbClr val="003366"/>
                </a:solidFill>
              </a:rPr>
              <a:t>va</a:t>
            </a:r>
            <a:r>
              <a:rPr lang="de-DE" sz="2000" dirty="0">
                <a:solidFill>
                  <a:srgbClr val="003366"/>
                </a:solidFill>
              </a:rPr>
              <a:t>- </a:t>
            </a:r>
            <a:r>
              <a:rPr lang="de-DE" sz="2000" dirty="0" err="1">
                <a:solidFill>
                  <a:srgbClr val="003366"/>
                </a:solidFill>
              </a:rPr>
              <a:t>terlose</a:t>
            </a:r>
            <a:r>
              <a:rPr lang="de-DE" sz="2000" dirty="0">
                <a:solidFill>
                  <a:srgbClr val="003366"/>
                </a:solidFill>
              </a:rPr>
              <a:t> Gesellschaft“/ Matthias </a:t>
            </a:r>
            <a:r>
              <a:rPr lang="de-DE" sz="2000" dirty="0" err="1">
                <a:solidFill>
                  <a:srgbClr val="003366"/>
                </a:solidFill>
              </a:rPr>
              <a:t>Matussek</a:t>
            </a:r>
            <a:r>
              <a:rPr lang="de-DE" sz="2000" dirty="0">
                <a:solidFill>
                  <a:srgbClr val="003366"/>
                </a:solidFill>
              </a:rPr>
              <a:t>). </a:t>
            </a:r>
            <a:endParaRPr lang="de-DE" sz="2000" dirty="0" smtClean="0">
              <a:solidFill>
                <a:srgbClr val="003366"/>
              </a:solidFill>
            </a:endParaRPr>
          </a:p>
          <a:p>
            <a:pPr marL="457200" indent="-457200">
              <a:defRPr/>
            </a:pPr>
            <a:endParaRPr lang="de-DE" sz="2000" dirty="0" smtClean="0">
              <a:solidFill>
                <a:srgbClr val="003366"/>
              </a:solidFill>
            </a:endParaRPr>
          </a:p>
          <a:p>
            <a:pPr marL="457200" indent="-457200">
              <a:buFont typeface="Wingdings" pitchFamily="2" charset="2"/>
              <a:buChar char="Ø"/>
              <a:defRPr/>
            </a:pPr>
            <a:r>
              <a:rPr lang="de-DE" sz="2000" dirty="0" smtClean="0">
                <a:solidFill>
                  <a:srgbClr val="003366"/>
                </a:solidFill>
              </a:rPr>
              <a:t>Kindeswohl = „unbestimmter Rechtsbegriff“ ohne „Beurteilungsspielraum“</a:t>
            </a:r>
          </a:p>
          <a:p>
            <a:pPr marL="457200" indent="-457200">
              <a:defRPr/>
            </a:pPr>
            <a:endParaRPr lang="de-DE" sz="2000" dirty="0" smtClean="0">
              <a:solidFill>
                <a:srgbClr val="003366"/>
              </a:solidFill>
            </a:endParaRPr>
          </a:p>
          <a:p>
            <a:pPr marL="457200" indent="-457200">
              <a:buFont typeface="Wingdings" pitchFamily="2" charset="2"/>
              <a:buChar char="Ø"/>
              <a:defRPr/>
            </a:pPr>
            <a:r>
              <a:rPr lang="de-DE" sz="2000" dirty="0" smtClean="0">
                <a:solidFill>
                  <a:srgbClr val="003366"/>
                </a:solidFill>
              </a:rPr>
              <a:t>Was bedeutet Aufsichtsverantwortung?</a:t>
            </a:r>
          </a:p>
          <a:p>
            <a:pPr marL="457200" indent="-457200">
              <a:buFont typeface="Wingdings" pitchFamily="2" charset="2"/>
              <a:buChar char="Ø"/>
              <a:defRPr/>
            </a:pPr>
            <a:endParaRPr lang="de-DE" sz="2000" dirty="0" smtClean="0">
              <a:solidFill>
                <a:srgbClr val="003366"/>
              </a:solidFill>
            </a:endParaRPr>
          </a:p>
          <a:p>
            <a:pPr marL="717550" indent="-269875">
              <a:buFont typeface="Arial" pitchFamily="34" charset="0"/>
              <a:buChar char="•"/>
              <a:defRPr/>
            </a:pPr>
            <a:r>
              <a:rPr lang="de-DE" sz="2000" dirty="0" smtClean="0">
                <a:solidFill>
                  <a:srgbClr val="003366"/>
                </a:solidFill>
              </a:rPr>
              <a:t>Gefahrenabwehr = Befugnis auf akute Eigen- oder </a:t>
            </a:r>
            <a:r>
              <a:rPr lang="de-DE" sz="2000" dirty="0" err="1" smtClean="0">
                <a:solidFill>
                  <a:srgbClr val="003366"/>
                </a:solidFill>
              </a:rPr>
              <a:t>Fremdgefährdg</a:t>
            </a:r>
            <a:r>
              <a:rPr lang="de-DE" sz="2000" dirty="0" smtClean="0">
                <a:solidFill>
                  <a:srgbClr val="003366"/>
                </a:solidFill>
              </a:rPr>
              <a:t>. der/ s  Schülers zu reagieren: erforderliche, „geeignete“ und „verhältnismäßige“ (</a:t>
            </a:r>
            <a:r>
              <a:rPr lang="de-DE" sz="2000" dirty="0" err="1" smtClean="0">
                <a:solidFill>
                  <a:srgbClr val="003366"/>
                </a:solidFill>
              </a:rPr>
              <a:t>ultima</a:t>
            </a:r>
            <a:r>
              <a:rPr lang="de-DE" sz="2000" dirty="0" smtClean="0">
                <a:solidFill>
                  <a:srgbClr val="003366"/>
                </a:solidFill>
              </a:rPr>
              <a:t> </a:t>
            </a:r>
            <a:r>
              <a:rPr lang="de-DE" sz="2000" dirty="0" err="1" smtClean="0">
                <a:solidFill>
                  <a:srgbClr val="003366"/>
                </a:solidFill>
              </a:rPr>
              <a:t>ratio</a:t>
            </a:r>
            <a:r>
              <a:rPr lang="de-DE" sz="2000" dirty="0" smtClean="0">
                <a:solidFill>
                  <a:srgbClr val="003366"/>
                </a:solidFill>
              </a:rPr>
              <a:t>) Reaktion</a:t>
            </a:r>
          </a:p>
          <a:p>
            <a:pPr marL="717550" indent="-269875">
              <a:defRPr/>
            </a:pPr>
            <a:endParaRPr lang="de-DE" sz="2000" dirty="0" smtClean="0">
              <a:solidFill>
                <a:srgbClr val="003366"/>
              </a:solidFill>
            </a:endParaRPr>
          </a:p>
          <a:p>
            <a:pPr marL="717550" indent="-269875">
              <a:buFont typeface="Arial" pitchFamily="34" charset="0"/>
              <a:buChar char="•"/>
              <a:defRPr/>
            </a:pPr>
            <a:r>
              <a:rPr lang="de-DE" sz="2000" dirty="0" err="1" smtClean="0">
                <a:solidFill>
                  <a:srgbClr val="003366"/>
                </a:solidFill>
              </a:rPr>
              <a:t>Zivilrechtl</a:t>
            </a:r>
            <a:r>
              <a:rPr lang="de-DE" sz="2000" dirty="0" smtClean="0">
                <a:solidFill>
                  <a:srgbClr val="003366"/>
                </a:solidFill>
              </a:rPr>
              <a:t>. Aufsichtspflicht = Pflicht im Rahmen von „Vorhersehbarkeit“ u.  „Zumutbarkeit“</a:t>
            </a:r>
          </a:p>
          <a:p>
            <a:pPr marL="457200" indent="260350">
              <a:defRPr/>
            </a:pPr>
            <a:endParaRPr lang="de-DE" sz="2000" dirty="0" smtClean="0">
              <a:solidFill>
                <a:srgbClr val="003366"/>
              </a:solidFill>
            </a:endParaRPr>
          </a:p>
          <a:p>
            <a:pPr marL="457200" indent="260350">
              <a:buFont typeface="Arial" pitchFamily="34" charset="0"/>
              <a:buChar char="•"/>
              <a:defRPr/>
            </a:pPr>
            <a:r>
              <a:rPr lang="de-DE" sz="2000" dirty="0" smtClean="0">
                <a:solidFill>
                  <a:srgbClr val="003366"/>
                </a:solidFill>
              </a:rPr>
              <a:t>Definition „Gefahr“ s. nächste Folie</a:t>
            </a:r>
            <a:endParaRPr lang="de-DE" sz="2000" b="1" dirty="0" smtClean="0">
              <a:solidFill>
                <a:srgbClr val="003366"/>
              </a:solidFill>
            </a:endParaRPr>
          </a:p>
          <a:p>
            <a:pPr marL="457200" indent="-457200">
              <a:defRPr/>
            </a:pPr>
            <a:endParaRPr lang="de-DE" sz="2000" b="1" dirty="0">
              <a:solidFill>
                <a:srgbClr val="003366"/>
              </a:solidFill>
            </a:endParaRPr>
          </a:p>
          <a:p>
            <a:pPr>
              <a:defRPr/>
            </a:pPr>
            <a:endParaRPr lang="de-DE" sz="2000" dirty="0">
              <a:solidFill>
                <a:srgbClr val="003366"/>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anim calcmode="lin" valueType="num">
                                      <p:cBhvr additive="base">
                                        <p:cTn id="1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 calcmode="lin" valueType="num">
                                      <p:cBhvr additive="base">
                                        <p:cTn id="1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anim calcmode="lin" valueType="num">
                                      <p:cBhvr additive="base">
                                        <p:cTn id="2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 calcmode="lin" valueType="num">
                                      <p:cBhvr additive="base">
                                        <p:cTn id="27"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anim calcmode="lin" valueType="num">
                                      <p:cBhvr additive="base">
                                        <p:cTn id="31"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xEl>
                                              <p:pRg st="12" end="12"/>
                                            </p:txEl>
                                          </p:spTgt>
                                        </p:tgtEl>
                                        <p:attrNameLst>
                                          <p:attrName>style.visibility</p:attrName>
                                        </p:attrNameLst>
                                      </p:cBhvr>
                                      <p:to>
                                        <p:strVal val="visible"/>
                                      </p:to>
                                    </p:set>
                                    <p:anim calcmode="lin" valueType="num">
                                      <p:cBhvr additive="base">
                                        <p:cTn id="35" dur="500" fill="hold"/>
                                        <p:tgtEl>
                                          <p:spTgt spid="11">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xEl>
                                              <p:pRg st="14" end="14"/>
                                            </p:txEl>
                                          </p:spTgt>
                                        </p:tgtEl>
                                        <p:attrNameLst>
                                          <p:attrName>style.visibility</p:attrName>
                                        </p:attrNameLst>
                                      </p:cBhvr>
                                      <p:to>
                                        <p:strVal val="visible"/>
                                      </p:to>
                                    </p:set>
                                    <p:anim calcmode="lin" valueType="num">
                                      <p:cBhvr additive="base">
                                        <p:cTn id="41" dur="500" fill="hold"/>
                                        <p:tgtEl>
                                          <p:spTgt spid="11">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4"/>
            <a:ext cx="9144000" cy="6876000"/>
          </a:xfrm>
          <a:prstGeom prst="rect">
            <a:avLst/>
          </a:prstGeom>
          <a:solidFill>
            <a:srgbClr val="C0C0C0"/>
          </a:solidFill>
          <a:ln w="9525">
            <a:no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336699"/>
              </a:solidFill>
            </a:endParaRPr>
          </a:p>
        </p:txBody>
      </p:sp>
      <p:sp>
        <p:nvSpPr>
          <p:cNvPr id="5124"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9" name="Rechteck 8"/>
          <p:cNvSpPr/>
          <p:nvPr/>
        </p:nvSpPr>
        <p:spPr>
          <a:xfrm>
            <a:off x="0" y="0"/>
            <a:ext cx="9144000" cy="432000"/>
          </a:xfrm>
          <a:prstGeom prst="rect">
            <a:avLst/>
          </a:prstGeom>
        </p:spPr>
        <p:txBody>
          <a:bodyPr>
            <a:spAutoFit/>
          </a:bodyPr>
          <a:lstStyle/>
          <a:p>
            <a:pPr>
              <a:defRPr/>
            </a:pPr>
            <a:r>
              <a:rPr lang="de-DE" sz="2400" b="1" dirty="0">
                <a:solidFill>
                  <a:srgbClr val="003366"/>
                </a:solidFill>
              </a:rPr>
              <a:t>1.   </a:t>
            </a:r>
            <a:r>
              <a:rPr lang="de-DE" sz="2400" b="1" dirty="0">
                <a:solidFill>
                  <a:srgbClr val="003366"/>
                </a:solidFill>
                <a:effectLst>
                  <a:outerShdw blurRad="38100" dist="38100" dir="2700000" algn="tl">
                    <a:srgbClr val="000000">
                      <a:alpha val="43137"/>
                    </a:srgbClr>
                  </a:outerShdw>
                </a:effectLst>
              </a:rPr>
              <a:t>Handlungssicherheit in </a:t>
            </a:r>
            <a:r>
              <a:rPr lang="de-DE" sz="2400" b="1" dirty="0" smtClean="0">
                <a:solidFill>
                  <a:srgbClr val="003366"/>
                </a:solidFill>
                <a:effectLst>
                  <a:outerShdw blurRad="38100" dist="38100" dir="2700000" algn="tl">
                    <a:srgbClr val="000000">
                      <a:alpha val="43137"/>
                    </a:srgbClr>
                  </a:outerShdw>
                </a:effectLst>
              </a:rPr>
              <a:t>fachlicher </a:t>
            </a:r>
            <a:r>
              <a:rPr lang="de-DE" sz="2400" b="1" dirty="0">
                <a:solidFill>
                  <a:srgbClr val="003366"/>
                </a:solidFill>
                <a:effectLst>
                  <a:outerShdw blurRad="38100" dist="38100" dir="2700000" algn="tl">
                    <a:srgbClr val="000000">
                      <a:alpha val="43137"/>
                    </a:srgbClr>
                  </a:outerShdw>
                </a:effectLst>
              </a:rPr>
              <a:t>und rechtl. </a:t>
            </a:r>
            <a:r>
              <a:rPr lang="de-DE" sz="2400" b="1" dirty="0" smtClean="0">
                <a:solidFill>
                  <a:srgbClr val="003366"/>
                </a:solidFill>
                <a:effectLst>
                  <a:outerShdw blurRad="38100" dist="38100" dir="2700000" algn="tl">
                    <a:srgbClr val="000000">
                      <a:alpha val="43137"/>
                    </a:srgbClr>
                  </a:outerShdw>
                </a:effectLst>
              </a:rPr>
              <a:t>Orientierung</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11" name="Rechteck 4"/>
          <p:cNvSpPr>
            <a:spLocks noChangeArrowheads="1"/>
          </p:cNvSpPr>
          <p:nvPr/>
        </p:nvSpPr>
        <p:spPr bwMode="auto">
          <a:xfrm>
            <a:off x="0" y="428602"/>
            <a:ext cx="9144000" cy="6444000"/>
          </a:xfrm>
          <a:prstGeom prst="rect">
            <a:avLst/>
          </a:prstGeom>
          <a:noFill/>
          <a:ln w="9525">
            <a:noFill/>
            <a:miter lim="800000"/>
            <a:headEnd/>
            <a:tailEnd/>
          </a:ln>
        </p:spPr>
        <p:txBody>
          <a:bodyPr>
            <a:spAutoFit/>
          </a:bodyPr>
          <a:lstStyle/>
          <a:p>
            <a:pPr>
              <a:defRPr/>
            </a:pPr>
            <a:endParaRPr lang="de-DE" sz="2000" b="1" dirty="0">
              <a:solidFill>
                <a:srgbClr val="003366"/>
              </a:solidFill>
            </a:endParaRPr>
          </a:p>
          <a:p>
            <a:pPr>
              <a:defRPr/>
            </a:pPr>
            <a:endParaRPr lang="de-DE" sz="2000" b="1" dirty="0" smtClean="0">
              <a:solidFill>
                <a:srgbClr val="003366"/>
              </a:solidFill>
            </a:endParaRPr>
          </a:p>
          <a:p>
            <a:pPr>
              <a:defRPr/>
            </a:pPr>
            <a:r>
              <a:rPr lang="de-DE" sz="2000" b="1" dirty="0" smtClean="0">
                <a:solidFill>
                  <a:srgbClr val="003366"/>
                </a:solidFill>
              </a:rPr>
              <a:t>1.2  Definition „Gefahr“</a:t>
            </a:r>
            <a:endParaRPr lang="de-DE" sz="2000" b="1" dirty="0">
              <a:solidFill>
                <a:srgbClr val="003366"/>
              </a:solidFill>
            </a:endParaRPr>
          </a:p>
          <a:p>
            <a:pPr>
              <a:defRPr/>
            </a:pPr>
            <a:endParaRPr lang="de-DE" sz="2000" b="1" dirty="0">
              <a:solidFill>
                <a:srgbClr val="003366"/>
              </a:solidFill>
            </a:endParaRPr>
          </a:p>
          <a:p>
            <a:pPr marL="447675" lvl="0" indent="-447675">
              <a:buFont typeface="Wingdings" pitchFamily="2" charset="2"/>
              <a:buChar char="Ø"/>
            </a:pPr>
            <a:r>
              <a:rPr lang="de-DE" sz="2000" b="1" dirty="0" smtClean="0">
                <a:solidFill>
                  <a:srgbClr val="003366"/>
                </a:solidFill>
              </a:rPr>
              <a:t> 1.</a:t>
            </a:r>
            <a:r>
              <a:rPr lang="de-DE" sz="2000" dirty="0" smtClean="0">
                <a:solidFill>
                  <a:srgbClr val="003366"/>
                </a:solidFill>
              </a:rPr>
              <a:t> </a:t>
            </a:r>
            <a:r>
              <a:rPr lang="de-DE" sz="2000" b="1" dirty="0" smtClean="0">
                <a:solidFill>
                  <a:srgbClr val="003366"/>
                </a:solidFill>
              </a:rPr>
              <a:t>Gefahr </a:t>
            </a:r>
            <a:r>
              <a:rPr lang="de-DE" sz="2000" dirty="0" smtClean="0">
                <a:solidFill>
                  <a:srgbClr val="003366"/>
                </a:solidFill>
              </a:rPr>
              <a:t>= hinreichende  Wahrscheinlichkeit  eines  Schadens; möglicher </a:t>
            </a:r>
          </a:p>
          <a:p>
            <a:pPr marL="447675" lvl="0" indent="-447675"/>
            <a:r>
              <a:rPr lang="de-DE" sz="2000" dirty="0" smtClean="0">
                <a:solidFill>
                  <a:srgbClr val="003366"/>
                </a:solidFill>
              </a:rPr>
              <a:t>                          Schaden (latente Gefahr) reicht nicht</a:t>
            </a:r>
          </a:p>
          <a:p>
            <a:pPr marL="447675" lvl="0" indent="-447675">
              <a:buFont typeface="Wingdings" pitchFamily="2" charset="2"/>
              <a:buChar char="Ø"/>
            </a:pPr>
            <a:endParaRPr lang="de-DE" sz="2000" dirty="0" smtClean="0">
              <a:solidFill>
                <a:srgbClr val="003366"/>
              </a:solidFill>
            </a:endParaRPr>
          </a:p>
          <a:p>
            <a:pPr marL="447675" lvl="0" indent="-447675">
              <a:buFont typeface="Wingdings" pitchFamily="2" charset="2"/>
              <a:buChar char="Ø"/>
            </a:pPr>
            <a:r>
              <a:rPr lang="de-DE" sz="2000" dirty="0" smtClean="0">
                <a:solidFill>
                  <a:srgbClr val="003366"/>
                </a:solidFill>
              </a:rPr>
              <a:t> </a:t>
            </a:r>
            <a:r>
              <a:rPr lang="de-DE" sz="2000" b="1" dirty="0" smtClean="0">
                <a:solidFill>
                  <a:srgbClr val="003366"/>
                </a:solidFill>
              </a:rPr>
              <a:t>2. Akute</a:t>
            </a:r>
            <a:r>
              <a:rPr lang="de-DE" sz="2000" dirty="0" smtClean="0">
                <a:solidFill>
                  <a:srgbClr val="003366"/>
                </a:solidFill>
              </a:rPr>
              <a:t> </a:t>
            </a:r>
            <a:r>
              <a:rPr lang="de-DE" sz="2000" b="1" dirty="0" smtClean="0">
                <a:solidFill>
                  <a:srgbClr val="003366"/>
                </a:solidFill>
              </a:rPr>
              <a:t>Eigen- oder Fremdgefährdung</a:t>
            </a:r>
            <a:r>
              <a:rPr lang="de-DE" sz="2000" dirty="0" smtClean="0">
                <a:solidFill>
                  <a:srgbClr val="003366"/>
                </a:solidFill>
              </a:rPr>
              <a:t> </a:t>
            </a:r>
            <a:r>
              <a:rPr lang="de-DE" sz="2000" b="1" dirty="0" smtClean="0">
                <a:solidFill>
                  <a:srgbClr val="003366"/>
                </a:solidFill>
              </a:rPr>
              <a:t>im Rahmen der Aufsicht </a:t>
            </a:r>
            <a:r>
              <a:rPr lang="de-DE" sz="2000" dirty="0" smtClean="0">
                <a:solidFill>
                  <a:srgbClr val="003366"/>
                </a:solidFill>
              </a:rPr>
              <a:t>=  </a:t>
            </a:r>
          </a:p>
          <a:p>
            <a:pPr marL="447675" lvl="0" indent="-447675"/>
            <a:r>
              <a:rPr lang="de-DE" sz="2000" dirty="0" smtClean="0">
                <a:solidFill>
                  <a:srgbClr val="003366"/>
                </a:solidFill>
              </a:rPr>
              <a:t>        hohe Wahrscheinlichkeit eines Schadens</a:t>
            </a:r>
          </a:p>
          <a:p>
            <a:pPr marL="447675" lvl="0" indent="-447675"/>
            <a:endParaRPr lang="de-DE" sz="2000" dirty="0" smtClean="0">
              <a:solidFill>
                <a:srgbClr val="003366"/>
              </a:solidFill>
            </a:endParaRPr>
          </a:p>
          <a:p>
            <a:pPr marL="457200" indent="-457200">
              <a:defRPr/>
            </a:pPr>
            <a:endParaRPr lang="de-DE" sz="2000" dirty="0" smtClean="0">
              <a:solidFill>
                <a:srgbClr val="003366"/>
              </a:solidFill>
            </a:endParaRPr>
          </a:p>
          <a:p>
            <a:pPr marL="457200" indent="-457200">
              <a:buFont typeface="Wingdings" pitchFamily="2" charset="2"/>
              <a:buChar char="Ø"/>
              <a:defRPr/>
            </a:pPr>
            <a:endParaRPr lang="de-DE" sz="2000" dirty="0" smtClean="0">
              <a:solidFill>
                <a:srgbClr val="003366"/>
              </a:solidFill>
            </a:endParaRPr>
          </a:p>
          <a:p>
            <a:pPr marL="457200" indent="-457200">
              <a:buFont typeface="Wingdings" pitchFamily="2" charset="2"/>
              <a:buChar char="Ø"/>
              <a:defRPr/>
            </a:pPr>
            <a:endParaRPr lang="de-DE" sz="2000" dirty="0" smtClean="0">
              <a:solidFill>
                <a:srgbClr val="003366"/>
              </a:solidFill>
            </a:endParaRPr>
          </a:p>
          <a:p>
            <a:pPr marL="457200" indent="-457200">
              <a:defRPr/>
            </a:pPr>
            <a:endParaRPr lang="de-DE" sz="2000" b="1" dirty="0" smtClean="0">
              <a:solidFill>
                <a:srgbClr val="003366"/>
              </a:solidFill>
            </a:endParaRPr>
          </a:p>
          <a:p>
            <a:pPr marL="457200" indent="-457200">
              <a:defRPr/>
            </a:pPr>
            <a:endParaRPr lang="de-DE" sz="2000" b="1" dirty="0">
              <a:solidFill>
                <a:srgbClr val="003366"/>
              </a:solidFill>
            </a:endParaRPr>
          </a:p>
          <a:p>
            <a:pPr>
              <a:defRPr/>
            </a:pPr>
            <a:endParaRPr lang="de-DE" sz="2000" dirty="0">
              <a:solidFill>
                <a:srgbClr val="003366"/>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 calcmode="lin" valueType="num">
                                      <p:cBhvr additive="base">
                                        <p:cTn id="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anim calcmode="lin" valueType="num">
                                      <p:cBhvr additive="base">
                                        <p:cTn id="1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anim calcmode="lin" valueType="num">
                                      <p:cBhvr additive="base">
                                        <p:cTn id="1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anim calcmode="lin" valueType="num">
                                      <p:cBhvr additive="base">
                                        <p:cTn id="2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3"/>
            <a:ext cx="9144000" cy="6875463"/>
          </a:xfrm>
          <a:prstGeom prst="rect">
            <a:avLst/>
          </a:prstGeom>
          <a:solidFill>
            <a:srgbClr val="C0C0C0"/>
          </a:solidFill>
          <a:ln w="9525">
            <a:no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336699"/>
              </a:solidFill>
            </a:endParaRPr>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0"/>
            <a:ext cx="9144000" cy="6876000"/>
          </a:xfrm>
          <a:prstGeom prst="rect">
            <a:avLst/>
          </a:prstGeom>
        </p:spPr>
        <p:txBody>
          <a:bodyPr>
            <a:spAutoFit/>
          </a:bodyPr>
          <a:lstStyle/>
          <a:p>
            <a:pPr>
              <a:defRPr/>
            </a:pPr>
            <a:endParaRPr lang="de-DE" sz="2000" b="1" dirty="0">
              <a:solidFill>
                <a:srgbClr val="003366"/>
              </a:solidFill>
            </a:endParaRPr>
          </a:p>
          <a:p>
            <a:pPr>
              <a:defRPr/>
            </a:pPr>
            <a:endParaRPr lang="de-DE" sz="2000" b="1" dirty="0">
              <a:solidFill>
                <a:srgbClr val="003366"/>
              </a:solidFill>
            </a:endParaRPr>
          </a:p>
          <a:p>
            <a:pPr>
              <a:defRPr/>
            </a:pPr>
            <a:r>
              <a:rPr lang="de-DE" sz="2000" b="1" dirty="0" smtClean="0">
                <a:solidFill>
                  <a:srgbClr val="003366"/>
                </a:solidFill>
              </a:rPr>
              <a:t>1.3  Konsequenz: </a:t>
            </a:r>
            <a:r>
              <a:rPr lang="de-DE" sz="2000" b="1" dirty="0" err="1" smtClean="0">
                <a:solidFill>
                  <a:srgbClr val="003366"/>
                </a:solidFill>
              </a:rPr>
              <a:t>Handlungssicherh</a:t>
            </a:r>
            <a:r>
              <a:rPr lang="de-DE" sz="2000" b="1" dirty="0" smtClean="0">
                <a:solidFill>
                  <a:srgbClr val="003366"/>
                </a:solidFill>
              </a:rPr>
              <a:t>. durch Kindeswohl-Reflexion stärken</a:t>
            </a:r>
            <a:endParaRPr lang="de-DE" sz="2000" b="1" dirty="0">
              <a:solidFill>
                <a:srgbClr val="003366"/>
              </a:solidFill>
            </a:endParaRPr>
          </a:p>
          <a:p>
            <a:pPr>
              <a:defRPr/>
            </a:pPr>
            <a:r>
              <a:rPr lang="de-DE" sz="2000" b="1" dirty="0">
                <a:solidFill>
                  <a:srgbClr val="003366"/>
                </a:solidFill>
              </a:rPr>
              <a:t>        </a:t>
            </a:r>
            <a:endParaRPr lang="de-DE" sz="2000" dirty="0">
              <a:solidFill>
                <a:srgbClr val="003366"/>
              </a:solidFill>
            </a:endParaRPr>
          </a:p>
          <a:p>
            <a:pPr>
              <a:defRPr/>
            </a:pPr>
            <a:r>
              <a:rPr lang="de-DE" sz="2000" dirty="0">
                <a:solidFill>
                  <a:srgbClr val="003366"/>
                </a:solidFill>
              </a:rPr>
              <a:t>       </a:t>
            </a:r>
            <a:r>
              <a:rPr lang="de-DE" sz="2000" dirty="0" smtClean="0">
                <a:solidFill>
                  <a:srgbClr val="003366"/>
                </a:solidFill>
                <a:sym typeface="Symbol"/>
              </a:rPr>
              <a:t> d</a:t>
            </a:r>
            <a:r>
              <a:rPr lang="de-DE" sz="2000" dirty="0" smtClean="0">
                <a:solidFill>
                  <a:srgbClr val="003366"/>
                </a:solidFill>
              </a:rPr>
              <a:t>er </a:t>
            </a:r>
            <a:r>
              <a:rPr lang="de-DE" sz="2000" dirty="0">
                <a:solidFill>
                  <a:srgbClr val="003366"/>
                </a:solidFill>
              </a:rPr>
              <a:t>„unbestimmte Rechtsbegriff Kindeswohl“ ist zu reflektieren</a:t>
            </a:r>
          </a:p>
          <a:p>
            <a:pPr>
              <a:defRPr/>
            </a:pPr>
            <a:r>
              <a:rPr lang="de-DE" sz="2000" dirty="0">
                <a:solidFill>
                  <a:srgbClr val="003366"/>
                </a:solidFill>
              </a:rPr>
              <a:t>----------------------------------------------------------------------------------------------------------</a:t>
            </a:r>
          </a:p>
          <a:p>
            <a:pPr>
              <a:defRPr/>
            </a:pPr>
            <a:endParaRPr lang="de-DE" sz="2000" dirty="0" smtClean="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r>
              <a:rPr lang="de-DE" sz="2000" dirty="0">
                <a:solidFill>
                  <a:srgbClr val="003366"/>
                </a:solidFill>
              </a:rPr>
              <a:t>----------------------------------------------------------------------------------------------------------</a:t>
            </a:r>
          </a:p>
          <a:p>
            <a:pPr>
              <a:defRPr/>
            </a:pPr>
            <a:endParaRPr lang="de-DE" sz="2000" b="1" dirty="0" smtClean="0">
              <a:solidFill>
                <a:srgbClr val="003366"/>
              </a:solidFill>
            </a:endParaRPr>
          </a:p>
          <a:p>
            <a:pPr>
              <a:defRPr/>
            </a:pPr>
            <a:r>
              <a:rPr lang="de-DE" sz="2000" b="1" dirty="0" smtClean="0">
                <a:solidFill>
                  <a:srgbClr val="003366"/>
                </a:solidFill>
              </a:rPr>
              <a:t>Die pädagogische </a:t>
            </a:r>
            <a:r>
              <a:rPr lang="de-DE" sz="2000" b="1" dirty="0">
                <a:solidFill>
                  <a:srgbClr val="003366"/>
                </a:solidFill>
              </a:rPr>
              <a:t>Haltung ist über eine objektivierend wirkende </a:t>
            </a:r>
            <a:r>
              <a:rPr lang="de-DE" sz="2000" b="1" dirty="0" smtClean="0">
                <a:solidFill>
                  <a:srgbClr val="003366"/>
                </a:solidFill>
              </a:rPr>
              <a:t>Reflexion </a:t>
            </a:r>
            <a:r>
              <a:rPr lang="de-DE" sz="2000" b="1" dirty="0">
                <a:solidFill>
                  <a:srgbClr val="003366"/>
                </a:solidFill>
              </a:rPr>
              <a:t>zu filtern: </a:t>
            </a:r>
            <a:r>
              <a:rPr lang="de-DE" sz="2000" dirty="0">
                <a:solidFill>
                  <a:srgbClr val="003366"/>
                </a:solidFill>
              </a:rPr>
              <a:t>primär fachlich, </a:t>
            </a:r>
            <a:r>
              <a:rPr lang="de-DE" sz="2000" dirty="0" smtClean="0">
                <a:solidFill>
                  <a:srgbClr val="003366"/>
                </a:solidFill>
              </a:rPr>
              <a:t>danach </a:t>
            </a:r>
            <a:r>
              <a:rPr lang="de-DE" sz="2000" dirty="0">
                <a:solidFill>
                  <a:srgbClr val="003366"/>
                </a:solidFill>
              </a:rPr>
              <a:t>rechtlich. </a:t>
            </a:r>
            <a:endParaRPr lang="de-DE" sz="2000" dirty="0" smtClean="0">
              <a:solidFill>
                <a:srgbClr val="003366"/>
              </a:solidFill>
            </a:endParaRPr>
          </a:p>
          <a:p>
            <a:pPr>
              <a:defRPr/>
            </a:pPr>
            <a:endParaRPr lang="de-DE" sz="2000" dirty="0" smtClean="0">
              <a:solidFill>
                <a:srgbClr val="003366"/>
              </a:solidFill>
            </a:endParaRPr>
          </a:p>
          <a:p>
            <a:pPr>
              <a:defRPr/>
            </a:pPr>
            <a:r>
              <a:rPr lang="de-DE" sz="2000" dirty="0" smtClean="0">
                <a:solidFill>
                  <a:srgbClr val="003366"/>
                </a:solidFill>
              </a:rPr>
              <a:t>Viele </a:t>
            </a:r>
            <a:r>
              <a:rPr lang="de-DE" sz="2000" dirty="0">
                <a:solidFill>
                  <a:srgbClr val="003366"/>
                </a:solidFill>
              </a:rPr>
              <a:t>“meinen es gut”. </a:t>
            </a:r>
            <a:r>
              <a:rPr lang="de-DE" sz="2000" dirty="0" smtClean="0">
                <a:solidFill>
                  <a:srgbClr val="003366"/>
                </a:solidFill>
              </a:rPr>
              <a:t>Päd. Qualität </a:t>
            </a:r>
            <a:r>
              <a:rPr lang="de-DE" sz="2000" dirty="0">
                <a:solidFill>
                  <a:srgbClr val="003366"/>
                </a:solidFill>
              </a:rPr>
              <a:t>erfordert </a:t>
            </a:r>
            <a:r>
              <a:rPr lang="de-DE" sz="2000" dirty="0" smtClean="0">
                <a:solidFill>
                  <a:srgbClr val="003366"/>
                </a:solidFill>
              </a:rPr>
              <a:t>aber, </a:t>
            </a:r>
            <a:r>
              <a:rPr lang="de-DE" sz="2000" dirty="0">
                <a:solidFill>
                  <a:srgbClr val="003366"/>
                </a:solidFill>
              </a:rPr>
              <a:t>dass aufgrund </a:t>
            </a:r>
            <a:r>
              <a:rPr lang="de-DE" sz="2000" dirty="0" smtClean="0">
                <a:solidFill>
                  <a:srgbClr val="003366"/>
                </a:solidFill>
              </a:rPr>
              <a:t>pers. </a:t>
            </a:r>
            <a:r>
              <a:rPr lang="de-DE" sz="2000" dirty="0">
                <a:solidFill>
                  <a:srgbClr val="003366"/>
                </a:solidFill>
              </a:rPr>
              <a:t>Haltung für richtig erachtetes Verhalten im Rahmen „fachlicher </a:t>
            </a:r>
            <a:r>
              <a:rPr lang="de-DE" sz="2000" dirty="0" err="1" smtClean="0">
                <a:solidFill>
                  <a:srgbClr val="003366"/>
                </a:solidFill>
              </a:rPr>
              <a:t>Begründbarkeit</a:t>
            </a:r>
            <a:r>
              <a:rPr lang="de-DE" sz="2000" dirty="0" smtClean="0">
                <a:solidFill>
                  <a:srgbClr val="003366"/>
                </a:solidFill>
              </a:rPr>
              <a:t>“ </a:t>
            </a:r>
            <a:r>
              <a:rPr lang="de-DE" sz="2000" dirty="0" err="1" smtClean="0">
                <a:solidFill>
                  <a:srgbClr val="003366"/>
                </a:solidFill>
              </a:rPr>
              <a:t>u.rechtl</a:t>
            </a:r>
            <a:r>
              <a:rPr lang="de-DE" sz="2000" dirty="0">
                <a:solidFill>
                  <a:srgbClr val="003366"/>
                </a:solidFill>
              </a:rPr>
              <a:t>. Zulässigkeit reflektiert </a:t>
            </a:r>
            <a:r>
              <a:rPr lang="de-DE" sz="2000" dirty="0" smtClean="0">
                <a:solidFill>
                  <a:srgbClr val="003366"/>
                </a:solidFill>
              </a:rPr>
              <a:t>wird (Reihenfolge wichtig !).  Ausschließlich </a:t>
            </a:r>
            <a:r>
              <a:rPr lang="de-DE" sz="2000" dirty="0">
                <a:solidFill>
                  <a:srgbClr val="003366"/>
                </a:solidFill>
              </a:rPr>
              <a:t>nach eigener Haltung </a:t>
            </a:r>
            <a:r>
              <a:rPr lang="de-DE" sz="2000" dirty="0" smtClean="0">
                <a:solidFill>
                  <a:srgbClr val="003366"/>
                </a:solidFill>
              </a:rPr>
              <a:t>zu entscheiden</a:t>
            </a:r>
            <a:r>
              <a:rPr lang="de-DE" sz="2000" dirty="0">
                <a:solidFill>
                  <a:srgbClr val="003366"/>
                </a:solidFill>
              </a:rPr>
              <a:t>, bedeutet </a:t>
            </a:r>
            <a:r>
              <a:rPr lang="de-DE" sz="2000" dirty="0" smtClean="0">
                <a:solidFill>
                  <a:srgbClr val="003366"/>
                </a:solidFill>
              </a:rPr>
              <a:t>Gefahr </a:t>
            </a:r>
            <a:r>
              <a:rPr lang="de-DE" sz="2000" dirty="0">
                <a:solidFill>
                  <a:srgbClr val="003366"/>
                </a:solidFill>
              </a:rPr>
              <a:t>der Beliebigkeit oder </a:t>
            </a:r>
            <a:r>
              <a:rPr lang="de-DE" sz="2000" dirty="0" smtClean="0">
                <a:solidFill>
                  <a:srgbClr val="003366"/>
                </a:solidFill>
              </a:rPr>
              <a:t>gar Willkür</a:t>
            </a:r>
            <a:r>
              <a:rPr lang="de-DE" sz="2000" dirty="0">
                <a:solidFill>
                  <a:srgbClr val="003366"/>
                </a:solidFill>
              </a:rPr>
              <a:t>.  </a:t>
            </a:r>
            <a:endParaRPr lang="de-DE" sz="2000" u="sng" dirty="0">
              <a:solidFill>
                <a:srgbClr val="003366"/>
              </a:solidFill>
              <a:effectLst>
                <a:outerShdw blurRad="38100" dist="38100" dir="2700000" algn="tl">
                  <a:srgbClr val="000000">
                    <a:alpha val="43137"/>
                  </a:srgbClr>
                </a:outerShdw>
              </a:effectLst>
            </a:endParaRPr>
          </a:p>
        </p:txBody>
      </p:sp>
      <p:sp>
        <p:nvSpPr>
          <p:cNvPr id="12" name="Rechteck 6"/>
          <p:cNvSpPr>
            <a:spLocks noChangeArrowheads="1"/>
          </p:cNvSpPr>
          <p:nvPr/>
        </p:nvSpPr>
        <p:spPr bwMode="auto">
          <a:xfrm>
            <a:off x="0" y="1857364"/>
            <a:ext cx="9144000" cy="1631216"/>
          </a:xfrm>
          <a:prstGeom prst="rect">
            <a:avLst/>
          </a:prstGeom>
          <a:noFill/>
          <a:ln w="9525">
            <a:noFill/>
            <a:miter lim="800000"/>
            <a:headEnd/>
            <a:tailEnd/>
          </a:ln>
        </p:spPr>
        <p:txBody>
          <a:bodyPr>
            <a:spAutoFit/>
          </a:bodyPr>
          <a:lstStyle/>
          <a:p>
            <a:r>
              <a:rPr lang="de-DE" sz="2000" dirty="0">
                <a:solidFill>
                  <a:srgbClr val="003366"/>
                </a:solidFill>
              </a:rPr>
              <a:t>    </a:t>
            </a:r>
            <a:r>
              <a:rPr lang="de-DE" sz="2000" dirty="0" smtClean="0">
                <a:solidFill>
                  <a:srgbClr val="003366"/>
                </a:solidFill>
              </a:rPr>
              <a:t>Verunsichernden </a:t>
            </a:r>
            <a:r>
              <a:rPr lang="de-DE" sz="2000" dirty="0">
                <a:solidFill>
                  <a:srgbClr val="003366"/>
                </a:solidFill>
              </a:rPr>
              <a:t>Rahmenbedingungen </a:t>
            </a:r>
            <a:r>
              <a:rPr lang="de-DE" sz="2000" dirty="0" smtClean="0">
                <a:solidFill>
                  <a:srgbClr val="003366"/>
                </a:solidFill>
              </a:rPr>
              <a:t>ist zu begegnen durch eine </a:t>
            </a:r>
            <a:r>
              <a:rPr lang="de-DE" sz="2000" b="1" dirty="0" err="1" smtClean="0">
                <a:solidFill>
                  <a:srgbClr val="003366"/>
                </a:solidFill>
              </a:rPr>
              <a:t>objekti</a:t>
            </a:r>
            <a:r>
              <a:rPr lang="de-DE" sz="2000" b="1" dirty="0" smtClean="0">
                <a:solidFill>
                  <a:srgbClr val="003366"/>
                </a:solidFill>
              </a:rPr>
              <a:t>-</a:t>
            </a:r>
            <a:endParaRPr lang="de-DE" sz="2000" b="1" dirty="0">
              <a:solidFill>
                <a:srgbClr val="003366"/>
              </a:solidFill>
            </a:endParaRPr>
          </a:p>
          <a:p>
            <a:r>
              <a:rPr lang="de-DE" sz="2000" dirty="0">
                <a:solidFill>
                  <a:srgbClr val="003366"/>
                </a:solidFill>
              </a:rPr>
              <a:t>    </a:t>
            </a:r>
            <a:r>
              <a:rPr lang="de-DE" sz="2000" b="1" dirty="0" smtClean="0">
                <a:solidFill>
                  <a:srgbClr val="003366"/>
                </a:solidFill>
              </a:rPr>
              <a:t>vierende KW- Reflexionsebene </a:t>
            </a:r>
            <a:r>
              <a:rPr lang="de-DE" sz="2000" dirty="0" smtClean="0">
                <a:solidFill>
                  <a:srgbClr val="003366"/>
                </a:solidFill>
              </a:rPr>
              <a:t>(weniger Subjektivität).      </a:t>
            </a:r>
            <a:endParaRPr lang="de-DE" sz="2000" dirty="0">
              <a:solidFill>
                <a:srgbClr val="003366"/>
              </a:solidFill>
            </a:endParaRPr>
          </a:p>
          <a:p>
            <a:r>
              <a:rPr lang="de-DE" sz="2000" dirty="0">
                <a:solidFill>
                  <a:srgbClr val="003366"/>
                </a:solidFill>
              </a:rPr>
              <a:t>    </a:t>
            </a:r>
            <a:r>
              <a:rPr lang="de-DE" sz="2000" dirty="0" smtClean="0">
                <a:solidFill>
                  <a:srgbClr val="003366"/>
                </a:solidFill>
              </a:rPr>
              <a:t>Das setzt </a:t>
            </a:r>
            <a:r>
              <a:rPr lang="de-DE" sz="2000" b="1" dirty="0" smtClean="0">
                <a:solidFill>
                  <a:srgbClr val="003366"/>
                </a:solidFill>
              </a:rPr>
              <a:t>gleiches KW-Verständnis </a:t>
            </a:r>
            <a:r>
              <a:rPr lang="de-DE" sz="2000" dirty="0" smtClean="0">
                <a:solidFill>
                  <a:srgbClr val="003366"/>
                </a:solidFill>
              </a:rPr>
              <a:t>Verantwortlicher voraus und ein darauf </a:t>
            </a:r>
          </a:p>
          <a:p>
            <a:r>
              <a:rPr lang="de-DE" sz="2000" dirty="0" smtClean="0">
                <a:solidFill>
                  <a:srgbClr val="003366"/>
                </a:solidFill>
              </a:rPr>
              <a:t>    basierendes </a:t>
            </a:r>
            <a:r>
              <a:rPr lang="de-DE" sz="2000" b="1" dirty="0" smtClean="0">
                <a:solidFill>
                  <a:srgbClr val="003366"/>
                </a:solidFill>
              </a:rPr>
              <a:t>gemeinsames KW- Bewertungssystem </a:t>
            </a:r>
            <a:r>
              <a:rPr lang="de-DE" sz="2000" dirty="0" smtClean="0">
                <a:solidFill>
                  <a:srgbClr val="003366"/>
                </a:solidFill>
              </a:rPr>
              <a:t>(Prüfschema), um der </a:t>
            </a:r>
          </a:p>
          <a:p>
            <a:r>
              <a:rPr lang="de-DE" sz="2000" dirty="0" smtClean="0">
                <a:solidFill>
                  <a:srgbClr val="003366"/>
                </a:solidFill>
              </a:rPr>
              <a:t>    Gefahr </a:t>
            </a:r>
            <a:r>
              <a:rPr lang="de-DE" sz="2000" dirty="0">
                <a:solidFill>
                  <a:srgbClr val="003366"/>
                </a:solidFill>
              </a:rPr>
              <a:t>von Beliebigkeit und Willkür zu </a:t>
            </a:r>
            <a:r>
              <a:rPr lang="de-DE" sz="2000" dirty="0" smtClean="0">
                <a:solidFill>
                  <a:srgbClr val="003366"/>
                </a:solidFill>
              </a:rPr>
              <a:t>begegnen. </a:t>
            </a:r>
            <a:endParaRPr lang="de-DE" dirty="0"/>
          </a:p>
        </p:txBody>
      </p:sp>
      <p:sp>
        <p:nvSpPr>
          <p:cNvPr id="9" name="Rechteck 8"/>
          <p:cNvSpPr/>
          <p:nvPr/>
        </p:nvSpPr>
        <p:spPr>
          <a:xfrm>
            <a:off x="0" y="0"/>
            <a:ext cx="9144000" cy="432000"/>
          </a:xfrm>
          <a:prstGeom prst="rect">
            <a:avLst/>
          </a:prstGeom>
        </p:spPr>
        <p:txBody>
          <a:bodyPr>
            <a:spAutoFit/>
          </a:bodyPr>
          <a:lstStyle/>
          <a:p>
            <a:pPr>
              <a:defRPr/>
            </a:pPr>
            <a:r>
              <a:rPr lang="de-DE" sz="2400" b="1" dirty="0">
                <a:solidFill>
                  <a:srgbClr val="003366"/>
                </a:solidFill>
              </a:rPr>
              <a:t>1.   </a:t>
            </a:r>
            <a:r>
              <a:rPr lang="de-DE" sz="2400" b="1" dirty="0">
                <a:solidFill>
                  <a:srgbClr val="003366"/>
                </a:solidFill>
                <a:effectLst>
                  <a:outerShdw blurRad="38100" dist="38100" dir="2700000" algn="tl">
                    <a:srgbClr val="000000">
                      <a:alpha val="43137"/>
                    </a:srgbClr>
                  </a:outerShdw>
                </a:effectLst>
              </a:rPr>
              <a:t>Handlungssicherheit in </a:t>
            </a:r>
            <a:r>
              <a:rPr lang="de-DE" sz="2400" b="1" dirty="0" smtClean="0">
                <a:solidFill>
                  <a:srgbClr val="003366"/>
                </a:solidFill>
                <a:effectLst>
                  <a:outerShdw blurRad="38100" dist="38100" dir="2700000" algn="tl">
                    <a:srgbClr val="000000">
                      <a:alpha val="43137"/>
                    </a:srgbClr>
                  </a:outerShdw>
                </a:effectLst>
              </a:rPr>
              <a:t>fachlicher </a:t>
            </a:r>
            <a:r>
              <a:rPr lang="de-DE" sz="2400" b="1" dirty="0">
                <a:solidFill>
                  <a:srgbClr val="003366"/>
                </a:solidFill>
                <a:effectLst>
                  <a:outerShdw blurRad="38100" dist="38100" dir="2700000" algn="tl">
                    <a:srgbClr val="000000">
                      <a:alpha val="43137"/>
                    </a:srgbClr>
                  </a:outerShdw>
                </a:effectLst>
              </a:rPr>
              <a:t>und rechtl. </a:t>
            </a:r>
            <a:r>
              <a:rPr lang="de-DE" sz="2400" b="1" dirty="0" smtClean="0">
                <a:solidFill>
                  <a:srgbClr val="003366"/>
                </a:solidFill>
                <a:effectLst>
                  <a:outerShdw blurRad="38100" dist="38100" dir="2700000" algn="tl">
                    <a:srgbClr val="000000">
                      <a:alpha val="43137"/>
                    </a:srgbClr>
                  </a:outerShdw>
                </a:effectLst>
              </a:rPr>
              <a:t>Orientierung</a:t>
            </a: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cxnSp>
        <p:nvCxnSpPr>
          <p:cNvPr id="13" name="Gerade Verbindung mit Pfeil 12"/>
          <p:cNvCxnSpPr/>
          <p:nvPr/>
        </p:nvCxnSpPr>
        <p:spPr>
          <a:xfrm rot="5400000">
            <a:off x="-360362" y="2503446"/>
            <a:ext cx="1008000" cy="1588"/>
          </a:xfrm>
          <a:prstGeom prst="straightConnector1">
            <a:avLst/>
          </a:prstGeom>
          <a:ln w="19050">
            <a:solidFill>
              <a:srgbClr val="0033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 calcmode="lin" valueType="num">
                                      <p:cBhvr additive="base">
                                        <p:cTn id="2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13" end="13"/>
                                            </p:txEl>
                                          </p:spTgt>
                                        </p:tgtEl>
                                        <p:attrNameLst>
                                          <p:attrName>style.visibility</p:attrName>
                                        </p:attrNameLst>
                                      </p:cBhvr>
                                      <p:to>
                                        <p:strVal val="visible"/>
                                      </p:to>
                                    </p:set>
                                    <p:anim calcmode="lin" valueType="num">
                                      <p:cBhvr additive="base">
                                        <p:cTn id="29"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15" end="15"/>
                                            </p:txEl>
                                          </p:spTgt>
                                        </p:tgtEl>
                                        <p:attrNameLst>
                                          <p:attrName>style.visibility</p:attrName>
                                        </p:attrNameLst>
                                      </p:cBhvr>
                                      <p:to>
                                        <p:strVal val="visible"/>
                                      </p:to>
                                    </p:set>
                                    <p:anim calcmode="lin" valueType="num">
                                      <p:cBhvr additive="base">
                                        <p:cTn id="33"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xel">
  <a:themeElements>
    <a:clrScheme name="Pixel 13">
      <a:dk1>
        <a:srgbClr val="9999FF"/>
      </a:dk1>
      <a:lt1>
        <a:srgbClr val="FFFFFF"/>
      </a:lt1>
      <a:dk2>
        <a:srgbClr val="000000"/>
      </a:dk2>
      <a:lt2>
        <a:srgbClr val="00007D"/>
      </a:lt2>
      <a:accent1>
        <a:srgbClr val="9999FF"/>
      </a:accent1>
      <a:accent2>
        <a:srgbClr val="9999CC"/>
      </a:accent2>
      <a:accent3>
        <a:srgbClr val="FFFFFF"/>
      </a:accent3>
      <a:accent4>
        <a:srgbClr val="8282DA"/>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2000" b="1" dirty="0" smtClean="0">
            <a:solidFill>
              <a:srgbClr val="003366"/>
            </a:solidFill>
          </a:defRPr>
        </a:defPPr>
      </a:lstStyle>
    </a:sp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9999FF"/>
        </a:dk1>
        <a:lt1>
          <a:srgbClr val="FFFFFF"/>
        </a:lt1>
        <a:dk2>
          <a:srgbClr val="000000"/>
        </a:dk2>
        <a:lt2>
          <a:srgbClr val="00007D"/>
        </a:lt2>
        <a:accent1>
          <a:srgbClr val="9999FF"/>
        </a:accent1>
        <a:accent2>
          <a:srgbClr val="9999CC"/>
        </a:accent2>
        <a:accent3>
          <a:srgbClr val="FFFFFF"/>
        </a:accent3>
        <a:accent4>
          <a:srgbClr val="8282DA"/>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0</TotalTime>
  <Words>4156</Words>
  <Application>Microsoft Office PowerPoint</Application>
  <PresentationFormat>Bildschirmpräsentation (4:3)</PresentationFormat>
  <Paragraphs>1513</Paragraphs>
  <Slides>45</Slides>
  <Notes>45</Notes>
  <HiddenSlides>0</HiddenSlides>
  <MMClips>0</MMClips>
  <ScaleCrop>false</ScaleCrop>
  <HeadingPairs>
    <vt:vector size="4" baseType="variant">
      <vt:variant>
        <vt:lpstr>Design</vt:lpstr>
      </vt:variant>
      <vt:variant>
        <vt:i4>1</vt:i4>
      </vt:variant>
      <vt:variant>
        <vt:lpstr>Folientitel</vt:lpstr>
      </vt:variant>
      <vt:variant>
        <vt:i4>45</vt:i4>
      </vt:variant>
    </vt:vector>
  </HeadingPairs>
  <TitlesOfParts>
    <vt:vector size="46" baseType="lpstr">
      <vt:lpstr>Pixel</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vector>
  </TitlesOfParts>
  <Company>LVR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Pädagogik und Freiheitsentzug</dc:title>
  <dc:creator>Administrator</dc:creator>
  <cp:lastModifiedBy>Martin Stoppel</cp:lastModifiedBy>
  <cp:revision>6407</cp:revision>
  <cp:lastPrinted>2003-02-06T12:45:02Z</cp:lastPrinted>
  <dcterms:created xsi:type="dcterms:W3CDTF">2003-01-31T11:11:50Z</dcterms:created>
  <dcterms:modified xsi:type="dcterms:W3CDTF">2015-12-03T04:40:05Z</dcterms:modified>
</cp:coreProperties>
</file>