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3" r:id="rId1"/>
  </p:sldMasterIdLst>
  <p:notesMasterIdLst>
    <p:notesMasterId r:id="rId17"/>
  </p:notesMasterIdLst>
  <p:handoutMasterIdLst>
    <p:handoutMasterId r:id="rId18"/>
  </p:handoutMasterIdLst>
  <p:sldIdLst>
    <p:sldId id="1169" r:id="rId2"/>
    <p:sldId id="1388" r:id="rId3"/>
    <p:sldId id="1407" r:id="rId4"/>
    <p:sldId id="1406" r:id="rId5"/>
    <p:sldId id="1401" r:id="rId6"/>
    <p:sldId id="1322" r:id="rId7"/>
    <p:sldId id="1402" r:id="rId8"/>
    <p:sldId id="1397" r:id="rId9"/>
    <p:sldId id="1398" r:id="rId10"/>
    <p:sldId id="1404" r:id="rId11"/>
    <p:sldId id="1215" r:id="rId12"/>
    <p:sldId id="1403" r:id="rId13"/>
    <p:sldId id="1405" r:id="rId14"/>
    <p:sldId id="1408" r:id="rId15"/>
    <p:sldId id="1269" r:id="rId16"/>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0C0C0"/>
    <a:srgbClr val="E8BEBE"/>
    <a:srgbClr val="E8BEB9"/>
    <a:srgbClr val="E0B49C"/>
    <a:srgbClr val="E0BB9C"/>
    <a:srgbClr val="E2ABA2"/>
    <a:srgbClr val="E8BBB4"/>
    <a:srgbClr val="E8C5B4"/>
    <a:srgbClr val="E8B5B4"/>
  </p:clrMru>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373" autoAdjust="0"/>
    <p:restoredTop sz="94993" autoAdjust="0"/>
  </p:normalViewPr>
  <p:slideViewPr>
    <p:cSldViewPr>
      <p:cViewPr varScale="1">
        <p:scale>
          <a:sx n="85" d="100"/>
          <a:sy n="85" d="100"/>
        </p:scale>
        <p:origin x="-97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916" y="-84"/>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184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cs typeface="+mn-cs"/>
              </a:defRPr>
            </a:lvl1pPr>
          </a:lstStyle>
          <a:p>
            <a:pPr>
              <a:defRPr/>
            </a:pPr>
            <a:endParaRPr lang="de-DE"/>
          </a:p>
        </p:txBody>
      </p:sp>
      <p:sp>
        <p:nvSpPr>
          <p:cNvPr id="29184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cs typeface="+mn-cs"/>
              </a:defRPr>
            </a:lvl1pPr>
          </a:lstStyle>
          <a:p>
            <a:pPr>
              <a:defRPr/>
            </a:pPr>
            <a:endParaRPr lang="de-DE"/>
          </a:p>
        </p:txBody>
      </p:sp>
      <p:sp>
        <p:nvSpPr>
          <p:cNvPr id="29184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cs typeface="+mn-cs"/>
              </a:defRPr>
            </a:lvl1pPr>
          </a:lstStyle>
          <a:p>
            <a:pPr>
              <a:defRPr/>
            </a:pPr>
            <a:endParaRPr lang="de-DE"/>
          </a:p>
        </p:txBody>
      </p:sp>
      <p:sp>
        <p:nvSpPr>
          <p:cNvPr id="29184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cs typeface="+mn-cs"/>
              </a:defRPr>
            </a:lvl1pPr>
          </a:lstStyle>
          <a:p>
            <a:pPr>
              <a:defRPr/>
            </a:pPr>
            <a:fld id="{276BFADD-AD67-4BC9-BD97-32386006025E}"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eaLnBrk="0" hangingPunct="0">
              <a:defRPr sz="1300">
                <a:latin typeface="Times New Roman" pitchFamily="18" charset="0"/>
                <a:cs typeface="+mn-cs"/>
              </a:defRPr>
            </a:lvl1pPr>
          </a:lstStyle>
          <a:p>
            <a:pPr>
              <a:defRPr/>
            </a:pPr>
            <a:endParaRPr lang="de-DE"/>
          </a:p>
        </p:txBody>
      </p:sp>
      <p:sp>
        <p:nvSpPr>
          <p:cNvPr id="4099"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eaLnBrk="0" hangingPunct="0">
              <a:defRPr sz="1300">
                <a:latin typeface="Times New Roman" pitchFamily="18" charset="0"/>
                <a:cs typeface="+mn-cs"/>
              </a:defRPr>
            </a:lvl1pPr>
          </a:lstStyle>
          <a:p>
            <a:pPr>
              <a:defRPr/>
            </a:pPr>
            <a:endParaRPr lang="de-DE"/>
          </a:p>
        </p:txBody>
      </p:sp>
      <p:sp>
        <p:nvSpPr>
          <p:cNvPr id="1536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102"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eaLnBrk="0" hangingPunct="0">
              <a:defRPr sz="1300">
                <a:latin typeface="Times New Roman" pitchFamily="18" charset="0"/>
                <a:cs typeface="+mn-cs"/>
              </a:defRPr>
            </a:lvl1pPr>
          </a:lstStyle>
          <a:p>
            <a:pPr>
              <a:defRPr/>
            </a:pPr>
            <a:endParaRPr lang="de-DE"/>
          </a:p>
        </p:txBody>
      </p:sp>
      <p:sp>
        <p:nvSpPr>
          <p:cNvPr id="4103"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eaLnBrk="0" hangingPunct="0">
              <a:defRPr sz="1300">
                <a:latin typeface="Times New Roman" pitchFamily="18" charset="0"/>
                <a:cs typeface="+mn-cs"/>
              </a:defRPr>
            </a:lvl1pPr>
          </a:lstStyle>
          <a:p>
            <a:pPr>
              <a:defRPr/>
            </a:pPr>
            <a:fld id="{72569219-0ED4-4394-B38E-7413CECE1B25}"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p:txBody>
          <a:bodyPr/>
          <a:lstStyle/>
          <a:p>
            <a:pPr>
              <a:defRPr/>
            </a:pPr>
            <a:fld id="{2F2A4CBF-0C50-44B4-8078-81EF53E45995}" type="slidenum">
              <a:rPr lang="de-DE" smtClean="0"/>
              <a:pPr>
                <a:defRPr/>
              </a:pPr>
              <a:t>1</a:t>
            </a:fld>
            <a:endParaRPr lang="de-DE"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0AF44422-38A5-457C-8EED-F8FA064AEDC3}" type="slidenum">
              <a:rPr lang="de-DE" smtClean="0"/>
              <a:pPr>
                <a:defRPr/>
              </a:pPr>
              <a:t>10</a:t>
            </a:fld>
            <a:endParaRPr lang="de-DE"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de-DE"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p:txBody>
          <a:bodyPr/>
          <a:lstStyle/>
          <a:p>
            <a:pPr>
              <a:defRPr/>
            </a:pPr>
            <a:fld id="{EF505EB5-BBEF-40AC-B1D1-D308255A903D}" type="slidenum">
              <a:rPr lang="de-DE" smtClean="0"/>
              <a:pPr>
                <a:defRPr/>
              </a:pPr>
              <a:t>11</a:t>
            </a:fld>
            <a:endParaRPr lang="de-DE"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p:txBody>
          <a:bodyPr/>
          <a:lstStyle/>
          <a:p>
            <a:pPr>
              <a:defRPr/>
            </a:pPr>
            <a:fld id="{EF505EB5-BBEF-40AC-B1D1-D308255A903D}" type="slidenum">
              <a:rPr lang="de-DE" smtClean="0"/>
              <a:pPr>
                <a:defRPr/>
              </a:pPr>
              <a:t>12</a:t>
            </a:fld>
            <a:endParaRPr lang="de-DE"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0AF44422-38A5-457C-8EED-F8FA064AEDC3}" type="slidenum">
              <a:rPr lang="de-DE" smtClean="0"/>
              <a:pPr>
                <a:defRPr/>
              </a:pPr>
              <a:t>13</a:t>
            </a:fld>
            <a:endParaRPr lang="de-DE"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de-DE"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p:txBody>
          <a:bodyPr/>
          <a:lstStyle/>
          <a:p>
            <a:pPr>
              <a:defRPr/>
            </a:pPr>
            <a:fld id="{2CBADCA2-F3D6-441E-9AD8-9A05EEE1A6A3}" type="slidenum">
              <a:rPr lang="de-DE" smtClean="0"/>
              <a:pPr>
                <a:defRPr/>
              </a:pPr>
              <a:t>14</a:t>
            </a:fld>
            <a:endParaRPr lang="de-DE"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de-DE"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FF08FFEB-A301-4EEC-8FA3-3A972A395389}" type="slidenum">
              <a:rPr lang="de-DE" smtClean="0"/>
              <a:pPr>
                <a:defRPr/>
              </a:pPr>
              <a:t>15</a:t>
            </a:fld>
            <a:endParaRPr lang="de-DE"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FF08FFEB-A301-4EEC-8FA3-3A972A395389}" type="slidenum">
              <a:rPr lang="de-DE" smtClean="0"/>
              <a:pPr>
                <a:defRPr/>
              </a:pPr>
              <a:t>2</a:t>
            </a:fld>
            <a:endParaRPr lang="de-DE"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FF08FFEB-A301-4EEC-8FA3-3A972A395389}" type="slidenum">
              <a:rPr lang="de-DE" smtClean="0"/>
              <a:pPr>
                <a:defRPr/>
              </a:pPr>
              <a:t>3</a:t>
            </a:fld>
            <a:endParaRPr lang="de-DE"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FF08FFEB-A301-4EEC-8FA3-3A972A395389}" type="slidenum">
              <a:rPr lang="de-DE" smtClean="0"/>
              <a:pPr>
                <a:defRPr/>
              </a:pPr>
              <a:t>4</a:t>
            </a:fld>
            <a:endParaRPr lang="de-DE"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FF08FFEB-A301-4EEC-8FA3-3A972A395389}" type="slidenum">
              <a:rPr lang="de-DE" smtClean="0"/>
              <a:pPr>
                <a:defRPr/>
              </a:pPr>
              <a:t>5</a:t>
            </a:fld>
            <a:endParaRPr lang="de-DE"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381B460-014D-4D1B-9318-D36E78F1C669}" type="slidenum">
              <a:rPr lang="de-DE" smtClean="0"/>
              <a:pPr/>
              <a:t>6</a:t>
            </a:fld>
            <a:endParaRPr lang="de-DE"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p>
            <a:pPr>
              <a:defRPr/>
            </a:pPr>
            <a:fld id="{FF08FFEB-A301-4EEC-8FA3-3A972A395389}" type="slidenum">
              <a:rPr lang="de-DE" smtClean="0"/>
              <a:pPr>
                <a:defRPr/>
              </a:pPr>
              <a:t>7</a:t>
            </a:fld>
            <a:endParaRPr lang="de-DE"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0C8AA1EA-2963-47C9-A4C8-5613B2917EC7}" type="slidenum">
              <a:rPr lang="de-DE" smtClean="0"/>
              <a:pPr>
                <a:defRPr/>
              </a:pPr>
              <a:t>8</a:t>
            </a:fld>
            <a:endParaRPr lang="de-DE"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0C8AA1EA-2963-47C9-A4C8-5613B2917EC7}" type="slidenum">
              <a:rPr lang="de-DE" smtClean="0"/>
              <a:pPr>
                <a:defRPr/>
              </a:pPr>
              <a:t>9</a:t>
            </a:fld>
            <a:endParaRPr lang="de-DE"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foli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de-DE" sz="2400">
                <a:latin typeface="Times New Roman" pitchFamily="18" charset="0"/>
                <a:cs typeface="+mn-cs"/>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de-DE" sz="2400">
                <a:latin typeface="Times New Roman" pitchFamily="18" charset="0"/>
                <a:cs typeface="+mn-cs"/>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de-DE" sz="2400">
                  <a:latin typeface="Times New Roman" pitchFamily="18" charset="0"/>
                  <a:cs typeface="+mn-cs"/>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de-DE" sz="2400">
                  <a:latin typeface="Times New Roman" pitchFamily="18" charset="0"/>
                  <a:cs typeface="+mn-cs"/>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de-DE" sz="2400">
                  <a:latin typeface="Times New Roman" pitchFamily="18" charset="0"/>
                  <a:cs typeface="+mn-cs"/>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de-DE" sz="2400">
                  <a:latin typeface="Times New Roman" pitchFamily="18" charset="0"/>
                  <a:cs typeface="+mn-cs"/>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de-DE" sz="2400">
                  <a:latin typeface="Times New Roman" pitchFamily="18" charset="0"/>
                  <a:cs typeface="+mn-cs"/>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de-DE" sz="2400">
                  <a:latin typeface="Times New Roman" pitchFamily="18" charset="0"/>
                  <a:cs typeface="+mn-cs"/>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de-DE" sz="2400">
                  <a:latin typeface="Times New Roman" pitchFamily="18" charset="0"/>
                  <a:cs typeface="+mn-cs"/>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de-DE" sz="2400">
                  <a:latin typeface="Times New Roman" pitchFamily="18" charset="0"/>
                  <a:cs typeface="+mn-cs"/>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de-DE" sz="2400">
                  <a:latin typeface="Times New Roman" pitchFamily="18" charset="0"/>
                  <a:cs typeface="+mn-cs"/>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de-DE" sz="2400">
                  <a:latin typeface="Times New Roman" pitchFamily="18" charset="0"/>
                  <a:cs typeface="+mn-cs"/>
                </a:endParaRPr>
              </a:p>
            </p:txBody>
          </p:sp>
        </p:grpSp>
      </p:grpSp>
      <p:sp>
        <p:nvSpPr>
          <p:cNvPr id="20379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de-DE"/>
              <a:t>Titelmasterformat durch Klicken bearbeiten</a:t>
            </a:r>
          </a:p>
        </p:txBody>
      </p:sp>
      <p:sp>
        <p:nvSpPr>
          <p:cNvPr id="20379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de-DE"/>
              <a:t>Formatvorlage des Untertitelmasters durch Klicken bearbeiten</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de-DE"/>
          </a:p>
        </p:txBody>
      </p:sp>
      <p:sp>
        <p:nvSpPr>
          <p:cNvPr id="19" name="Rectangle 17"/>
          <p:cNvSpPr>
            <a:spLocks noGrp="1" noChangeArrowheads="1"/>
          </p:cNvSpPr>
          <p:nvPr>
            <p:ph type="ftr" sz="quarter" idx="11"/>
          </p:nvPr>
        </p:nvSpPr>
        <p:spPr/>
        <p:txBody>
          <a:bodyPr/>
          <a:lstStyle>
            <a:lvl1pPr>
              <a:defRPr/>
            </a:lvl1pPr>
          </a:lstStyle>
          <a:p>
            <a:pPr>
              <a:defRPr/>
            </a:pPr>
            <a:endParaRPr lang="de-DE"/>
          </a:p>
        </p:txBody>
      </p:sp>
      <p:sp>
        <p:nvSpPr>
          <p:cNvPr id="20" name="Rectangle 18"/>
          <p:cNvSpPr>
            <a:spLocks noGrp="1" noChangeArrowheads="1"/>
          </p:cNvSpPr>
          <p:nvPr>
            <p:ph type="sldNum" sz="quarter" idx="12"/>
          </p:nvPr>
        </p:nvSpPr>
        <p:spPr/>
        <p:txBody>
          <a:bodyPr/>
          <a:lstStyle>
            <a:lvl1pPr>
              <a:defRPr/>
            </a:lvl1pPr>
          </a:lstStyle>
          <a:p>
            <a:pPr>
              <a:defRPr/>
            </a:pPr>
            <a:fld id="{4D6FABBA-F030-402A-8909-A17F895B7AA1}" type="slidenum">
              <a:rPr lang="de-DE"/>
              <a:pPr>
                <a:defRPr/>
              </a:pPr>
              <a:t>‹Nr.›</a:t>
            </a:fld>
            <a:endParaRPr lang="de-DE"/>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2"/>
          <p:cNvSpPr>
            <a:spLocks noGrp="1" noChangeArrowheads="1"/>
          </p:cNvSpPr>
          <p:nvPr>
            <p:ph type="ftr" sz="quarter" idx="10"/>
          </p:nvPr>
        </p:nvSpPr>
        <p:spPr>
          <a:ln/>
        </p:spPr>
        <p:txBody>
          <a:bodyPr/>
          <a:lstStyle>
            <a:lvl1pPr>
              <a:defRPr/>
            </a:lvl1pPr>
          </a:lstStyle>
          <a:p>
            <a:pPr>
              <a:defRPr/>
            </a:pPr>
            <a:endParaRPr lang="de-DE"/>
          </a:p>
        </p:txBody>
      </p:sp>
      <p:sp>
        <p:nvSpPr>
          <p:cNvPr id="5" name="Rectangle 3"/>
          <p:cNvSpPr>
            <a:spLocks noGrp="1" noChangeArrowheads="1"/>
          </p:cNvSpPr>
          <p:nvPr>
            <p:ph type="sldNum" sz="quarter" idx="11"/>
          </p:nvPr>
        </p:nvSpPr>
        <p:spPr>
          <a:ln/>
        </p:spPr>
        <p:txBody>
          <a:bodyPr/>
          <a:lstStyle>
            <a:lvl1pPr>
              <a:defRPr/>
            </a:lvl1pPr>
          </a:lstStyle>
          <a:p>
            <a:pPr>
              <a:defRPr/>
            </a:pPr>
            <a:fld id="{B8CDD37D-5CA0-4DBB-B27D-692F73BDB5A8}" type="slidenum">
              <a:rPr lang="de-DE"/>
              <a:pPr>
                <a:defRPr/>
              </a:pPr>
              <a:t>‹Nr.›</a:t>
            </a:fld>
            <a:endParaRPr lang="de-DE"/>
          </a:p>
        </p:txBody>
      </p:sp>
      <p:sp>
        <p:nvSpPr>
          <p:cNvPr id="6"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57200"/>
            <a:ext cx="20574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457200"/>
            <a:ext cx="60198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2"/>
          <p:cNvSpPr>
            <a:spLocks noGrp="1" noChangeArrowheads="1"/>
          </p:cNvSpPr>
          <p:nvPr>
            <p:ph type="ftr" sz="quarter" idx="10"/>
          </p:nvPr>
        </p:nvSpPr>
        <p:spPr>
          <a:ln/>
        </p:spPr>
        <p:txBody>
          <a:bodyPr/>
          <a:lstStyle>
            <a:lvl1pPr>
              <a:defRPr/>
            </a:lvl1pPr>
          </a:lstStyle>
          <a:p>
            <a:pPr>
              <a:defRPr/>
            </a:pPr>
            <a:endParaRPr lang="de-DE"/>
          </a:p>
        </p:txBody>
      </p:sp>
      <p:sp>
        <p:nvSpPr>
          <p:cNvPr id="5" name="Rectangle 3"/>
          <p:cNvSpPr>
            <a:spLocks noGrp="1" noChangeArrowheads="1"/>
          </p:cNvSpPr>
          <p:nvPr>
            <p:ph type="sldNum" sz="quarter" idx="11"/>
          </p:nvPr>
        </p:nvSpPr>
        <p:spPr>
          <a:ln/>
        </p:spPr>
        <p:txBody>
          <a:bodyPr/>
          <a:lstStyle>
            <a:lvl1pPr>
              <a:defRPr/>
            </a:lvl1pPr>
          </a:lstStyle>
          <a:p>
            <a:pPr>
              <a:defRPr/>
            </a:pPr>
            <a:fld id="{246C63AE-F35F-4C7C-B2F2-E3B5DAEA6213}" type="slidenum">
              <a:rPr lang="de-DE"/>
              <a:pPr>
                <a:defRPr/>
              </a:pPr>
              <a:t>‹Nr.›</a:t>
            </a:fld>
            <a:endParaRPr lang="de-DE"/>
          </a:p>
        </p:txBody>
      </p:sp>
      <p:sp>
        <p:nvSpPr>
          <p:cNvPr id="6"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2"/>
          <p:cNvSpPr>
            <a:spLocks noGrp="1" noChangeArrowheads="1"/>
          </p:cNvSpPr>
          <p:nvPr>
            <p:ph type="ftr" sz="quarter" idx="10"/>
          </p:nvPr>
        </p:nvSpPr>
        <p:spPr>
          <a:ln/>
        </p:spPr>
        <p:txBody>
          <a:bodyPr/>
          <a:lstStyle>
            <a:lvl1pPr>
              <a:defRPr/>
            </a:lvl1pPr>
          </a:lstStyle>
          <a:p>
            <a:pPr>
              <a:defRPr/>
            </a:pPr>
            <a:endParaRPr lang="de-DE"/>
          </a:p>
        </p:txBody>
      </p:sp>
      <p:sp>
        <p:nvSpPr>
          <p:cNvPr id="5" name="Rectangle 3"/>
          <p:cNvSpPr>
            <a:spLocks noGrp="1" noChangeArrowheads="1"/>
          </p:cNvSpPr>
          <p:nvPr>
            <p:ph type="sldNum" sz="quarter" idx="11"/>
          </p:nvPr>
        </p:nvSpPr>
        <p:spPr>
          <a:ln/>
        </p:spPr>
        <p:txBody>
          <a:bodyPr/>
          <a:lstStyle>
            <a:lvl1pPr>
              <a:defRPr/>
            </a:lvl1pPr>
          </a:lstStyle>
          <a:p>
            <a:pPr>
              <a:defRPr/>
            </a:pPr>
            <a:fld id="{A549B335-27D4-4CC9-BEF9-FCEAD88AD16A}" type="slidenum">
              <a:rPr lang="de-DE"/>
              <a:pPr>
                <a:defRPr/>
              </a:pPr>
              <a:t>‹Nr.›</a:t>
            </a:fld>
            <a:endParaRPr lang="de-DE"/>
          </a:p>
        </p:txBody>
      </p:sp>
      <p:sp>
        <p:nvSpPr>
          <p:cNvPr id="6"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2"/>
          <p:cNvSpPr>
            <a:spLocks noGrp="1" noChangeArrowheads="1"/>
          </p:cNvSpPr>
          <p:nvPr>
            <p:ph type="ftr" sz="quarter" idx="10"/>
          </p:nvPr>
        </p:nvSpPr>
        <p:spPr>
          <a:ln/>
        </p:spPr>
        <p:txBody>
          <a:bodyPr/>
          <a:lstStyle>
            <a:lvl1pPr>
              <a:defRPr/>
            </a:lvl1pPr>
          </a:lstStyle>
          <a:p>
            <a:pPr>
              <a:defRPr/>
            </a:pPr>
            <a:endParaRPr lang="de-DE"/>
          </a:p>
        </p:txBody>
      </p:sp>
      <p:sp>
        <p:nvSpPr>
          <p:cNvPr id="5" name="Rectangle 3"/>
          <p:cNvSpPr>
            <a:spLocks noGrp="1" noChangeArrowheads="1"/>
          </p:cNvSpPr>
          <p:nvPr>
            <p:ph type="sldNum" sz="quarter" idx="11"/>
          </p:nvPr>
        </p:nvSpPr>
        <p:spPr>
          <a:ln/>
        </p:spPr>
        <p:txBody>
          <a:bodyPr/>
          <a:lstStyle>
            <a:lvl1pPr>
              <a:defRPr/>
            </a:lvl1pPr>
          </a:lstStyle>
          <a:p>
            <a:pPr>
              <a:defRPr/>
            </a:pPr>
            <a:fld id="{1DA3C5EB-0AAE-46B0-B7B5-AF8F51578124}" type="slidenum">
              <a:rPr lang="de-DE"/>
              <a:pPr>
                <a:defRPr/>
              </a:pPr>
              <a:t>‹Nr.›</a:t>
            </a:fld>
            <a:endParaRPr lang="de-DE"/>
          </a:p>
        </p:txBody>
      </p:sp>
      <p:sp>
        <p:nvSpPr>
          <p:cNvPr id="6"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2"/>
          <p:cNvSpPr>
            <a:spLocks noGrp="1" noChangeArrowheads="1"/>
          </p:cNvSpPr>
          <p:nvPr>
            <p:ph type="ftr" sz="quarter" idx="10"/>
          </p:nvPr>
        </p:nvSpPr>
        <p:spPr>
          <a:ln/>
        </p:spPr>
        <p:txBody>
          <a:bodyPr/>
          <a:lstStyle>
            <a:lvl1pPr>
              <a:defRPr/>
            </a:lvl1pPr>
          </a:lstStyle>
          <a:p>
            <a:pPr>
              <a:defRPr/>
            </a:pPr>
            <a:endParaRPr lang="de-DE"/>
          </a:p>
        </p:txBody>
      </p:sp>
      <p:sp>
        <p:nvSpPr>
          <p:cNvPr id="6" name="Rectangle 3"/>
          <p:cNvSpPr>
            <a:spLocks noGrp="1" noChangeArrowheads="1"/>
          </p:cNvSpPr>
          <p:nvPr>
            <p:ph type="sldNum" sz="quarter" idx="11"/>
          </p:nvPr>
        </p:nvSpPr>
        <p:spPr>
          <a:ln/>
        </p:spPr>
        <p:txBody>
          <a:bodyPr/>
          <a:lstStyle>
            <a:lvl1pPr>
              <a:defRPr/>
            </a:lvl1pPr>
          </a:lstStyle>
          <a:p>
            <a:pPr>
              <a:defRPr/>
            </a:pPr>
            <a:fld id="{572CD7F6-F79F-4FCC-910B-465AC6A5DDAD}" type="slidenum">
              <a:rPr lang="de-DE"/>
              <a:pPr>
                <a:defRPr/>
              </a:pPr>
              <a:t>‹Nr.›</a:t>
            </a:fld>
            <a:endParaRPr lang="de-DE"/>
          </a:p>
        </p:txBody>
      </p:sp>
      <p:sp>
        <p:nvSpPr>
          <p:cNvPr id="7"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2"/>
          <p:cNvSpPr>
            <a:spLocks noGrp="1" noChangeArrowheads="1"/>
          </p:cNvSpPr>
          <p:nvPr>
            <p:ph type="ftr" sz="quarter" idx="10"/>
          </p:nvPr>
        </p:nvSpPr>
        <p:spPr>
          <a:ln/>
        </p:spPr>
        <p:txBody>
          <a:bodyPr/>
          <a:lstStyle>
            <a:lvl1pPr>
              <a:defRPr/>
            </a:lvl1pPr>
          </a:lstStyle>
          <a:p>
            <a:pPr>
              <a:defRPr/>
            </a:pPr>
            <a:endParaRPr lang="de-DE"/>
          </a:p>
        </p:txBody>
      </p:sp>
      <p:sp>
        <p:nvSpPr>
          <p:cNvPr id="8" name="Rectangle 3"/>
          <p:cNvSpPr>
            <a:spLocks noGrp="1" noChangeArrowheads="1"/>
          </p:cNvSpPr>
          <p:nvPr>
            <p:ph type="sldNum" sz="quarter" idx="11"/>
          </p:nvPr>
        </p:nvSpPr>
        <p:spPr>
          <a:ln/>
        </p:spPr>
        <p:txBody>
          <a:bodyPr/>
          <a:lstStyle>
            <a:lvl1pPr>
              <a:defRPr/>
            </a:lvl1pPr>
          </a:lstStyle>
          <a:p>
            <a:pPr>
              <a:defRPr/>
            </a:pPr>
            <a:fld id="{AC6F8E8B-51B8-4D85-823C-A00DF4690CE7}" type="slidenum">
              <a:rPr lang="de-DE"/>
              <a:pPr>
                <a:defRPr/>
              </a:pPr>
              <a:t>‹Nr.›</a:t>
            </a:fld>
            <a:endParaRPr lang="de-DE"/>
          </a:p>
        </p:txBody>
      </p:sp>
      <p:sp>
        <p:nvSpPr>
          <p:cNvPr id="9"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2"/>
          <p:cNvSpPr>
            <a:spLocks noGrp="1" noChangeArrowheads="1"/>
          </p:cNvSpPr>
          <p:nvPr>
            <p:ph type="ftr" sz="quarter" idx="10"/>
          </p:nvPr>
        </p:nvSpPr>
        <p:spPr>
          <a:ln/>
        </p:spPr>
        <p:txBody>
          <a:bodyPr/>
          <a:lstStyle>
            <a:lvl1pPr>
              <a:defRPr/>
            </a:lvl1pPr>
          </a:lstStyle>
          <a:p>
            <a:pPr>
              <a:defRPr/>
            </a:pPr>
            <a:endParaRPr lang="de-DE"/>
          </a:p>
        </p:txBody>
      </p:sp>
      <p:sp>
        <p:nvSpPr>
          <p:cNvPr id="4" name="Rectangle 3"/>
          <p:cNvSpPr>
            <a:spLocks noGrp="1" noChangeArrowheads="1"/>
          </p:cNvSpPr>
          <p:nvPr>
            <p:ph type="sldNum" sz="quarter" idx="11"/>
          </p:nvPr>
        </p:nvSpPr>
        <p:spPr>
          <a:ln/>
        </p:spPr>
        <p:txBody>
          <a:bodyPr/>
          <a:lstStyle>
            <a:lvl1pPr>
              <a:defRPr/>
            </a:lvl1pPr>
          </a:lstStyle>
          <a:p>
            <a:pPr>
              <a:defRPr/>
            </a:pPr>
            <a:fld id="{B564219B-484A-4705-87A5-DEE6E7251168}" type="slidenum">
              <a:rPr lang="de-DE"/>
              <a:pPr>
                <a:defRPr/>
              </a:pPr>
              <a:t>‹Nr.›</a:t>
            </a:fld>
            <a:endParaRPr lang="de-DE"/>
          </a:p>
        </p:txBody>
      </p:sp>
      <p:sp>
        <p:nvSpPr>
          <p:cNvPr id="5"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de-DE"/>
          </a:p>
        </p:txBody>
      </p:sp>
      <p:sp>
        <p:nvSpPr>
          <p:cNvPr id="3" name="Rectangle 3"/>
          <p:cNvSpPr>
            <a:spLocks noGrp="1" noChangeArrowheads="1"/>
          </p:cNvSpPr>
          <p:nvPr>
            <p:ph type="sldNum" sz="quarter" idx="11"/>
          </p:nvPr>
        </p:nvSpPr>
        <p:spPr>
          <a:ln/>
        </p:spPr>
        <p:txBody>
          <a:bodyPr/>
          <a:lstStyle>
            <a:lvl1pPr>
              <a:defRPr/>
            </a:lvl1pPr>
          </a:lstStyle>
          <a:p>
            <a:pPr>
              <a:defRPr/>
            </a:pPr>
            <a:fld id="{4661C161-9EF3-402C-8FC6-571DC63DD9E3}" type="slidenum">
              <a:rPr lang="de-DE"/>
              <a:pPr>
                <a:defRPr/>
              </a:pPr>
              <a:t>‹Nr.›</a:t>
            </a:fld>
            <a:endParaRPr lang="de-DE"/>
          </a:p>
        </p:txBody>
      </p:sp>
      <p:sp>
        <p:nvSpPr>
          <p:cNvPr id="4"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2"/>
          <p:cNvSpPr>
            <a:spLocks noGrp="1" noChangeArrowheads="1"/>
          </p:cNvSpPr>
          <p:nvPr>
            <p:ph type="ftr" sz="quarter" idx="10"/>
          </p:nvPr>
        </p:nvSpPr>
        <p:spPr>
          <a:ln/>
        </p:spPr>
        <p:txBody>
          <a:bodyPr/>
          <a:lstStyle>
            <a:lvl1pPr>
              <a:defRPr/>
            </a:lvl1pPr>
          </a:lstStyle>
          <a:p>
            <a:pPr>
              <a:defRPr/>
            </a:pPr>
            <a:endParaRPr lang="de-DE"/>
          </a:p>
        </p:txBody>
      </p:sp>
      <p:sp>
        <p:nvSpPr>
          <p:cNvPr id="6" name="Rectangle 3"/>
          <p:cNvSpPr>
            <a:spLocks noGrp="1" noChangeArrowheads="1"/>
          </p:cNvSpPr>
          <p:nvPr>
            <p:ph type="sldNum" sz="quarter" idx="11"/>
          </p:nvPr>
        </p:nvSpPr>
        <p:spPr>
          <a:ln/>
        </p:spPr>
        <p:txBody>
          <a:bodyPr/>
          <a:lstStyle>
            <a:lvl1pPr>
              <a:defRPr/>
            </a:lvl1pPr>
          </a:lstStyle>
          <a:p>
            <a:pPr>
              <a:defRPr/>
            </a:pPr>
            <a:fld id="{597E7C86-E1EE-4B6E-A18E-7F75C585B40C}" type="slidenum">
              <a:rPr lang="de-DE"/>
              <a:pPr>
                <a:defRPr/>
              </a:pPr>
              <a:t>‹Nr.›</a:t>
            </a:fld>
            <a:endParaRPr lang="de-DE"/>
          </a:p>
        </p:txBody>
      </p:sp>
      <p:sp>
        <p:nvSpPr>
          <p:cNvPr id="7"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2"/>
          <p:cNvSpPr>
            <a:spLocks noGrp="1" noChangeArrowheads="1"/>
          </p:cNvSpPr>
          <p:nvPr>
            <p:ph type="ftr" sz="quarter" idx="10"/>
          </p:nvPr>
        </p:nvSpPr>
        <p:spPr>
          <a:ln/>
        </p:spPr>
        <p:txBody>
          <a:bodyPr/>
          <a:lstStyle>
            <a:lvl1pPr>
              <a:defRPr/>
            </a:lvl1pPr>
          </a:lstStyle>
          <a:p>
            <a:pPr>
              <a:defRPr/>
            </a:pPr>
            <a:endParaRPr lang="de-DE"/>
          </a:p>
        </p:txBody>
      </p:sp>
      <p:sp>
        <p:nvSpPr>
          <p:cNvPr id="6" name="Rectangle 3"/>
          <p:cNvSpPr>
            <a:spLocks noGrp="1" noChangeArrowheads="1"/>
          </p:cNvSpPr>
          <p:nvPr>
            <p:ph type="sldNum" sz="quarter" idx="11"/>
          </p:nvPr>
        </p:nvSpPr>
        <p:spPr>
          <a:ln/>
        </p:spPr>
        <p:txBody>
          <a:bodyPr/>
          <a:lstStyle>
            <a:lvl1pPr>
              <a:defRPr/>
            </a:lvl1pPr>
          </a:lstStyle>
          <a:p>
            <a:pPr>
              <a:defRPr/>
            </a:pPr>
            <a:fld id="{0E473E9B-8D28-4862-809E-9BBA3470BA89}" type="slidenum">
              <a:rPr lang="de-DE"/>
              <a:pPr>
                <a:defRPr/>
              </a:pPr>
              <a:t>‹Nr.›</a:t>
            </a:fld>
            <a:endParaRPr lang="de-DE"/>
          </a:p>
        </p:txBody>
      </p:sp>
      <p:sp>
        <p:nvSpPr>
          <p:cNvPr id="7" name="Rectangle 16"/>
          <p:cNvSpPr>
            <a:spLocks noGrp="1" noChangeArrowheads="1"/>
          </p:cNvSpPr>
          <p:nvPr>
            <p:ph type="dt" sz="half" idx="12"/>
          </p:nvPr>
        </p:nvSpPr>
        <p:spPr>
          <a:ln/>
        </p:spPr>
        <p:txBody>
          <a:bodyPr/>
          <a:lstStyle>
            <a:lvl1pPr>
              <a:defRPr/>
            </a:lvl1pPr>
          </a:lstStyle>
          <a:p>
            <a:pPr>
              <a:defRPr/>
            </a:pPr>
            <a:endParaRPr lang="de-DE"/>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cs typeface="+mn-cs"/>
              </a:defRPr>
            </a:lvl1pPr>
          </a:lstStyle>
          <a:p>
            <a:pPr>
              <a:defRPr/>
            </a:pPr>
            <a:endParaRPr lang="de-DE"/>
          </a:p>
        </p:txBody>
      </p:sp>
      <p:sp>
        <p:nvSpPr>
          <p:cNvPr id="20275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cs typeface="+mn-cs"/>
              </a:defRPr>
            </a:lvl1pPr>
          </a:lstStyle>
          <a:p>
            <a:pPr>
              <a:defRPr/>
            </a:pPr>
            <a:fld id="{21A21208-88DA-4526-A849-C641F90B3A88}" type="slidenum">
              <a:rPr lang="de-DE"/>
              <a:pPr>
                <a:defRPr/>
              </a:pPr>
              <a:t>‹Nr.›</a:t>
            </a:fld>
            <a:endParaRPr lang="de-DE"/>
          </a:p>
        </p:txBody>
      </p:sp>
      <p:grpSp>
        <p:nvGrpSpPr>
          <p:cNvPr id="1028" name="Group 4"/>
          <p:cNvGrpSpPr>
            <a:grpSpLocks/>
          </p:cNvGrpSpPr>
          <p:nvPr/>
        </p:nvGrpSpPr>
        <p:grpSpPr bwMode="auto">
          <a:xfrm>
            <a:off x="0" y="0"/>
            <a:ext cx="9144000" cy="546100"/>
            <a:chOff x="0" y="0"/>
            <a:chExt cx="5760" cy="344"/>
          </a:xfrm>
        </p:grpSpPr>
        <p:sp>
          <p:nvSpPr>
            <p:cNvPr id="20275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de-DE" sz="2400">
                <a:latin typeface="Times New Roman" pitchFamily="18" charset="0"/>
                <a:cs typeface="+mn-cs"/>
              </a:endParaRPr>
            </a:p>
          </p:txBody>
        </p:sp>
        <p:sp>
          <p:nvSpPr>
            <p:cNvPr id="20275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de-DE" sz="2400">
                <a:latin typeface="Times New Roman" pitchFamily="18" charset="0"/>
                <a:cs typeface="+mn-cs"/>
              </a:endParaRPr>
            </a:p>
          </p:txBody>
        </p:sp>
        <p:sp>
          <p:nvSpPr>
            <p:cNvPr id="20275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de-DE">
                <a:solidFill>
                  <a:schemeClr val="hlink"/>
                </a:solidFill>
                <a:cs typeface="+mn-cs"/>
              </a:endParaRPr>
            </a:p>
          </p:txBody>
        </p:sp>
        <p:sp>
          <p:nvSpPr>
            <p:cNvPr id="20276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de-DE">
                <a:solidFill>
                  <a:schemeClr val="hlink"/>
                </a:solidFill>
                <a:cs typeface="+mn-cs"/>
              </a:endParaRPr>
            </a:p>
          </p:txBody>
        </p:sp>
        <p:sp>
          <p:nvSpPr>
            <p:cNvPr id="20276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de-DE">
                <a:solidFill>
                  <a:schemeClr val="accent2"/>
                </a:solidFill>
                <a:cs typeface="+mn-cs"/>
              </a:endParaRPr>
            </a:p>
          </p:txBody>
        </p:sp>
        <p:sp>
          <p:nvSpPr>
            <p:cNvPr id="20276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de-DE">
                <a:solidFill>
                  <a:schemeClr val="hlink"/>
                </a:solidFill>
                <a:cs typeface="+mn-cs"/>
              </a:endParaRPr>
            </a:p>
          </p:txBody>
        </p:sp>
        <p:sp>
          <p:nvSpPr>
            <p:cNvPr id="20276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de-DE" sz="2400">
                <a:latin typeface="Times New Roman" pitchFamily="18" charset="0"/>
                <a:cs typeface="+mn-cs"/>
              </a:endParaRPr>
            </a:p>
          </p:txBody>
        </p:sp>
        <p:sp>
          <p:nvSpPr>
            <p:cNvPr id="20276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de-DE">
                <a:solidFill>
                  <a:schemeClr val="accent2"/>
                </a:solidFill>
                <a:cs typeface="+mn-cs"/>
              </a:endParaRPr>
            </a:p>
          </p:txBody>
        </p:sp>
        <p:sp>
          <p:nvSpPr>
            <p:cNvPr id="20276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de-DE">
                <a:solidFill>
                  <a:schemeClr val="accent2"/>
                </a:solidFill>
                <a:cs typeface="+mn-cs"/>
              </a:endParaRPr>
            </a:p>
          </p:txBody>
        </p:sp>
      </p:grpSp>
      <p:sp>
        <p:nvSpPr>
          <p:cNvPr id="20276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20276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20276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de-DE"/>
          </a:p>
        </p:txBody>
      </p:sp>
    </p:spTree>
  </p:cSld>
  <p:clrMap bg1="lt1" tx1="dk1" bg2="lt2" tx2="dk2" accent1="accent1" accent2="accent2" accent3="accent3" accent4="accent4" accent5="accent5" accent6="accent6" hlink="hlink" folHlink="folHlink"/>
  <p:sldLayoutIdLst>
    <p:sldLayoutId id="2147486662" r:id="rId1"/>
    <p:sldLayoutId id="2147486652" r:id="rId2"/>
    <p:sldLayoutId id="2147486653" r:id="rId3"/>
    <p:sldLayoutId id="2147486654" r:id="rId4"/>
    <p:sldLayoutId id="2147486655" r:id="rId5"/>
    <p:sldLayoutId id="2147486656" r:id="rId6"/>
    <p:sldLayoutId id="2147486657" r:id="rId7"/>
    <p:sldLayoutId id="2147486658" r:id="rId8"/>
    <p:sldLayoutId id="2147486659" r:id="rId9"/>
    <p:sldLayoutId id="2147486660" r:id="rId10"/>
    <p:sldLayoutId id="2147486661" r:id="rId11"/>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2766"/>
                                        </p:tgtEl>
                                        <p:attrNameLst>
                                          <p:attrName>style.visibility</p:attrName>
                                        </p:attrNameLst>
                                      </p:cBhvr>
                                      <p:to>
                                        <p:strVal val="visible"/>
                                      </p:to>
                                    </p:set>
                                    <p:animEffect transition="in" filter="fade">
                                      <p:cBhvr>
                                        <p:cTn id="7" dur="2000"/>
                                        <p:tgtEl>
                                          <p:spTgt spid="20276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2767"/>
                                        </p:tgtEl>
                                        <p:attrNameLst>
                                          <p:attrName>style.visibility</p:attrName>
                                        </p:attrNameLst>
                                      </p:cBhvr>
                                      <p:to>
                                        <p:strVal val="visible"/>
                                      </p:to>
                                    </p:set>
                                    <p:animEffect transition="in" filter="fade">
                                      <p:cBhvr>
                                        <p:cTn id="10" dur="2000"/>
                                        <p:tgtEl>
                                          <p:spTgt spid="202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66" grpId="0"/>
      <p:bldP spid="202767" grpId="0">
        <p:tmplLst>
          <p:tmpl>
            <p:tnLst>
              <p:par>
                <p:cTn presetID="10" presetClass="entr" presetSubtype="0" fill="hold" nodeType="withEffect">
                  <p:stCondLst>
                    <p:cond delay="0"/>
                  </p:stCondLst>
                  <p:childTnLst>
                    <p:set>
                      <p:cBhvr>
                        <p:cTn dur="1" fill="hold">
                          <p:stCondLst>
                            <p:cond delay="0"/>
                          </p:stCondLst>
                        </p:cTn>
                        <p:tgtEl>
                          <p:spTgt spid="202767"/>
                        </p:tgtEl>
                        <p:attrNameLst>
                          <p:attrName>style.visibility</p:attrName>
                        </p:attrNameLst>
                      </p:cBhvr>
                      <p:to>
                        <p:strVal val="visible"/>
                      </p:to>
                    </p:set>
                    <p:animEffect transition="in" filter="fade">
                      <p:cBhvr>
                        <p:cTn dur="2000"/>
                        <p:tgtEl>
                          <p:spTgt spid="202767"/>
                        </p:tgtEl>
                      </p:cBhvr>
                    </p:animEffect>
                  </p:childTnLst>
                </p:cTn>
              </p:par>
            </p:tnLst>
          </p:tmpl>
        </p:tmplLst>
      </p:bldP>
    </p:bldLst>
  </p:timing>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Line 56"/>
          <p:cNvSpPr>
            <a:spLocks noChangeShapeType="1"/>
          </p:cNvSpPr>
          <p:nvPr/>
        </p:nvSpPr>
        <p:spPr bwMode="auto">
          <a:xfrm>
            <a:off x="0" y="6072206"/>
            <a:ext cx="9144000" cy="0"/>
          </a:xfrm>
          <a:prstGeom prst="line">
            <a:avLst/>
          </a:prstGeom>
          <a:noFill/>
          <a:ln w="38100">
            <a:solidFill>
              <a:srgbClr val="336699"/>
            </a:solidFill>
            <a:prstDash val="sysDot"/>
            <a:round/>
            <a:headEnd/>
            <a:tailEnd/>
          </a:ln>
        </p:spPr>
        <p:txBody>
          <a:bodyPr/>
          <a:lstStyle/>
          <a:p>
            <a:endParaRPr lang="de-DE"/>
          </a:p>
        </p:txBody>
      </p:sp>
      <p:pic>
        <p:nvPicPr>
          <p:cNvPr id="1026" name="Picture 2" descr="D:\Bilder\logo.png"/>
          <p:cNvPicPr>
            <a:picLocks noChangeAspect="1" noChangeArrowheads="1"/>
          </p:cNvPicPr>
          <p:nvPr/>
        </p:nvPicPr>
        <p:blipFill>
          <a:blip r:embed="rId3"/>
          <a:srcRect/>
          <a:stretch>
            <a:fillRect/>
          </a:stretch>
        </p:blipFill>
        <p:spPr bwMode="auto">
          <a:xfrm>
            <a:off x="6500826" y="1428736"/>
            <a:ext cx="2000264" cy="1143008"/>
          </a:xfrm>
          <a:prstGeom prst="rect">
            <a:avLst/>
          </a:prstGeom>
          <a:noFill/>
        </p:spPr>
      </p:pic>
      <p:sp>
        <p:nvSpPr>
          <p:cNvPr id="8" name="Rechteck 7"/>
          <p:cNvSpPr/>
          <p:nvPr/>
        </p:nvSpPr>
        <p:spPr>
          <a:xfrm>
            <a:off x="0" y="1643050"/>
            <a:ext cx="7000892" cy="815608"/>
          </a:xfrm>
          <a:prstGeom prst="rect">
            <a:avLst/>
          </a:prstGeom>
        </p:spPr>
        <p:txBody>
          <a:bodyPr wrap="square">
            <a:spAutoFit/>
          </a:bodyPr>
          <a:lstStyle/>
          <a:p>
            <a:pPr algn="ctr"/>
            <a:r>
              <a:rPr lang="de-DE" sz="2700" b="1" kern="10" dirty="0" smtClean="0">
                <a:ln w="17780" cmpd="sng">
                  <a:solidFill>
                    <a:schemeClr val="accent1">
                      <a:tint val="3000"/>
                    </a:schemeClr>
                  </a:solidFill>
                  <a:prstDash val="solid"/>
                  <a:miter lim="800000"/>
                </a:ln>
                <a:solidFill>
                  <a:srgbClr val="003366"/>
                </a:solidFill>
                <a:latin typeface="Arial Black" pitchFamily="34" charset="0"/>
                <a:cs typeface="Arial"/>
              </a:rPr>
              <a:t>Projekt Pädagogik und Recht</a:t>
            </a:r>
            <a:r>
              <a:rPr lang="de-DE" sz="2000" b="1" dirty="0" smtClean="0">
                <a:solidFill>
                  <a:srgbClr val="003366"/>
                </a:solidFill>
                <a:latin typeface="Arial Black" pitchFamily="34" charset="0"/>
              </a:rPr>
              <a:t>©                   </a:t>
            </a:r>
          </a:p>
          <a:p>
            <a:pPr algn="ctr"/>
            <a:r>
              <a:rPr lang="de-DE" sz="2000" b="1" kern="10" dirty="0" smtClean="0">
                <a:ln w="17780" cmpd="sng">
                  <a:solidFill>
                    <a:schemeClr val="accent1">
                      <a:tint val="3000"/>
                    </a:schemeClr>
                  </a:solidFill>
                  <a:prstDash val="solid"/>
                  <a:miter lim="800000"/>
                </a:ln>
                <a:solidFill>
                  <a:srgbClr val="003366"/>
                </a:solidFill>
                <a:latin typeface="Arial"/>
                <a:cs typeface="Arial"/>
              </a:rPr>
              <a:t>                        </a:t>
            </a:r>
            <a:r>
              <a:rPr lang="de-DE" sz="2000" dirty="0" smtClean="0">
                <a:solidFill>
                  <a:srgbClr val="003366"/>
                </a:solidFill>
              </a:rPr>
              <a:t>www.paedagogikundrecht.de</a:t>
            </a:r>
            <a:endParaRPr lang="de-DE" sz="2000" b="1" dirty="0">
              <a:solidFill>
                <a:srgbClr val="003366"/>
              </a:solidFill>
            </a:endParaRPr>
          </a:p>
        </p:txBody>
      </p:sp>
      <p:sp>
        <p:nvSpPr>
          <p:cNvPr id="10" name="Line 56"/>
          <p:cNvSpPr>
            <a:spLocks noChangeShapeType="1"/>
          </p:cNvSpPr>
          <p:nvPr/>
        </p:nvSpPr>
        <p:spPr bwMode="auto">
          <a:xfrm>
            <a:off x="0" y="5357826"/>
            <a:ext cx="9144000" cy="0"/>
          </a:xfrm>
          <a:prstGeom prst="line">
            <a:avLst/>
          </a:prstGeom>
          <a:noFill/>
          <a:ln w="38100">
            <a:solidFill>
              <a:srgbClr val="336699"/>
            </a:solidFill>
            <a:prstDash val="sysDot"/>
            <a:round/>
            <a:headEnd/>
            <a:tailEnd/>
          </a:ln>
        </p:spPr>
        <p:txBody>
          <a:bodyPr/>
          <a:lstStyle/>
          <a:p>
            <a:endParaRPr lang="de-DE"/>
          </a:p>
        </p:txBody>
      </p:sp>
      <p:sp>
        <p:nvSpPr>
          <p:cNvPr id="13" name="Rechteck 12"/>
          <p:cNvSpPr/>
          <p:nvPr/>
        </p:nvSpPr>
        <p:spPr>
          <a:xfrm>
            <a:off x="0" y="-1"/>
            <a:ext cx="9144000" cy="6876000"/>
          </a:xfrm>
          <a:prstGeom prst="rect">
            <a:avLst/>
          </a:prstGeom>
          <a:noFill/>
          <a:ln w="63500">
            <a:solidFill>
              <a:srgbClr val="003366"/>
            </a:solidFill>
          </a:ln>
        </p:spPr>
        <p:txBody>
          <a:bodyPr wrap="square" lIns="91440" tIns="45720" rIns="91440" bIns="45720">
            <a:spAutoFit/>
          </a:bodyPr>
          <a:lstStyle/>
          <a:p>
            <a:pPr algn="ctr">
              <a:defRPr/>
            </a:pPr>
            <a:endParaRPr lang="de-DE" sz="5400" b="1" kern="10" cap="none" spc="0" dirty="0" smtClean="0">
              <a:ln w="17780" cmpd="sng">
                <a:solidFill>
                  <a:schemeClr val="accent1">
                    <a:tint val="3000"/>
                  </a:schemeClr>
                </a:solidFill>
                <a:prstDash val="solid"/>
                <a:miter lim="800000"/>
              </a:ln>
              <a:solidFill>
                <a:srgbClr val="003366"/>
              </a:solidFill>
              <a:effectLst>
                <a:outerShdw blurRad="55000" dist="50800" dir="5400000" algn="tl">
                  <a:srgbClr val="000000">
                    <a:alpha val="33000"/>
                  </a:srgbClr>
                </a:outerShdw>
              </a:effectLst>
              <a:latin typeface="Arial"/>
              <a:cs typeface="Arial"/>
            </a:endParaRPr>
          </a:p>
          <a:p>
            <a:pPr algn="ctr">
              <a:defRPr/>
            </a:pPr>
            <a:endParaRPr lang="de-DE" sz="4870" b="1" kern="10" cap="none" spc="0" dirty="0" smtClean="0">
              <a:ln w="17780" cmpd="sng">
                <a:solidFill>
                  <a:schemeClr val="accent1">
                    <a:tint val="3000"/>
                  </a:schemeClr>
                </a:solidFill>
                <a:prstDash val="solid"/>
                <a:miter lim="800000"/>
              </a:ln>
              <a:solidFill>
                <a:srgbClr val="003366"/>
              </a:solidFill>
              <a:effectLst>
                <a:outerShdw blurRad="38100" dist="38100" dir="2700000" algn="tl">
                  <a:srgbClr val="000000">
                    <a:alpha val="43137"/>
                  </a:srgbClr>
                </a:outerShdw>
              </a:effectLst>
              <a:latin typeface="Arial Black" pitchFamily="34" charset="0"/>
              <a:cs typeface="Arial"/>
            </a:endParaRPr>
          </a:p>
          <a:p>
            <a:pPr algn="ctr">
              <a:defRPr/>
            </a:pPr>
            <a:endParaRPr lang="de-DE" sz="4870" b="1" kern="10" cap="none" spc="0" dirty="0" smtClean="0">
              <a:ln w="17780" cmpd="sng">
                <a:solidFill>
                  <a:schemeClr val="accent1">
                    <a:tint val="3000"/>
                  </a:schemeClr>
                </a:solidFill>
                <a:prstDash val="solid"/>
                <a:miter lim="800000"/>
              </a:ln>
              <a:solidFill>
                <a:srgbClr val="003366"/>
              </a:solidFill>
              <a:effectLst>
                <a:outerShdw blurRad="38100" dist="38100" dir="2700000" algn="tl">
                  <a:srgbClr val="000000">
                    <a:alpha val="43137"/>
                  </a:srgbClr>
                </a:outerShdw>
              </a:effectLst>
              <a:latin typeface="Arial Black" pitchFamily="34" charset="0"/>
              <a:cs typeface="Arial"/>
            </a:endParaRPr>
          </a:p>
          <a:p>
            <a:pPr algn="ctr">
              <a:defRPr/>
            </a:pPr>
            <a:endParaRPr lang="de-DE" sz="3900" b="1" kern="10" cap="none" spc="0" dirty="0" smtClean="0">
              <a:ln w="17780" cmpd="sng">
                <a:solidFill>
                  <a:schemeClr val="accent1">
                    <a:tint val="3000"/>
                  </a:schemeClr>
                </a:solidFill>
                <a:prstDash val="solid"/>
                <a:miter lim="800000"/>
              </a:ln>
              <a:solidFill>
                <a:srgbClr val="003366"/>
              </a:solidFill>
              <a:effectLst>
                <a:outerShdw blurRad="38100" dist="38100" dir="2700000" algn="tl">
                  <a:srgbClr val="000000">
                    <a:alpha val="43137"/>
                  </a:srgbClr>
                </a:outerShdw>
              </a:effectLst>
              <a:latin typeface="Arial" pitchFamily="34" charset="0"/>
              <a:cs typeface="Arial"/>
            </a:endParaRPr>
          </a:p>
          <a:p>
            <a:pPr algn="ctr">
              <a:defRPr/>
            </a:pPr>
            <a:r>
              <a:rPr lang="de-DE" sz="3900" b="1" kern="10" cap="none" spc="0" dirty="0" smtClean="0">
                <a:ln w="17780" cmpd="sng">
                  <a:solidFill>
                    <a:schemeClr val="accent1">
                      <a:tint val="3000"/>
                    </a:schemeClr>
                  </a:solidFill>
                  <a:prstDash val="solid"/>
                  <a:miter lim="800000"/>
                </a:ln>
                <a:solidFill>
                  <a:srgbClr val="003366"/>
                </a:solidFill>
                <a:effectLst>
                  <a:outerShdw blurRad="38100" dist="38100" dir="2700000" algn="tl">
                    <a:srgbClr val="000000">
                      <a:alpha val="43137"/>
                    </a:srgbClr>
                  </a:outerShdw>
                </a:effectLst>
                <a:latin typeface="Arial" pitchFamily="34" charset="0"/>
                <a:cs typeface="Arial"/>
              </a:rPr>
              <a:t>Das Kindeswohl im Spannungsfeld </a:t>
            </a:r>
          </a:p>
          <a:p>
            <a:pPr algn="ctr">
              <a:defRPr/>
            </a:pPr>
            <a:r>
              <a:rPr lang="de-DE" sz="3900" b="1" kern="10" cap="none" spc="0" dirty="0" smtClean="0">
                <a:ln w="17780" cmpd="sng">
                  <a:solidFill>
                    <a:schemeClr val="accent1">
                      <a:tint val="3000"/>
                    </a:schemeClr>
                  </a:solidFill>
                  <a:prstDash val="solid"/>
                  <a:miter lim="800000"/>
                </a:ln>
                <a:solidFill>
                  <a:srgbClr val="003366"/>
                </a:solidFill>
                <a:effectLst>
                  <a:outerShdw blurRad="38100" dist="38100" dir="2700000" algn="tl">
                    <a:srgbClr val="000000">
                      <a:alpha val="43137"/>
                    </a:srgbClr>
                  </a:outerShdw>
                </a:effectLst>
                <a:latin typeface="Arial" pitchFamily="34" charset="0"/>
                <a:cs typeface="Arial"/>
              </a:rPr>
              <a:t>selbstbestimmte Bildung-Schulpflicht</a:t>
            </a:r>
          </a:p>
          <a:p>
            <a:pPr algn="ctr">
              <a:defRPr/>
            </a:pPr>
            <a:endParaRPr lang="de-DE" sz="3400" b="1" kern="10" dirty="0" smtClean="0">
              <a:ln w="17780" cmpd="sng">
                <a:solidFill>
                  <a:schemeClr val="accent1">
                    <a:tint val="3000"/>
                  </a:schemeClr>
                </a:solidFill>
                <a:prstDash val="solid"/>
                <a:miter lim="800000"/>
              </a:ln>
              <a:solidFill>
                <a:srgbClr val="003366"/>
              </a:solidFill>
              <a:latin typeface="Arial"/>
              <a:cs typeface="Arial"/>
            </a:endParaRPr>
          </a:p>
          <a:p>
            <a:pPr>
              <a:defRPr/>
            </a:pPr>
            <a:endParaRPr lang="de-DE" sz="2700" b="1" kern="10" dirty="0" smtClean="0">
              <a:ln w="17780" cmpd="sng">
                <a:solidFill>
                  <a:schemeClr val="accent1">
                    <a:tint val="3000"/>
                  </a:schemeClr>
                </a:solidFill>
                <a:prstDash val="solid"/>
                <a:miter lim="800000"/>
              </a:ln>
              <a:solidFill>
                <a:srgbClr val="003366"/>
              </a:solidFill>
              <a:latin typeface="Arial Black" pitchFamily="34" charset="0"/>
              <a:cs typeface="Arial"/>
            </a:endParaRPr>
          </a:p>
          <a:p>
            <a:pPr>
              <a:defRPr/>
            </a:pPr>
            <a:endParaRPr lang="de-DE" sz="2700" b="1" kern="10" dirty="0" smtClean="0">
              <a:ln w="17780" cmpd="sng">
                <a:solidFill>
                  <a:schemeClr val="accent1">
                    <a:tint val="3000"/>
                  </a:schemeClr>
                </a:solidFill>
                <a:prstDash val="solid"/>
                <a:miter lim="800000"/>
              </a:ln>
              <a:solidFill>
                <a:srgbClr val="003366"/>
              </a:solidFill>
              <a:latin typeface="Arial Black" pitchFamily="34" charset="0"/>
              <a:cs typeface="Arial"/>
            </a:endParaRPr>
          </a:p>
          <a:p>
            <a:pPr>
              <a:defRPr/>
            </a:pPr>
            <a:r>
              <a:rPr lang="de-DE" sz="2700" b="1" kern="10" dirty="0" smtClean="0">
                <a:ln w="17780" cmpd="sng">
                  <a:solidFill>
                    <a:schemeClr val="accent1">
                      <a:tint val="3000"/>
                    </a:schemeClr>
                  </a:solidFill>
                  <a:prstDash val="solid"/>
                  <a:miter lim="800000"/>
                </a:ln>
                <a:solidFill>
                  <a:srgbClr val="003366"/>
                </a:solidFill>
                <a:latin typeface="Arial Black" pitchFamily="34" charset="0"/>
                <a:cs typeface="Arial"/>
              </a:rPr>
              <a:t>Interdisziplinäres Kolloquium Gießen 18.7.2014</a:t>
            </a:r>
            <a:endParaRPr lang="de-DE" sz="2700" b="1" kern="10" dirty="0" smtClean="0">
              <a:ln w="17780" cmpd="sng">
                <a:solidFill>
                  <a:schemeClr val="accent1">
                    <a:tint val="3000"/>
                  </a:schemeClr>
                </a:solidFill>
                <a:prstDash val="solid"/>
                <a:miter lim="800000"/>
              </a:ln>
              <a:solidFill>
                <a:srgbClr val="003366"/>
              </a:solidFill>
              <a:effectLst>
                <a:outerShdw blurRad="55000" dist="50800" dir="5400000" algn="tl">
                  <a:srgbClr val="000000">
                    <a:alpha val="33000"/>
                  </a:srgbClr>
                </a:outerShdw>
              </a:effectLst>
              <a:latin typeface="Arial"/>
              <a:cs typeface="Arial"/>
            </a:endParaRPr>
          </a:p>
          <a:p>
            <a:pPr lvl="1">
              <a:defRPr/>
            </a:pPr>
            <a:endParaRPr lang="de-DE" sz="2800" b="1" cap="none" spc="0" dirty="0">
              <a:ln w="17780" cmpd="sng">
                <a:solidFill>
                  <a:schemeClr val="accent1">
                    <a:tint val="3000"/>
                  </a:schemeClr>
                </a:solidFill>
                <a:prstDash val="solid"/>
                <a:miter lim="800000"/>
              </a:ln>
              <a:solidFill>
                <a:srgbClr val="003366"/>
              </a:solidFill>
              <a:effectLst>
                <a:outerShdw blurRad="55000" dist="50800" dir="5400000" algn="tl">
                  <a:srgbClr val="000000">
                    <a:alpha val="33000"/>
                  </a:srgbClr>
                </a:outerShdw>
              </a:effectLst>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0" y="1062000"/>
            <a:ext cx="9144000" cy="5796000"/>
          </a:xfrm>
          <a:prstGeom prst="rect">
            <a:avLst/>
          </a:prstGeom>
          <a:noFill/>
          <a:ln w="9525">
            <a:noFill/>
            <a:miter lim="800000"/>
            <a:headEnd/>
            <a:tailEnd/>
          </a:ln>
        </p:spPr>
        <p:txBody>
          <a:bodyPr/>
          <a:lstStyle/>
          <a:p>
            <a:pPr marL="88900" indent="-88900">
              <a:tabLst>
                <a:tab pos="88900" algn="l"/>
              </a:tabLst>
            </a:pPr>
            <a:endParaRPr lang="de-DE" sz="2000" dirty="0" smtClean="0">
              <a:solidFill>
                <a:srgbClr val="003366"/>
              </a:solidFill>
            </a:endParaRPr>
          </a:p>
          <a:p>
            <a:pPr marL="88900" indent="-88900">
              <a:tabLst>
                <a:tab pos="88900" algn="l"/>
              </a:tabLst>
            </a:pPr>
            <a:r>
              <a:rPr lang="de-DE" sz="2000" b="1" u="sng" dirty="0" smtClean="0">
                <a:solidFill>
                  <a:srgbClr val="003366"/>
                </a:solidFill>
              </a:rPr>
              <a:t>Persönlichkeitsentwicklung</a:t>
            </a:r>
            <a:r>
              <a:rPr lang="de-DE" sz="2000" b="1" dirty="0" smtClean="0">
                <a:solidFill>
                  <a:srgbClr val="003366"/>
                </a:solidFill>
              </a:rPr>
              <a:t> als Erziehungs- und Bildungsziel:</a:t>
            </a:r>
          </a:p>
          <a:p>
            <a:pPr marL="88900" indent="-88900">
              <a:tabLst>
                <a:tab pos="88900" algn="l"/>
              </a:tabLst>
            </a:pPr>
            <a:endParaRPr lang="de-DE" sz="2000" b="1" dirty="0" smtClean="0">
              <a:solidFill>
                <a:srgbClr val="003366"/>
              </a:solidFill>
            </a:endParaRPr>
          </a:p>
          <a:p>
            <a:pPr marL="88900" indent="-88900">
              <a:tabLst>
                <a:tab pos="88900" algn="l"/>
              </a:tabLst>
            </a:pPr>
            <a:r>
              <a:rPr lang="de-DE" sz="2000" b="1" dirty="0" smtClean="0">
                <a:solidFill>
                  <a:srgbClr val="003366"/>
                </a:solidFill>
              </a:rPr>
              <a:t>Erziehung:   </a:t>
            </a:r>
            <a:r>
              <a:rPr lang="de-DE" sz="2000" dirty="0" smtClean="0">
                <a:solidFill>
                  <a:srgbClr val="003366"/>
                </a:solidFill>
              </a:rPr>
              <a:t>„Eigenverantwortlichkeit“ und  „Gemeinschaftsfähigkeit“</a:t>
            </a:r>
          </a:p>
          <a:p>
            <a:pPr marL="88900" indent="-88900">
              <a:tabLst>
                <a:tab pos="88900" algn="l"/>
              </a:tabLst>
            </a:pPr>
            <a:r>
              <a:rPr lang="de-DE" sz="2000" dirty="0" smtClean="0">
                <a:solidFill>
                  <a:srgbClr val="003366"/>
                </a:solidFill>
              </a:rPr>
              <a:t>                      (§ 1 Sozialgesetzbuch VIII/ SGB VIII)  </a:t>
            </a:r>
          </a:p>
          <a:p>
            <a:pPr marL="88900" indent="-88900">
              <a:tabLst>
                <a:tab pos="88900" algn="l"/>
              </a:tabLst>
            </a:pPr>
            <a:endParaRPr lang="de-DE" sz="2000" b="1" dirty="0" smtClean="0">
              <a:solidFill>
                <a:srgbClr val="336699"/>
              </a:solidFill>
            </a:endParaRPr>
          </a:p>
          <a:p>
            <a:pPr marL="533400" indent="-533400">
              <a:defRPr/>
            </a:pPr>
            <a:r>
              <a:rPr lang="de-DE" sz="2000" b="1" dirty="0" smtClean="0">
                <a:solidFill>
                  <a:srgbClr val="003366"/>
                </a:solidFill>
              </a:rPr>
              <a:t>Bildung:     </a:t>
            </a:r>
            <a:r>
              <a:rPr lang="de-DE" sz="2000" dirty="0" smtClean="0">
                <a:solidFill>
                  <a:srgbClr val="003366"/>
                </a:solidFill>
              </a:rPr>
              <a:t>  - „Schulen haben die Aufgabe, junge Menschen durch Erziehung  </a:t>
            </a:r>
          </a:p>
          <a:p>
            <a:pPr marL="533400" indent="-533400">
              <a:defRPr/>
            </a:pPr>
            <a:r>
              <a:rPr lang="de-DE" sz="2000" dirty="0" smtClean="0">
                <a:solidFill>
                  <a:srgbClr val="003366"/>
                </a:solidFill>
              </a:rPr>
              <a:t>                      u. Ausbildung  auf die Wahrnehmung v. Verantwortung, Rechten </a:t>
            </a:r>
          </a:p>
          <a:p>
            <a:pPr marL="533400" indent="-533400">
              <a:defRPr/>
            </a:pPr>
            <a:r>
              <a:rPr lang="de-DE" sz="2000" dirty="0" smtClean="0">
                <a:solidFill>
                  <a:srgbClr val="003366"/>
                </a:solidFill>
              </a:rPr>
              <a:t>                      und Pflichten in Staat u. Gesellschaft sowie in der  umgebenden  </a:t>
            </a:r>
          </a:p>
          <a:p>
            <a:pPr marL="533400" indent="-533400">
              <a:defRPr/>
            </a:pPr>
            <a:r>
              <a:rPr lang="de-DE" sz="2000" dirty="0" smtClean="0">
                <a:solidFill>
                  <a:srgbClr val="003366"/>
                </a:solidFill>
              </a:rPr>
              <a:t>                      Gemeinschaft vorzubereiten“ (</a:t>
            </a:r>
            <a:r>
              <a:rPr lang="de-DE" sz="2000" dirty="0" err="1" smtClean="0">
                <a:solidFill>
                  <a:srgbClr val="003366"/>
                </a:solidFill>
              </a:rPr>
              <a:t>Bovet,Huwendiek</a:t>
            </a:r>
            <a:r>
              <a:rPr lang="de-DE" sz="2000" dirty="0" smtClean="0">
                <a:solidFill>
                  <a:srgbClr val="003366"/>
                </a:solidFill>
              </a:rPr>
              <a:t>: Leitfaden Schul- </a:t>
            </a:r>
          </a:p>
          <a:p>
            <a:pPr marL="533400" indent="-533400">
              <a:defRPr/>
            </a:pPr>
            <a:r>
              <a:rPr lang="de-DE" sz="2000" dirty="0" smtClean="0">
                <a:solidFill>
                  <a:srgbClr val="003366"/>
                </a:solidFill>
              </a:rPr>
              <a:t>                      </a:t>
            </a:r>
            <a:r>
              <a:rPr lang="de-DE" sz="2000" dirty="0" err="1" smtClean="0">
                <a:solidFill>
                  <a:srgbClr val="003366"/>
                </a:solidFill>
              </a:rPr>
              <a:t>praxis</a:t>
            </a:r>
            <a:r>
              <a:rPr lang="de-DE" sz="2000" dirty="0" smtClean="0">
                <a:solidFill>
                  <a:srgbClr val="003366"/>
                </a:solidFill>
              </a:rPr>
              <a:t>, Berlin 2014 S. 536)</a:t>
            </a:r>
            <a:endParaRPr lang="de-DE" sz="2000" dirty="0" smtClean="0"/>
          </a:p>
          <a:p>
            <a:r>
              <a:rPr lang="de-DE" sz="2000" dirty="0" smtClean="0">
                <a:solidFill>
                  <a:srgbClr val="003366"/>
                </a:solidFill>
              </a:rPr>
              <a:t>                      - Art 7 </a:t>
            </a:r>
            <a:r>
              <a:rPr lang="de-DE" sz="2000" dirty="0" err="1" smtClean="0">
                <a:solidFill>
                  <a:srgbClr val="003366"/>
                </a:solidFill>
              </a:rPr>
              <a:t>L.verf</a:t>
            </a:r>
            <a:r>
              <a:rPr lang="de-DE" sz="2000" dirty="0" smtClean="0">
                <a:solidFill>
                  <a:srgbClr val="003366"/>
                </a:solidFill>
              </a:rPr>
              <a:t>. NRW: „Ehrfurcht vor Gott, Achtung vor der Würde </a:t>
            </a:r>
          </a:p>
          <a:p>
            <a:r>
              <a:rPr lang="de-DE" sz="2000" dirty="0" smtClean="0">
                <a:solidFill>
                  <a:srgbClr val="003366"/>
                </a:solidFill>
              </a:rPr>
              <a:t>                      des  Menschen und Bereitschaft zum sozialen Handeln“</a:t>
            </a:r>
          </a:p>
          <a:p>
            <a:endParaRPr lang="de-DE" sz="2000" dirty="0" smtClean="0">
              <a:solidFill>
                <a:srgbClr val="003366"/>
              </a:solidFill>
            </a:endParaRPr>
          </a:p>
          <a:p>
            <a:r>
              <a:rPr lang="de-DE" sz="2000" b="1" dirty="0" smtClean="0">
                <a:solidFill>
                  <a:srgbClr val="003366"/>
                </a:solidFill>
              </a:rPr>
              <a:t>I.S. des  Kindeswohls ist das  folgende  Ziel der  Bildungsarbeit  relevant</a:t>
            </a:r>
            <a:r>
              <a:rPr lang="de-DE" sz="2000" dirty="0" smtClean="0">
                <a:solidFill>
                  <a:srgbClr val="003366"/>
                </a:solidFill>
              </a:rPr>
              <a:t>:  </a:t>
            </a:r>
          </a:p>
          <a:p>
            <a:r>
              <a:rPr lang="de-DE" sz="2000" b="1" dirty="0" smtClean="0">
                <a:solidFill>
                  <a:srgbClr val="003366"/>
                </a:solidFill>
              </a:rPr>
              <a:t>Kinder/ Jugendliche in der Entwicklung ihrer Persönlichkeit unterstützen und ihnen Gelegenheit geben, eigene  Entwicklungspotentiale  möglichst vielseitig auszuschöpfen. </a:t>
            </a:r>
          </a:p>
          <a:p>
            <a:endParaRPr lang="de-DE" sz="2000" b="1" dirty="0">
              <a:solidFill>
                <a:srgbClr val="003366"/>
              </a:solidFill>
            </a:endParaRPr>
          </a:p>
        </p:txBody>
      </p:sp>
      <p:sp>
        <p:nvSpPr>
          <p:cNvPr id="4" name="Rectangle 1"/>
          <p:cNvSpPr>
            <a:spLocks noChangeArrowheads="1"/>
          </p:cNvSpPr>
          <p:nvPr/>
        </p:nvSpPr>
        <p:spPr bwMode="auto">
          <a:xfrm>
            <a:off x="0" y="571478"/>
            <a:ext cx="9144000" cy="461665"/>
          </a:xfrm>
          <a:prstGeom prst="rect">
            <a:avLst/>
          </a:prstGeom>
          <a:solidFill>
            <a:srgbClr val="FFFFFF"/>
          </a:solidFill>
          <a:ln w="9525">
            <a:noFill/>
            <a:miter lim="800000"/>
            <a:headEnd/>
            <a:tailEnd/>
          </a:ln>
          <a:effectLst/>
        </p:spPr>
        <p:txBody>
          <a:bodyPr wrap="square" anchor="ctr">
            <a:spAutoFit/>
          </a:bodyPr>
          <a:lstStyle/>
          <a:p>
            <a:pPr eaLnBrk="0" hangingPunct="0">
              <a:defRPr/>
            </a:pPr>
            <a:r>
              <a:rPr lang="de-DE" sz="2400" b="1" dirty="0" smtClean="0">
                <a:solidFill>
                  <a:srgbClr val="003366"/>
                </a:solidFill>
              </a:rPr>
              <a:t>3. </a:t>
            </a:r>
            <a:r>
              <a:rPr lang="de-DE" sz="2400" b="1" u="sng" dirty="0" smtClean="0">
                <a:solidFill>
                  <a:srgbClr val="003366"/>
                </a:solidFill>
                <a:effectLst>
                  <a:outerShdw blurRad="38100" dist="38100" dir="2700000" algn="tl">
                    <a:srgbClr val="000000">
                      <a:alpha val="43137"/>
                    </a:srgbClr>
                  </a:outerShdw>
                </a:effectLst>
              </a:rPr>
              <a:t>Projekt </a:t>
            </a:r>
            <a:r>
              <a:rPr lang="de-DE" sz="2400" b="1" dirty="0" smtClean="0">
                <a:solidFill>
                  <a:srgbClr val="003366"/>
                </a:solidFill>
                <a:effectLst>
                  <a:outerShdw blurRad="38100" dist="38100" dir="2700000" algn="tl">
                    <a:srgbClr val="000000">
                      <a:alpha val="43137"/>
                    </a:srgbClr>
                  </a:outerShdw>
                </a:effectLst>
              </a:rPr>
              <a:t>→ </a:t>
            </a:r>
            <a:r>
              <a:rPr lang="de-DE" sz="2400" b="1" u="sng" dirty="0" smtClean="0">
                <a:solidFill>
                  <a:srgbClr val="003366"/>
                </a:solidFill>
                <a:effectLst>
                  <a:outerShdw blurRad="38100" dist="38100" dir="2700000" algn="tl">
                    <a:srgbClr val="000000">
                      <a:alpha val="43137"/>
                    </a:srgbClr>
                  </a:outerShdw>
                </a:effectLst>
              </a:rPr>
              <a:t>integriert fachlich - rechtliche Sicht</a:t>
            </a:r>
          </a:p>
        </p:txBody>
      </p:sp>
      <p:sp>
        <p:nvSpPr>
          <p:cNvPr id="5" name="Line 56"/>
          <p:cNvSpPr>
            <a:spLocks noChangeShapeType="1"/>
          </p:cNvSpPr>
          <p:nvPr/>
        </p:nvSpPr>
        <p:spPr bwMode="auto">
          <a:xfrm>
            <a:off x="0" y="5143512"/>
            <a:ext cx="9144000" cy="0"/>
          </a:xfrm>
          <a:prstGeom prst="line">
            <a:avLst/>
          </a:prstGeom>
          <a:noFill/>
          <a:ln w="38100">
            <a:solidFill>
              <a:srgbClr val="336699"/>
            </a:solidFill>
            <a:prstDash val="sysDot"/>
            <a:round/>
            <a:headEnd/>
            <a:tailEnd/>
          </a:ln>
        </p:spPr>
        <p:txBody>
          <a:bodyPr/>
          <a:lstStyle/>
          <a:p>
            <a:endParaRPr lang="de-DE"/>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additive="base">
                                        <p:cTn id="7"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anim calcmode="lin" valueType="num">
                                      <p:cBhvr additive="base">
                                        <p:cTn id="13"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 calcmode="lin" valueType="num">
                                      <p:cBhvr additive="base">
                                        <p:cTn id="17"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147">
                                            <p:txEl>
                                              <p:pRg st="6" end="6"/>
                                            </p:txEl>
                                          </p:spTgt>
                                        </p:tgtEl>
                                        <p:attrNameLst>
                                          <p:attrName>style.visibility</p:attrName>
                                        </p:attrNameLst>
                                      </p:cBhvr>
                                      <p:to>
                                        <p:strVal val="visible"/>
                                      </p:to>
                                    </p:set>
                                    <p:anim calcmode="lin" valueType="num">
                                      <p:cBhvr additive="base">
                                        <p:cTn id="23"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147">
                                            <p:txEl>
                                              <p:pRg st="7" end="7"/>
                                            </p:txEl>
                                          </p:spTgt>
                                        </p:tgtEl>
                                        <p:attrNameLst>
                                          <p:attrName>style.visibility</p:attrName>
                                        </p:attrNameLst>
                                      </p:cBhvr>
                                      <p:to>
                                        <p:strVal val="visible"/>
                                      </p:to>
                                    </p:set>
                                    <p:anim calcmode="lin" valueType="num">
                                      <p:cBhvr additive="base">
                                        <p:cTn id="27" dur="5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7">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147">
                                            <p:txEl>
                                              <p:pRg st="8" end="8"/>
                                            </p:txEl>
                                          </p:spTgt>
                                        </p:tgtEl>
                                        <p:attrNameLst>
                                          <p:attrName>style.visibility</p:attrName>
                                        </p:attrNameLst>
                                      </p:cBhvr>
                                      <p:to>
                                        <p:strVal val="visible"/>
                                      </p:to>
                                    </p:set>
                                    <p:anim calcmode="lin" valueType="num">
                                      <p:cBhvr additive="base">
                                        <p:cTn id="31" dur="500" fill="hold"/>
                                        <p:tgtEl>
                                          <p:spTgt spid="6147">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7">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147">
                                            <p:txEl>
                                              <p:pRg st="9" end="9"/>
                                            </p:txEl>
                                          </p:spTgt>
                                        </p:tgtEl>
                                        <p:attrNameLst>
                                          <p:attrName>style.visibility</p:attrName>
                                        </p:attrNameLst>
                                      </p:cBhvr>
                                      <p:to>
                                        <p:strVal val="visible"/>
                                      </p:to>
                                    </p:set>
                                    <p:anim calcmode="lin" valueType="num">
                                      <p:cBhvr additive="base">
                                        <p:cTn id="35" dur="500" fill="hold"/>
                                        <p:tgtEl>
                                          <p:spTgt spid="6147">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147">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147">
                                            <p:txEl>
                                              <p:pRg st="10" end="10"/>
                                            </p:txEl>
                                          </p:spTgt>
                                        </p:tgtEl>
                                        <p:attrNameLst>
                                          <p:attrName>style.visibility</p:attrName>
                                        </p:attrNameLst>
                                      </p:cBhvr>
                                      <p:to>
                                        <p:strVal val="visible"/>
                                      </p:to>
                                    </p:set>
                                    <p:anim calcmode="lin" valueType="num">
                                      <p:cBhvr additive="base">
                                        <p:cTn id="39" dur="500" fill="hold"/>
                                        <p:tgtEl>
                                          <p:spTgt spid="6147">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147">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147">
                                            <p:txEl>
                                              <p:pRg st="11" end="11"/>
                                            </p:txEl>
                                          </p:spTgt>
                                        </p:tgtEl>
                                        <p:attrNameLst>
                                          <p:attrName>style.visibility</p:attrName>
                                        </p:attrNameLst>
                                      </p:cBhvr>
                                      <p:to>
                                        <p:strVal val="visible"/>
                                      </p:to>
                                    </p:set>
                                    <p:anim calcmode="lin" valueType="num">
                                      <p:cBhvr additive="base">
                                        <p:cTn id="43" dur="500" fill="hold"/>
                                        <p:tgtEl>
                                          <p:spTgt spid="6147">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47">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147">
                                            <p:txEl>
                                              <p:pRg st="12" end="12"/>
                                            </p:txEl>
                                          </p:spTgt>
                                        </p:tgtEl>
                                        <p:attrNameLst>
                                          <p:attrName>style.visibility</p:attrName>
                                        </p:attrNameLst>
                                      </p:cBhvr>
                                      <p:to>
                                        <p:strVal val="visible"/>
                                      </p:to>
                                    </p:set>
                                    <p:anim calcmode="lin" valueType="num">
                                      <p:cBhvr additive="base">
                                        <p:cTn id="47" dur="500" fill="hold"/>
                                        <p:tgtEl>
                                          <p:spTgt spid="6147">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14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6147">
                                            <p:txEl>
                                              <p:pRg st="14" end="14"/>
                                            </p:txEl>
                                          </p:spTgt>
                                        </p:tgtEl>
                                        <p:attrNameLst>
                                          <p:attrName>style.visibility</p:attrName>
                                        </p:attrNameLst>
                                      </p:cBhvr>
                                      <p:to>
                                        <p:strVal val="visible"/>
                                      </p:to>
                                    </p:set>
                                    <p:anim calcmode="lin" valueType="num">
                                      <p:cBhvr additive="base">
                                        <p:cTn id="53" dur="500" fill="hold"/>
                                        <p:tgtEl>
                                          <p:spTgt spid="6147">
                                            <p:txEl>
                                              <p:pRg st="14" end="1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14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6147">
                                            <p:txEl>
                                              <p:pRg st="15" end="15"/>
                                            </p:txEl>
                                          </p:spTgt>
                                        </p:tgtEl>
                                        <p:attrNameLst>
                                          <p:attrName>style.visibility</p:attrName>
                                        </p:attrNameLst>
                                      </p:cBhvr>
                                      <p:to>
                                        <p:strVal val="visible"/>
                                      </p:to>
                                    </p:set>
                                    <p:anim calcmode="lin" valueType="num">
                                      <p:cBhvr additive="base">
                                        <p:cTn id="59" dur="500" fill="hold"/>
                                        <p:tgtEl>
                                          <p:spTgt spid="6147">
                                            <p:txEl>
                                              <p:pRg st="15" end="1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147">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0" y="522000"/>
            <a:ext cx="9144000" cy="6336000"/>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9219" name="Rectangle 4"/>
          <p:cNvSpPr>
            <a:spLocks noChangeArrowheads="1"/>
          </p:cNvSpPr>
          <p:nvPr/>
        </p:nvSpPr>
        <p:spPr bwMode="auto">
          <a:xfrm>
            <a:off x="0" y="57150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9220" name="Rechteck 4"/>
          <p:cNvSpPr>
            <a:spLocks noChangeArrowheads="1"/>
          </p:cNvSpPr>
          <p:nvPr/>
        </p:nvSpPr>
        <p:spPr bwMode="auto">
          <a:xfrm>
            <a:off x="0" y="549275"/>
            <a:ext cx="9144000" cy="2432050"/>
          </a:xfrm>
          <a:prstGeom prst="rect">
            <a:avLst/>
          </a:prstGeom>
          <a:noFill/>
          <a:ln w="9525">
            <a:noFill/>
            <a:miter lim="800000"/>
            <a:headEnd/>
            <a:tailEnd/>
          </a:ln>
        </p:spPr>
        <p:txBody>
          <a:bodyPr>
            <a:spAutoFit/>
          </a:bodyPr>
          <a:lstStyle/>
          <a:p>
            <a:endParaRPr lang="de-DE" b="1">
              <a:solidFill>
                <a:srgbClr val="336699"/>
              </a:solidFill>
            </a:endParaRPr>
          </a:p>
          <a:p>
            <a:endParaRPr lang="de-DE" sz="2000" b="1">
              <a:solidFill>
                <a:srgbClr val="336699"/>
              </a:solidFill>
            </a:endParaRPr>
          </a:p>
          <a:p>
            <a:endParaRPr lang="de-DE" sz="2000" b="1">
              <a:solidFill>
                <a:srgbClr val="336699"/>
              </a:solidFill>
            </a:endParaRPr>
          </a:p>
          <a:p>
            <a:endParaRPr lang="de-DE" sz="2000" b="1">
              <a:solidFill>
                <a:srgbClr val="336699"/>
              </a:solidFill>
            </a:endParaRPr>
          </a:p>
          <a:p>
            <a:endParaRPr lang="de-DE" sz="2000" b="1">
              <a:solidFill>
                <a:srgbClr val="336699"/>
              </a:solidFill>
            </a:endParaRPr>
          </a:p>
          <a:p>
            <a:endParaRPr lang="de-DE">
              <a:solidFill>
                <a:srgbClr val="336699"/>
              </a:solidFill>
            </a:endParaRPr>
          </a:p>
          <a:p>
            <a:endParaRPr lang="de-DE">
              <a:solidFill>
                <a:srgbClr val="336699"/>
              </a:solidFill>
            </a:endParaRPr>
          </a:p>
          <a:p>
            <a:endParaRPr lang="de-DE">
              <a:solidFill>
                <a:srgbClr val="336699"/>
              </a:solidFill>
            </a:endParaRPr>
          </a:p>
        </p:txBody>
      </p:sp>
      <p:sp>
        <p:nvSpPr>
          <p:cNvPr id="5" name="Rechteck 4"/>
          <p:cNvSpPr/>
          <p:nvPr/>
        </p:nvSpPr>
        <p:spPr>
          <a:xfrm>
            <a:off x="0" y="500042"/>
            <a:ext cx="9144000" cy="6372000"/>
          </a:xfrm>
          <a:prstGeom prst="rect">
            <a:avLst/>
          </a:prstGeom>
        </p:spPr>
        <p:txBody>
          <a:bodyPr>
            <a:spAutoFit/>
          </a:bodyPr>
          <a:lstStyle/>
          <a:p>
            <a:pPr marL="457200" indent="-457200">
              <a:defRPr/>
            </a:pPr>
            <a:r>
              <a:rPr lang="de-DE" sz="2400" b="1" dirty="0" smtClean="0">
                <a:solidFill>
                  <a:srgbClr val="003366"/>
                </a:solidFill>
              </a:rPr>
              <a:t>    </a:t>
            </a:r>
          </a:p>
          <a:p>
            <a:pPr marL="457200" indent="-457200">
              <a:defRPr/>
            </a:pPr>
            <a:r>
              <a:rPr lang="de-DE" sz="2400" b="1" dirty="0" smtClean="0">
                <a:solidFill>
                  <a:srgbClr val="003366"/>
                </a:solidFill>
              </a:rPr>
              <a:t>    </a:t>
            </a:r>
            <a:endParaRPr lang="de-DE" sz="2400" b="1" u="sng" dirty="0">
              <a:solidFill>
                <a:srgbClr val="003366"/>
              </a:solidFill>
              <a:effectLst>
                <a:outerShdw blurRad="38100" dist="38100" dir="2700000" algn="tl">
                  <a:srgbClr val="000000">
                    <a:alpha val="43137"/>
                  </a:srgbClr>
                </a:outerShdw>
              </a:effectLst>
            </a:endParaRPr>
          </a:p>
          <a:p>
            <a:pPr marL="266700" indent="-266700">
              <a:defRPr/>
            </a:pPr>
            <a:endParaRPr lang="de-DE" sz="2000" b="1" dirty="0" smtClean="0">
              <a:solidFill>
                <a:srgbClr val="003366"/>
              </a:solidFill>
              <a:cs typeface="+mn-cs"/>
            </a:endParaRPr>
          </a:p>
          <a:p>
            <a:pPr marL="266700" indent="-266700">
              <a:defRPr/>
            </a:pPr>
            <a:r>
              <a:rPr lang="de-DE" sz="2000" b="1" dirty="0" smtClean="0">
                <a:solidFill>
                  <a:srgbClr val="003366"/>
                </a:solidFill>
                <a:cs typeface="+mn-cs"/>
              </a:rPr>
              <a:t>Gemeinsame Sicht Verantwortlicher zur „Kindeswohlgefährdung“</a:t>
            </a:r>
          </a:p>
          <a:p>
            <a:pPr marL="266700" indent="-266700">
              <a:defRPr/>
            </a:pPr>
            <a:endParaRPr lang="de-DE" sz="2000" b="1" dirty="0" smtClean="0">
              <a:solidFill>
                <a:srgbClr val="003366"/>
              </a:solidFill>
              <a:cs typeface="+mn-cs"/>
            </a:endParaRPr>
          </a:p>
          <a:p>
            <a:pPr marL="266700" indent="-266700">
              <a:defRPr/>
            </a:pPr>
            <a:r>
              <a:rPr lang="de-DE" sz="2000" b="1" dirty="0" smtClean="0">
                <a:solidFill>
                  <a:srgbClr val="003366"/>
                </a:solidFill>
                <a:cs typeface="+mn-cs"/>
              </a:rPr>
              <a:t>KWG </a:t>
            </a:r>
            <a:r>
              <a:rPr lang="de-DE" sz="2000" dirty="0" smtClean="0">
                <a:solidFill>
                  <a:srgbClr val="003366"/>
                </a:solidFill>
              </a:rPr>
              <a:t>→</a:t>
            </a:r>
            <a:r>
              <a:rPr lang="de-DE" sz="2000" i="1" dirty="0" smtClean="0">
                <a:solidFill>
                  <a:srgbClr val="003366"/>
                </a:solidFill>
              </a:rPr>
              <a:t> </a:t>
            </a:r>
            <a:r>
              <a:rPr lang="de-DE" sz="2000" b="1" dirty="0" smtClean="0">
                <a:solidFill>
                  <a:srgbClr val="003366"/>
                </a:solidFill>
              </a:rPr>
              <a:t>§ 1666 BGB  </a:t>
            </a:r>
            <a:r>
              <a:rPr lang="de-DE" sz="2000" dirty="0" smtClean="0">
                <a:solidFill>
                  <a:srgbClr val="003366"/>
                </a:solidFill>
              </a:rPr>
              <a:t>Gefährdung des körperlichen, geistigen oder seelischen</a:t>
            </a:r>
          </a:p>
          <a:p>
            <a:pPr marL="266700" indent="-266700">
              <a:defRPr/>
            </a:pPr>
            <a:r>
              <a:rPr lang="de-DE" sz="2000" dirty="0" smtClean="0">
                <a:solidFill>
                  <a:srgbClr val="003366"/>
                </a:solidFill>
              </a:rPr>
              <a:t>Wohls  des Kindes/ Jugendlichen</a:t>
            </a:r>
            <a:r>
              <a:rPr lang="de-DE" sz="2000" dirty="0" smtClean="0"/>
              <a:t> </a:t>
            </a:r>
            <a:r>
              <a:rPr lang="de-DE" sz="2000" dirty="0" smtClean="0">
                <a:solidFill>
                  <a:srgbClr val="003366"/>
                </a:solidFill>
              </a:rPr>
              <a:t>und die Eltern sind nicht gewillt oder nicht in </a:t>
            </a:r>
          </a:p>
          <a:p>
            <a:pPr marL="266700" indent="-266700">
              <a:defRPr/>
            </a:pPr>
            <a:r>
              <a:rPr lang="de-DE" sz="2000" dirty="0" smtClean="0">
                <a:solidFill>
                  <a:srgbClr val="003366"/>
                </a:solidFill>
              </a:rPr>
              <a:t>der Lage, die Gefahr abzuwenden.</a:t>
            </a:r>
          </a:p>
          <a:p>
            <a:pPr marL="266700" indent="-266700">
              <a:defRPr/>
            </a:pPr>
            <a:r>
              <a:rPr lang="de-DE" sz="2000" dirty="0" smtClean="0">
                <a:solidFill>
                  <a:srgbClr val="003366"/>
                </a:solidFill>
              </a:rPr>
              <a:t>   </a:t>
            </a:r>
            <a:endParaRPr lang="de-DE" sz="2000" dirty="0" smtClean="0">
              <a:solidFill>
                <a:srgbClr val="003366"/>
              </a:solidFill>
              <a:cs typeface="+mn-cs"/>
            </a:endParaRPr>
          </a:p>
          <a:p>
            <a:pPr marL="266700" indent="-266700">
              <a:defRPr/>
            </a:pPr>
            <a:r>
              <a:rPr lang="de-DE" sz="2000" dirty="0" smtClean="0">
                <a:solidFill>
                  <a:srgbClr val="003366"/>
                </a:solidFill>
                <a:cs typeface="+mn-cs"/>
              </a:rPr>
              <a:t> </a:t>
            </a:r>
          </a:p>
          <a:p>
            <a:pPr marL="266700" indent="-266700">
              <a:defRPr/>
            </a:pPr>
            <a:r>
              <a:rPr lang="de-DE" sz="2000" b="1" dirty="0" smtClean="0">
                <a:solidFill>
                  <a:srgbClr val="003366"/>
                </a:solidFill>
                <a:effectLst>
                  <a:outerShdw blurRad="38100" dist="38100" dir="2700000" algn="tl">
                    <a:srgbClr val="000000">
                      <a:alpha val="43137"/>
                    </a:srgbClr>
                  </a:outerShdw>
                </a:effectLst>
              </a:rPr>
              <a:t>KWG wird im Projekt in folgender Zwei</a:t>
            </a:r>
            <a:r>
              <a:rPr lang="de-DE" sz="2000" b="1" dirty="0" smtClean="0">
                <a:solidFill>
                  <a:srgbClr val="003366"/>
                </a:solidFill>
                <a:effectLst>
                  <a:outerShdw blurRad="38100" dist="38100" dir="2700000" algn="tl">
                    <a:srgbClr val="000000">
                      <a:alpha val="43137"/>
                    </a:srgbClr>
                  </a:outerShdw>
                </a:effectLst>
                <a:cs typeface="+mn-cs"/>
              </a:rPr>
              <a:t>gliedrigkeit konkretisiert:</a:t>
            </a:r>
          </a:p>
          <a:p>
            <a:pPr marL="266700" indent="-266700">
              <a:defRPr/>
            </a:pPr>
            <a:endParaRPr lang="de-DE" sz="2000" dirty="0">
              <a:solidFill>
                <a:srgbClr val="003366"/>
              </a:solidFill>
              <a:cs typeface="+mn-cs"/>
            </a:endParaRPr>
          </a:p>
          <a:p>
            <a:pPr marL="457200" indent="-457200">
              <a:defRPr/>
            </a:pPr>
            <a:r>
              <a:rPr lang="de-DE" sz="2000" dirty="0" smtClean="0">
                <a:solidFill>
                  <a:srgbClr val="003366"/>
                </a:solidFill>
                <a:cs typeface="+mn-cs"/>
              </a:rPr>
              <a:t>a.    Lebens- </a:t>
            </a:r>
            <a:r>
              <a:rPr lang="de-DE" sz="2000" dirty="0">
                <a:solidFill>
                  <a:srgbClr val="003366"/>
                </a:solidFill>
                <a:cs typeface="+mn-cs"/>
              </a:rPr>
              <a:t>oder </a:t>
            </a:r>
            <a:r>
              <a:rPr lang="de-DE" sz="2000" dirty="0" smtClean="0">
                <a:solidFill>
                  <a:srgbClr val="003366"/>
                </a:solidFill>
                <a:cs typeface="+mn-cs"/>
              </a:rPr>
              <a:t>erhebliche Gesundheitsgefahr</a:t>
            </a:r>
          </a:p>
          <a:p>
            <a:pPr marL="457200" indent="-457200">
              <a:defRPr/>
            </a:pPr>
            <a:endParaRPr lang="de-DE" sz="2000" dirty="0">
              <a:solidFill>
                <a:srgbClr val="003366"/>
              </a:solidFill>
              <a:cs typeface="+mn-cs"/>
            </a:endParaRPr>
          </a:p>
          <a:p>
            <a:pPr marL="457200" indent="-457200">
              <a:defRPr/>
            </a:pPr>
            <a:r>
              <a:rPr lang="de-DE" sz="2000" dirty="0" smtClean="0">
                <a:solidFill>
                  <a:srgbClr val="003366"/>
                </a:solidFill>
                <a:cs typeface="+mn-cs"/>
              </a:rPr>
              <a:t>b.    Prognose </a:t>
            </a:r>
            <a:r>
              <a:rPr lang="de-DE" sz="2000" dirty="0">
                <a:solidFill>
                  <a:srgbClr val="003366"/>
                </a:solidFill>
                <a:cs typeface="+mn-cs"/>
              </a:rPr>
              <a:t>andauernder </a:t>
            </a:r>
            <a:r>
              <a:rPr lang="de-DE" sz="2000" dirty="0" smtClean="0">
                <a:solidFill>
                  <a:srgbClr val="003366"/>
                </a:solidFill>
                <a:cs typeface="+mn-cs"/>
              </a:rPr>
              <a:t> Gefahr </a:t>
            </a:r>
            <a:r>
              <a:rPr lang="de-DE" sz="2000" dirty="0">
                <a:solidFill>
                  <a:srgbClr val="003366"/>
                </a:solidFill>
                <a:cs typeface="+mn-cs"/>
              </a:rPr>
              <a:t>für </a:t>
            </a:r>
            <a:r>
              <a:rPr lang="de-DE" sz="2000" dirty="0" err="1" smtClean="0">
                <a:solidFill>
                  <a:srgbClr val="003366"/>
                </a:solidFill>
                <a:cs typeface="+mn-cs"/>
              </a:rPr>
              <a:t>körperl</a:t>
            </a:r>
            <a:r>
              <a:rPr lang="de-DE" sz="2000" dirty="0">
                <a:solidFill>
                  <a:srgbClr val="003366"/>
                </a:solidFill>
                <a:cs typeface="+mn-cs"/>
              </a:rPr>
              <a:t>., </a:t>
            </a:r>
            <a:r>
              <a:rPr lang="de-DE" sz="2000" dirty="0" smtClean="0">
                <a:solidFill>
                  <a:srgbClr val="003366"/>
                </a:solidFill>
                <a:cs typeface="+mn-cs"/>
              </a:rPr>
              <a:t>geistiges oder </a:t>
            </a:r>
            <a:r>
              <a:rPr lang="de-DE" sz="2000" dirty="0" err="1" smtClean="0">
                <a:solidFill>
                  <a:srgbClr val="003366"/>
                </a:solidFill>
                <a:cs typeface="+mn-cs"/>
              </a:rPr>
              <a:t>seel</a:t>
            </a:r>
            <a:r>
              <a:rPr lang="de-DE" sz="2000" dirty="0" smtClean="0">
                <a:solidFill>
                  <a:srgbClr val="003366"/>
                </a:solidFill>
                <a:cs typeface="+mn-cs"/>
              </a:rPr>
              <a:t>. Wohl: z.B</a:t>
            </a:r>
            <a:r>
              <a:rPr lang="de-DE" sz="2000" dirty="0">
                <a:solidFill>
                  <a:srgbClr val="003366"/>
                </a:solidFill>
                <a:cs typeface="+mn-cs"/>
              </a:rPr>
              <a:t>. </a:t>
            </a:r>
            <a:r>
              <a:rPr lang="de-DE" sz="2000" dirty="0" smtClean="0">
                <a:solidFill>
                  <a:srgbClr val="003366"/>
                </a:solidFill>
                <a:cs typeface="+mn-cs"/>
              </a:rPr>
              <a:t>Nichtwahrnehmen  der  Bildungsverantwortung  oder  Vernachlässigung *  (</a:t>
            </a:r>
            <a:r>
              <a:rPr lang="de-DE" sz="2000" dirty="0" smtClean="0">
                <a:solidFill>
                  <a:srgbClr val="003366"/>
                </a:solidFill>
              </a:rPr>
              <a:t>* a</a:t>
            </a:r>
            <a:r>
              <a:rPr lang="de-DE" sz="2000" dirty="0" smtClean="0">
                <a:solidFill>
                  <a:srgbClr val="003366"/>
                </a:solidFill>
                <a:cs typeface="+mn-cs"/>
              </a:rPr>
              <a:t>ufgrund fehlender oder  unzureichender  Fürsorge wird das Recht  des Kindes/ Jugendlichen auf Bildung mangelhaft  befriedigt, mit der Prognose von Dauerhaftigkeit) </a:t>
            </a:r>
          </a:p>
          <a:p>
            <a:pPr marL="182563" indent="-182563">
              <a:defRPr/>
            </a:pPr>
            <a:endParaRPr lang="de-DE" sz="2000" i="1" dirty="0">
              <a:solidFill>
                <a:srgbClr val="003366"/>
              </a:solidFill>
              <a:cs typeface="+mn-cs"/>
            </a:endParaRPr>
          </a:p>
          <a:p>
            <a:pPr marL="182563" indent="-182563">
              <a:defRPr/>
            </a:pPr>
            <a:endParaRPr lang="de-DE" sz="2000" dirty="0">
              <a:solidFill>
                <a:srgbClr val="003366"/>
              </a:solidFill>
              <a:cs typeface="+mn-cs"/>
            </a:endParaRPr>
          </a:p>
          <a:p>
            <a:pPr>
              <a:defRPr/>
            </a:pPr>
            <a:endParaRPr lang="de-DE" sz="2000" i="1" u="sng" dirty="0">
              <a:solidFill>
                <a:srgbClr val="5F5F5F"/>
              </a:solidFill>
              <a:cs typeface="+mn-cs"/>
            </a:endParaRPr>
          </a:p>
          <a:p>
            <a:pPr>
              <a:defRPr/>
            </a:pPr>
            <a:endParaRPr lang="de-DE" sz="2000" b="1" u="sng" dirty="0">
              <a:solidFill>
                <a:srgbClr val="336699"/>
              </a:solidFill>
              <a:cs typeface="+mn-cs"/>
            </a:endParaRPr>
          </a:p>
          <a:p>
            <a:pPr>
              <a:defRPr/>
            </a:pPr>
            <a:endParaRPr lang="de-DE" sz="2000" b="1" u="sng" dirty="0">
              <a:solidFill>
                <a:srgbClr val="336699"/>
              </a:solidFill>
              <a:effectLst>
                <a:outerShdw blurRad="38100" dist="38100" dir="2700000" algn="tl">
                  <a:srgbClr val="C0C0C0"/>
                </a:outerShdw>
              </a:effectLst>
              <a:cs typeface="+mn-cs"/>
            </a:endParaRPr>
          </a:p>
        </p:txBody>
      </p:sp>
      <p:sp>
        <p:nvSpPr>
          <p:cNvPr id="9222" name="Rechteck 5"/>
          <p:cNvSpPr>
            <a:spLocks noChangeArrowheads="1"/>
          </p:cNvSpPr>
          <p:nvPr/>
        </p:nvSpPr>
        <p:spPr bwMode="auto">
          <a:xfrm>
            <a:off x="0" y="1214421"/>
            <a:ext cx="9144000" cy="5616000"/>
          </a:xfrm>
          <a:prstGeom prst="rect">
            <a:avLst/>
          </a:prstGeom>
          <a:noFill/>
          <a:ln w="9525">
            <a:noFill/>
            <a:miter lim="800000"/>
            <a:headEnd/>
            <a:tailEnd/>
          </a:ln>
        </p:spPr>
        <p:txBody>
          <a:bodyPr>
            <a:spAutoFit/>
          </a:bodyPr>
          <a:lstStyle/>
          <a:p>
            <a:pPr marL="457200" indent="-457200"/>
            <a:endParaRPr lang="de-DE" b="1">
              <a:solidFill>
                <a:srgbClr val="336699"/>
              </a:solidFill>
            </a:endParaRPr>
          </a:p>
          <a:p>
            <a:pPr marL="457200" indent="-457200"/>
            <a:r>
              <a:rPr lang="de-DE" sz="2000">
                <a:solidFill>
                  <a:srgbClr val="336699"/>
                </a:solidFill>
              </a:rPr>
              <a:t>       </a:t>
            </a:r>
            <a:endParaRPr lang="de-DE" sz="2000" b="1">
              <a:solidFill>
                <a:srgbClr val="336699"/>
              </a:solidFill>
            </a:endParaRPr>
          </a:p>
          <a:p>
            <a:pPr marL="457200" indent="-457200"/>
            <a:endParaRPr lang="de-DE" sz="2000" b="1">
              <a:solidFill>
                <a:srgbClr val="336699"/>
              </a:solidFill>
            </a:endParaRPr>
          </a:p>
          <a:p>
            <a:pPr marL="457200" indent="-457200"/>
            <a:endParaRPr lang="de-DE" sz="2000" b="1">
              <a:solidFill>
                <a:srgbClr val="336699"/>
              </a:solidFill>
            </a:endParaRPr>
          </a:p>
          <a:p>
            <a:pPr marL="457200" indent="-457200"/>
            <a:endParaRPr lang="de-DE" sz="2000" b="1">
              <a:solidFill>
                <a:srgbClr val="336699"/>
              </a:solidFill>
            </a:endParaRPr>
          </a:p>
          <a:p>
            <a:pPr marL="457200" indent="-457200"/>
            <a:r>
              <a:rPr lang="de-DE" sz="2000" b="1">
                <a:solidFill>
                  <a:srgbClr val="336699"/>
                </a:solidFill>
              </a:rPr>
              <a:t>      </a:t>
            </a:r>
            <a:r>
              <a:rPr lang="de-DE" sz="2000">
                <a:solidFill>
                  <a:srgbClr val="336699"/>
                </a:solidFill>
              </a:rPr>
              <a:t> </a:t>
            </a:r>
          </a:p>
          <a:p>
            <a:pPr marL="457200" indent="-457200"/>
            <a:endParaRPr lang="de-DE" sz="2000">
              <a:solidFill>
                <a:srgbClr val="336699"/>
              </a:solidFill>
            </a:endParaRPr>
          </a:p>
          <a:p>
            <a:pPr marL="457200" indent="-457200"/>
            <a:endParaRPr lang="de-DE" sz="2000">
              <a:solidFill>
                <a:srgbClr val="336699"/>
              </a:solidFill>
            </a:endParaRPr>
          </a:p>
          <a:p>
            <a:pPr marL="457200" indent="-457200"/>
            <a:endParaRPr lang="de-DE" sz="2000">
              <a:solidFill>
                <a:srgbClr val="336699"/>
              </a:solidFill>
            </a:endParaRPr>
          </a:p>
          <a:p>
            <a:pPr marL="457200" indent="-457200"/>
            <a:endParaRPr lang="de-DE" sz="2000">
              <a:solidFill>
                <a:srgbClr val="336699"/>
              </a:solidFill>
            </a:endParaRPr>
          </a:p>
          <a:p>
            <a:pPr marL="457200" indent="-457200"/>
            <a:r>
              <a:rPr lang="de-DE" sz="2000">
                <a:solidFill>
                  <a:srgbClr val="336699"/>
                </a:solidFill>
              </a:rPr>
              <a:t>             </a:t>
            </a:r>
          </a:p>
          <a:p>
            <a:pPr marL="457200" indent="-457200"/>
            <a:r>
              <a:rPr lang="de-DE" sz="2000">
                <a:solidFill>
                  <a:srgbClr val="336699"/>
                </a:solidFill>
              </a:rPr>
              <a:t>                  </a:t>
            </a:r>
          </a:p>
          <a:p>
            <a:pPr marL="457200" indent="-457200"/>
            <a:r>
              <a:rPr lang="de-DE" sz="2000">
                <a:solidFill>
                  <a:srgbClr val="336699"/>
                </a:solidFill>
              </a:rPr>
              <a:t>        </a:t>
            </a:r>
          </a:p>
        </p:txBody>
      </p:sp>
      <p:sp>
        <p:nvSpPr>
          <p:cNvPr id="9223" name="Rechteck 6"/>
          <p:cNvSpPr>
            <a:spLocks noChangeArrowheads="1"/>
          </p:cNvSpPr>
          <p:nvPr/>
        </p:nvSpPr>
        <p:spPr bwMode="auto">
          <a:xfrm>
            <a:off x="0" y="1142984"/>
            <a:ext cx="9144000" cy="5724000"/>
          </a:xfrm>
          <a:prstGeom prst="rect">
            <a:avLst/>
          </a:prstGeom>
          <a:noFill/>
          <a:ln w="9525">
            <a:noFill/>
            <a:miter lim="800000"/>
            <a:headEnd/>
            <a:tailEnd/>
          </a:ln>
        </p:spPr>
        <p:txBody>
          <a:bodyPr>
            <a:spAutoFit/>
          </a:bodyPr>
          <a:lstStyle/>
          <a:p>
            <a:r>
              <a:rPr lang="de-DE" sz="2000">
                <a:solidFill>
                  <a:srgbClr val="336699"/>
                </a:solidFill>
              </a:rPr>
              <a:t>             </a:t>
            </a:r>
          </a:p>
          <a:p>
            <a:endParaRPr lang="de-DE" sz="2000">
              <a:solidFill>
                <a:srgbClr val="336699"/>
              </a:solidFill>
            </a:endParaRPr>
          </a:p>
          <a:p>
            <a:endParaRPr lang="de-DE" sz="2000">
              <a:solidFill>
                <a:srgbClr val="336699"/>
              </a:solidFill>
            </a:endParaRPr>
          </a:p>
          <a:p>
            <a:r>
              <a:rPr lang="de-DE" sz="2000" b="1"/>
              <a:t> </a:t>
            </a:r>
            <a:endParaRPr lang="de-DE" sz="2000"/>
          </a:p>
          <a:p>
            <a:endParaRPr lang="de-DE" sz="2000">
              <a:solidFill>
                <a:srgbClr val="336699"/>
              </a:solidFill>
            </a:endParaRPr>
          </a:p>
          <a:p>
            <a:endParaRPr lang="de-DE" sz="2000">
              <a:solidFill>
                <a:srgbClr val="336699"/>
              </a:solidFill>
            </a:endParaRPr>
          </a:p>
          <a:p>
            <a:endParaRPr lang="de-DE" sz="2000">
              <a:solidFill>
                <a:srgbClr val="336699"/>
              </a:solidFill>
            </a:endParaRPr>
          </a:p>
          <a:p>
            <a:r>
              <a:rPr lang="de-DE" sz="2000" b="1"/>
              <a:t> </a:t>
            </a:r>
            <a:endParaRPr lang="de-DE" sz="2000"/>
          </a:p>
          <a:p>
            <a:endParaRPr lang="de-DE" sz="2000">
              <a:solidFill>
                <a:srgbClr val="336699"/>
              </a:solidFill>
            </a:endParaRPr>
          </a:p>
          <a:p>
            <a:endParaRPr lang="de-DE" sz="2000">
              <a:solidFill>
                <a:srgbClr val="336699"/>
              </a:solidFill>
            </a:endParaRPr>
          </a:p>
          <a:p>
            <a:endParaRPr lang="de-DE" sz="2000">
              <a:solidFill>
                <a:srgbClr val="336699"/>
              </a:solidFill>
            </a:endParaRPr>
          </a:p>
        </p:txBody>
      </p:sp>
      <p:sp>
        <p:nvSpPr>
          <p:cNvPr id="9" name="Rectangle 1"/>
          <p:cNvSpPr>
            <a:spLocks noChangeArrowheads="1"/>
          </p:cNvSpPr>
          <p:nvPr/>
        </p:nvSpPr>
        <p:spPr bwMode="auto">
          <a:xfrm>
            <a:off x="0" y="571480"/>
            <a:ext cx="9144000" cy="461665"/>
          </a:xfrm>
          <a:prstGeom prst="rect">
            <a:avLst/>
          </a:prstGeom>
          <a:solidFill>
            <a:srgbClr val="FFFFFF"/>
          </a:solidFill>
          <a:ln w="9525">
            <a:noFill/>
            <a:miter lim="800000"/>
            <a:headEnd/>
            <a:tailEnd/>
          </a:ln>
          <a:effectLst/>
        </p:spPr>
        <p:txBody>
          <a:bodyPr wrap="square" anchor="ctr">
            <a:spAutoFit/>
          </a:bodyPr>
          <a:lstStyle/>
          <a:p>
            <a:pPr eaLnBrk="0" hangingPunct="0">
              <a:defRPr/>
            </a:pPr>
            <a:r>
              <a:rPr lang="de-DE" sz="2400" b="1" dirty="0" smtClean="0">
                <a:solidFill>
                  <a:srgbClr val="003366"/>
                </a:solidFill>
              </a:rPr>
              <a:t>3. </a:t>
            </a:r>
            <a:r>
              <a:rPr lang="de-DE" sz="2400" b="1" u="sng" dirty="0" smtClean="0">
                <a:solidFill>
                  <a:srgbClr val="003366"/>
                </a:solidFill>
                <a:effectLst>
                  <a:outerShdw blurRad="38100" dist="38100" dir="2700000" algn="tl">
                    <a:srgbClr val="000000">
                      <a:alpha val="43137"/>
                    </a:srgbClr>
                  </a:outerShdw>
                </a:effectLst>
              </a:rPr>
              <a:t>Projekt </a:t>
            </a:r>
            <a:r>
              <a:rPr lang="de-DE" sz="2400" b="1" dirty="0" smtClean="0">
                <a:solidFill>
                  <a:srgbClr val="003366"/>
                </a:solidFill>
                <a:effectLst>
                  <a:outerShdw blurRad="38100" dist="38100" dir="2700000" algn="tl">
                    <a:srgbClr val="000000">
                      <a:alpha val="43137"/>
                    </a:srgbClr>
                  </a:outerShdw>
                </a:effectLst>
              </a:rPr>
              <a:t>→ </a:t>
            </a:r>
            <a:r>
              <a:rPr lang="de-DE" sz="2400" b="1" u="sng" dirty="0" smtClean="0">
                <a:solidFill>
                  <a:srgbClr val="003366"/>
                </a:solidFill>
                <a:effectLst>
                  <a:outerShdw blurRad="38100" dist="38100" dir="2700000" algn="tl">
                    <a:srgbClr val="000000">
                      <a:alpha val="43137"/>
                    </a:srgbClr>
                  </a:outerShdw>
                </a:effectLst>
              </a:rPr>
              <a:t>integriert fachlich - rechtliche Sicht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 calcmode="lin" valueType="num">
                                      <p:cBhvr additive="base">
                                        <p:cTn id="1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anim calcmode="lin" valueType="num">
                                      <p:cBhvr additive="base">
                                        <p:cTn id="21"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 calcmode="lin" valueType="num">
                                      <p:cBhvr additive="base">
                                        <p:cTn id="2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12" end="12"/>
                                            </p:txEl>
                                          </p:spTgt>
                                        </p:tgtEl>
                                        <p:attrNameLst>
                                          <p:attrName>style.visibility</p:attrName>
                                        </p:attrNameLst>
                                      </p:cBhvr>
                                      <p:to>
                                        <p:strVal val="visible"/>
                                      </p:to>
                                    </p:set>
                                    <p:anim calcmode="lin" valueType="num">
                                      <p:cBhvr additive="base">
                                        <p:cTn id="33"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anim calcmode="lin" valueType="num">
                                      <p:cBhvr additive="base">
                                        <p:cTn id="3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0" y="522000"/>
            <a:ext cx="9144000" cy="6336000"/>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9219" name="Rectangle 4"/>
          <p:cNvSpPr>
            <a:spLocks noChangeArrowheads="1"/>
          </p:cNvSpPr>
          <p:nvPr/>
        </p:nvSpPr>
        <p:spPr bwMode="auto">
          <a:xfrm>
            <a:off x="0" y="57150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9220" name="Rechteck 4"/>
          <p:cNvSpPr>
            <a:spLocks noChangeArrowheads="1"/>
          </p:cNvSpPr>
          <p:nvPr/>
        </p:nvSpPr>
        <p:spPr bwMode="auto">
          <a:xfrm>
            <a:off x="0" y="549275"/>
            <a:ext cx="9144000" cy="2432050"/>
          </a:xfrm>
          <a:prstGeom prst="rect">
            <a:avLst/>
          </a:prstGeom>
          <a:noFill/>
          <a:ln w="9525">
            <a:noFill/>
            <a:miter lim="800000"/>
            <a:headEnd/>
            <a:tailEnd/>
          </a:ln>
        </p:spPr>
        <p:txBody>
          <a:bodyPr>
            <a:spAutoFit/>
          </a:bodyPr>
          <a:lstStyle/>
          <a:p>
            <a:endParaRPr lang="de-DE" b="1">
              <a:solidFill>
                <a:srgbClr val="336699"/>
              </a:solidFill>
            </a:endParaRPr>
          </a:p>
          <a:p>
            <a:endParaRPr lang="de-DE" sz="2000" b="1">
              <a:solidFill>
                <a:srgbClr val="336699"/>
              </a:solidFill>
            </a:endParaRPr>
          </a:p>
          <a:p>
            <a:endParaRPr lang="de-DE" sz="2000" b="1">
              <a:solidFill>
                <a:srgbClr val="336699"/>
              </a:solidFill>
            </a:endParaRPr>
          </a:p>
          <a:p>
            <a:endParaRPr lang="de-DE" sz="2000" b="1">
              <a:solidFill>
                <a:srgbClr val="336699"/>
              </a:solidFill>
            </a:endParaRPr>
          </a:p>
          <a:p>
            <a:endParaRPr lang="de-DE" sz="2000" b="1">
              <a:solidFill>
                <a:srgbClr val="336699"/>
              </a:solidFill>
            </a:endParaRPr>
          </a:p>
          <a:p>
            <a:endParaRPr lang="de-DE">
              <a:solidFill>
                <a:srgbClr val="336699"/>
              </a:solidFill>
            </a:endParaRPr>
          </a:p>
          <a:p>
            <a:endParaRPr lang="de-DE">
              <a:solidFill>
                <a:srgbClr val="336699"/>
              </a:solidFill>
            </a:endParaRPr>
          </a:p>
          <a:p>
            <a:endParaRPr lang="de-DE">
              <a:solidFill>
                <a:srgbClr val="336699"/>
              </a:solidFill>
            </a:endParaRPr>
          </a:p>
        </p:txBody>
      </p:sp>
      <p:sp>
        <p:nvSpPr>
          <p:cNvPr id="5" name="Rechteck 4"/>
          <p:cNvSpPr/>
          <p:nvPr/>
        </p:nvSpPr>
        <p:spPr>
          <a:xfrm>
            <a:off x="0" y="500042"/>
            <a:ext cx="9144000" cy="6408000"/>
          </a:xfrm>
          <a:prstGeom prst="rect">
            <a:avLst/>
          </a:prstGeom>
        </p:spPr>
        <p:txBody>
          <a:bodyPr>
            <a:spAutoFit/>
          </a:bodyPr>
          <a:lstStyle/>
          <a:p>
            <a:pPr marL="457200" indent="-457200">
              <a:defRPr/>
            </a:pPr>
            <a:r>
              <a:rPr lang="de-DE" sz="2400" b="1" dirty="0" smtClean="0">
                <a:solidFill>
                  <a:srgbClr val="003366"/>
                </a:solidFill>
              </a:rPr>
              <a:t>    </a:t>
            </a:r>
          </a:p>
          <a:p>
            <a:pPr marL="457200" indent="-457200">
              <a:defRPr/>
            </a:pPr>
            <a:r>
              <a:rPr lang="de-DE" sz="2400" b="1" dirty="0" smtClean="0">
                <a:solidFill>
                  <a:srgbClr val="003366"/>
                </a:solidFill>
              </a:rPr>
              <a:t>    </a:t>
            </a:r>
            <a:endParaRPr lang="de-DE" sz="2400" b="1" u="sng" dirty="0">
              <a:solidFill>
                <a:srgbClr val="003366"/>
              </a:solidFill>
              <a:effectLst>
                <a:outerShdw blurRad="38100" dist="38100" dir="2700000" algn="tl">
                  <a:srgbClr val="000000">
                    <a:alpha val="43137"/>
                  </a:srgbClr>
                </a:outerShdw>
              </a:effectLst>
            </a:endParaRPr>
          </a:p>
          <a:p>
            <a:pPr>
              <a:defRPr/>
            </a:pPr>
            <a:r>
              <a:rPr lang="de-DE" sz="2400" b="1" dirty="0" smtClean="0">
                <a:solidFill>
                  <a:srgbClr val="003366"/>
                </a:solidFill>
                <a:effectLst>
                  <a:outerShdw blurRad="38100" dist="38100" dir="2700000" algn="tl">
                    <a:srgbClr val="000000">
                      <a:alpha val="43137"/>
                    </a:srgbClr>
                  </a:outerShdw>
                </a:effectLst>
              </a:rPr>
              <a:t>         </a:t>
            </a:r>
            <a:r>
              <a:rPr lang="de-DE" sz="2400" b="1" i="1" dirty="0" smtClean="0">
                <a:solidFill>
                  <a:srgbClr val="003366"/>
                </a:solidFill>
                <a:cs typeface="+mn-cs"/>
              </a:rPr>
              <a:t>  </a:t>
            </a:r>
          </a:p>
          <a:p>
            <a:pPr marL="266700" indent="-266700">
              <a:defRPr/>
            </a:pPr>
            <a:r>
              <a:rPr lang="de-DE" sz="2000" b="1" dirty="0" smtClean="0">
                <a:solidFill>
                  <a:srgbClr val="003366"/>
                </a:solidFill>
                <a:cs typeface="+mn-cs"/>
              </a:rPr>
              <a:t>                                           </a:t>
            </a:r>
          </a:p>
          <a:p>
            <a:pPr marL="266700" indent="-266700">
              <a:defRPr/>
            </a:pPr>
            <a:r>
              <a:rPr lang="de-DE" sz="2000" b="1" u="sng" dirty="0" smtClean="0">
                <a:solidFill>
                  <a:srgbClr val="003366"/>
                </a:solidFill>
                <a:cs typeface="+mn-cs"/>
              </a:rPr>
              <a:t>Die i.S. des Kindeswohls zu stellende Kernfrage lautet im Einzelfall</a:t>
            </a:r>
            <a:r>
              <a:rPr lang="de-DE" sz="2000" b="1" dirty="0" smtClean="0">
                <a:solidFill>
                  <a:srgbClr val="003366"/>
                </a:solidFill>
                <a:cs typeface="+mn-cs"/>
              </a:rPr>
              <a:t>: </a:t>
            </a:r>
          </a:p>
          <a:p>
            <a:pPr marL="266700" indent="-266700">
              <a:defRPr/>
            </a:pPr>
            <a:endParaRPr lang="de-DE" sz="2000" b="1" dirty="0" smtClean="0">
              <a:solidFill>
                <a:srgbClr val="003366"/>
              </a:solidFill>
              <a:cs typeface="+mn-cs"/>
            </a:endParaRPr>
          </a:p>
          <a:p>
            <a:pPr marL="266700" indent="-266700">
              <a:defRPr/>
            </a:pPr>
            <a:r>
              <a:rPr lang="de-DE" sz="2000" b="1" dirty="0" smtClean="0">
                <a:solidFill>
                  <a:srgbClr val="003366"/>
                </a:solidFill>
                <a:cs typeface="+mn-cs"/>
              </a:rPr>
              <a:t>Welche Bildungsform/ </a:t>
            </a:r>
            <a:r>
              <a:rPr lang="de-DE" sz="2000" b="1" dirty="0" err="1" smtClean="0">
                <a:solidFill>
                  <a:srgbClr val="003366"/>
                </a:solidFill>
                <a:cs typeface="+mn-cs"/>
              </a:rPr>
              <a:t>aktivitäten</a:t>
            </a:r>
            <a:r>
              <a:rPr lang="de-DE" sz="2000" b="1" dirty="0" smtClean="0">
                <a:solidFill>
                  <a:srgbClr val="003366"/>
                </a:solidFill>
                <a:cs typeface="+mn-cs"/>
              </a:rPr>
              <a:t> sind aus der Sicht einer fiktiv neutralen,</a:t>
            </a:r>
          </a:p>
          <a:p>
            <a:pPr marL="266700" indent="-266700">
              <a:defRPr/>
            </a:pPr>
            <a:r>
              <a:rPr lang="de-DE" sz="2000" b="1" dirty="0" smtClean="0">
                <a:solidFill>
                  <a:srgbClr val="003366"/>
                </a:solidFill>
                <a:cs typeface="+mn-cs"/>
              </a:rPr>
              <a:t>fachlich geschulten  Person für das Kind/ die/ den Jugendliche/n  </a:t>
            </a:r>
            <a:r>
              <a:rPr lang="de-DE" sz="2000" b="1" dirty="0" err="1" smtClean="0">
                <a:solidFill>
                  <a:srgbClr val="003366"/>
                </a:solidFill>
                <a:cs typeface="+mn-cs"/>
              </a:rPr>
              <a:t>bestge</a:t>
            </a:r>
            <a:r>
              <a:rPr lang="de-DE" sz="2000" b="1" dirty="0" smtClean="0">
                <a:solidFill>
                  <a:srgbClr val="003366"/>
                </a:solidFill>
                <a:cs typeface="+mn-cs"/>
              </a:rPr>
              <a:t>- </a:t>
            </a:r>
          </a:p>
          <a:p>
            <a:pPr marL="266700" indent="-266700">
              <a:defRPr/>
            </a:pPr>
            <a:r>
              <a:rPr lang="de-DE" sz="2000" b="1" dirty="0" smtClean="0">
                <a:solidFill>
                  <a:srgbClr val="003366"/>
                </a:solidFill>
                <a:cs typeface="+mn-cs"/>
              </a:rPr>
              <a:t>eignet, das Ziel der Persönlichkeitsentwicklung zu erreichen ? </a:t>
            </a:r>
          </a:p>
          <a:p>
            <a:pPr marL="266700" indent="-266700">
              <a:defRPr/>
            </a:pPr>
            <a:endParaRPr lang="de-DE" sz="2000" b="1" dirty="0" smtClean="0">
              <a:solidFill>
                <a:srgbClr val="003366"/>
              </a:solidFill>
              <a:cs typeface="+mn-cs"/>
            </a:endParaRPr>
          </a:p>
          <a:p>
            <a:pPr marL="266700" indent="-266700">
              <a:defRPr/>
            </a:pPr>
            <a:r>
              <a:rPr lang="de-DE" sz="2000" dirty="0" smtClean="0">
                <a:solidFill>
                  <a:srgbClr val="003366"/>
                </a:solidFill>
                <a:cs typeface="+mn-cs"/>
              </a:rPr>
              <a:t>                                                             oder:</a:t>
            </a:r>
          </a:p>
          <a:p>
            <a:pPr marL="266700" indent="-266700">
              <a:defRPr/>
            </a:pPr>
            <a:endParaRPr lang="de-DE" sz="2000" b="1" dirty="0" smtClean="0">
              <a:solidFill>
                <a:srgbClr val="003366"/>
              </a:solidFill>
              <a:cs typeface="+mn-cs"/>
            </a:endParaRPr>
          </a:p>
          <a:p>
            <a:pPr marL="266700" indent="-266700">
              <a:defRPr/>
            </a:pPr>
            <a:r>
              <a:rPr lang="de-DE" sz="2000" b="1" dirty="0" smtClean="0">
                <a:solidFill>
                  <a:srgbClr val="003366"/>
                </a:solidFill>
                <a:cs typeface="+mn-cs"/>
              </a:rPr>
              <a:t>Was  dient der  Entwicklung der  Persönlichkeit  des/ r Kindes/ </a:t>
            </a:r>
            <a:r>
              <a:rPr lang="de-DE" sz="2000" b="1" dirty="0" err="1" smtClean="0">
                <a:solidFill>
                  <a:srgbClr val="003366"/>
                </a:solidFill>
                <a:cs typeface="+mn-cs"/>
              </a:rPr>
              <a:t>Jugendln</a:t>
            </a:r>
            <a:r>
              <a:rPr lang="de-DE" sz="2000" b="1" dirty="0" smtClean="0">
                <a:solidFill>
                  <a:srgbClr val="003366"/>
                </a:solidFill>
                <a:cs typeface="+mn-cs"/>
              </a:rPr>
              <a:t>.</a:t>
            </a:r>
          </a:p>
          <a:p>
            <a:pPr marL="266700" indent="-266700">
              <a:defRPr/>
            </a:pPr>
            <a:r>
              <a:rPr lang="de-DE" sz="2000" b="1" dirty="0" smtClean="0">
                <a:solidFill>
                  <a:srgbClr val="003366"/>
                </a:solidFill>
                <a:cs typeface="+mn-cs"/>
              </a:rPr>
              <a:t>optimal, d.h. gibt ihr/m entsprechende </a:t>
            </a:r>
            <a:r>
              <a:rPr lang="de-DE" sz="2000" b="1" dirty="0" smtClean="0">
                <a:solidFill>
                  <a:srgbClr val="003366"/>
                </a:solidFill>
              </a:rPr>
              <a:t>Gelegenheit, eigene Entwicklungs-</a:t>
            </a:r>
          </a:p>
          <a:p>
            <a:pPr marL="266700" indent="-266700">
              <a:defRPr/>
            </a:pPr>
            <a:r>
              <a:rPr lang="de-DE" sz="2000" b="1" dirty="0" smtClean="0">
                <a:solidFill>
                  <a:srgbClr val="003366"/>
                </a:solidFill>
              </a:rPr>
              <a:t>potentiale  möglichst vielseitig auszuschöpfen, die Schule oder ein  Alter- </a:t>
            </a:r>
          </a:p>
          <a:p>
            <a:pPr marL="266700" indent="-266700">
              <a:defRPr/>
            </a:pPr>
            <a:r>
              <a:rPr lang="de-DE" sz="2000" b="1" dirty="0" err="1" smtClean="0">
                <a:solidFill>
                  <a:srgbClr val="003366"/>
                </a:solidFill>
              </a:rPr>
              <a:t>nativangebot</a:t>
            </a:r>
            <a:r>
              <a:rPr lang="de-DE" sz="2000" b="1" dirty="0" smtClean="0">
                <a:solidFill>
                  <a:srgbClr val="003366"/>
                </a:solidFill>
              </a:rPr>
              <a:t> ? </a:t>
            </a:r>
          </a:p>
          <a:p>
            <a:pPr marL="266700" indent="-266700">
              <a:defRPr/>
            </a:pPr>
            <a:r>
              <a:rPr lang="de-DE" sz="2000" dirty="0" smtClean="0">
                <a:solidFill>
                  <a:srgbClr val="003366"/>
                </a:solidFill>
                <a:cs typeface="+mn-cs"/>
              </a:rPr>
              <a:t> </a:t>
            </a:r>
            <a:endParaRPr lang="de-DE" sz="2000" i="1" dirty="0">
              <a:solidFill>
                <a:srgbClr val="003366"/>
              </a:solidFill>
              <a:cs typeface="+mn-cs"/>
            </a:endParaRPr>
          </a:p>
          <a:p>
            <a:pPr marL="182563" indent="-182563">
              <a:defRPr/>
            </a:pPr>
            <a:endParaRPr lang="de-DE" sz="2000" dirty="0">
              <a:solidFill>
                <a:srgbClr val="003366"/>
              </a:solidFill>
              <a:cs typeface="+mn-cs"/>
            </a:endParaRPr>
          </a:p>
          <a:p>
            <a:pPr>
              <a:defRPr/>
            </a:pPr>
            <a:endParaRPr lang="de-DE" sz="2000" i="1" u="sng" dirty="0">
              <a:solidFill>
                <a:srgbClr val="5F5F5F"/>
              </a:solidFill>
              <a:cs typeface="+mn-cs"/>
            </a:endParaRPr>
          </a:p>
          <a:p>
            <a:pPr>
              <a:defRPr/>
            </a:pPr>
            <a:endParaRPr lang="de-DE" sz="2000" b="1" u="sng" dirty="0">
              <a:solidFill>
                <a:srgbClr val="336699"/>
              </a:solidFill>
              <a:cs typeface="+mn-cs"/>
            </a:endParaRPr>
          </a:p>
          <a:p>
            <a:pPr>
              <a:defRPr/>
            </a:pPr>
            <a:endParaRPr lang="de-DE" sz="2000" b="1" u="sng" dirty="0">
              <a:solidFill>
                <a:srgbClr val="336699"/>
              </a:solidFill>
              <a:effectLst>
                <a:outerShdw blurRad="38100" dist="38100" dir="2700000" algn="tl">
                  <a:srgbClr val="C0C0C0"/>
                </a:outerShdw>
              </a:effectLst>
              <a:cs typeface="+mn-cs"/>
            </a:endParaRPr>
          </a:p>
        </p:txBody>
      </p:sp>
      <p:sp>
        <p:nvSpPr>
          <p:cNvPr id="9222" name="Rechteck 5"/>
          <p:cNvSpPr>
            <a:spLocks noChangeArrowheads="1"/>
          </p:cNvSpPr>
          <p:nvPr/>
        </p:nvSpPr>
        <p:spPr bwMode="auto">
          <a:xfrm>
            <a:off x="0" y="1214421"/>
            <a:ext cx="9144000" cy="5616000"/>
          </a:xfrm>
          <a:prstGeom prst="rect">
            <a:avLst/>
          </a:prstGeom>
          <a:noFill/>
          <a:ln w="9525">
            <a:noFill/>
            <a:miter lim="800000"/>
            <a:headEnd/>
            <a:tailEnd/>
          </a:ln>
        </p:spPr>
        <p:txBody>
          <a:bodyPr>
            <a:spAutoFit/>
          </a:bodyPr>
          <a:lstStyle/>
          <a:p>
            <a:pPr marL="457200" indent="-457200"/>
            <a:endParaRPr lang="de-DE" b="1">
              <a:solidFill>
                <a:srgbClr val="336699"/>
              </a:solidFill>
            </a:endParaRPr>
          </a:p>
          <a:p>
            <a:pPr marL="457200" indent="-457200"/>
            <a:r>
              <a:rPr lang="de-DE" sz="2000">
                <a:solidFill>
                  <a:srgbClr val="336699"/>
                </a:solidFill>
              </a:rPr>
              <a:t>       </a:t>
            </a:r>
            <a:endParaRPr lang="de-DE" sz="2000" b="1">
              <a:solidFill>
                <a:srgbClr val="336699"/>
              </a:solidFill>
            </a:endParaRPr>
          </a:p>
          <a:p>
            <a:pPr marL="457200" indent="-457200"/>
            <a:endParaRPr lang="de-DE" sz="2000" b="1">
              <a:solidFill>
                <a:srgbClr val="336699"/>
              </a:solidFill>
            </a:endParaRPr>
          </a:p>
          <a:p>
            <a:pPr marL="457200" indent="-457200"/>
            <a:endParaRPr lang="de-DE" sz="2000" b="1">
              <a:solidFill>
                <a:srgbClr val="336699"/>
              </a:solidFill>
            </a:endParaRPr>
          </a:p>
          <a:p>
            <a:pPr marL="457200" indent="-457200"/>
            <a:endParaRPr lang="de-DE" sz="2000" b="1">
              <a:solidFill>
                <a:srgbClr val="336699"/>
              </a:solidFill>
            </a:endParaRPr>
          </a:p>
          <a:p>
            <a:pPr marL="457200" indent="-457200"/>
            <a:r>
              <a:rPr lang="de-DE" sz="2000" b="1">
                <a:solidFill>
                  <a:srgbClr val="336699"/>
                </a:solidFill>
              </a:rPr>
              <a:t>      </a:t>
            </a:r>
            <a:r>
              <a:rPr lang="de-DE" sz="2000">
                <a:solidFill>
                  <a:srgbClr val="336699"/>
                </a:solidFill>
              </a:rPr>
              <a:t> </a:t>
            </a:r>
          </a:p>
          <a:p>
            <a:pPr marL="457200" indent="-457200"/>
            <a:endParaRPr lang="de-DE" sz="2000">
              <a:solidFill>
                <a:srgbClr val="336699"/>
              </a:solidFill>
            </a:endParaRPr>
          </a:p>
          <a:p>
            <a:pPr marL="457200" indent="-457200"/>
            <a:endParaRPr lang="de-DE" sz="2000">
              <a:solidFill>
                <a:srgbClr val="336699"/>
              </a:solidFill>
            </a:endParaRPr>
          </a:p>
          <a:p>
            <a:pPr marL="457200" indent="-457200"/>
            <a:endParaRPr lang="de-DE" sz="2000">
              <a:solidFill>
                <a:srgbClr val="336699"/>
              </a:solidFill>
            </a:endParaRPr>
          </a:p>
          <a:p>
            <a:pPr marL="457200" indent="-457200"/>
            <a:endParaRPr lang="de-DE" sz="2000">
              <a:solidFill>
                <a:srgbClr val="336699"/>
              </a:solidFill>
            </a:endParaRPr>
          </a:p>
          <a:p>
            <a:pPr marL="457200" indent="-457200"/>
            <a:r>
              <a:rPr lang="de-DE" sz="2000">
                <a:solidFill>
                  <a:srgbClr val="336699"/>
                </a:solidFill>
              </a:rPr>
              <a:t>             </a:t>
            </a:r>
          </a:p>
          <a:p>
            <a:pPr marL="457200" indent="-457200"/>
            <a:r>
              <a:rPr lang="de-DE" sz="2000">
                <a:solidFill>
                  <a:srgbClr val="336699"/>
                </a:solidFill>
              </a:rPr>
              <a:t>                  </a:t>
            </a:r>
          </a:p>
          <a:p>
            <a:pPr marL="457200" indent="-457200"/>
            <a:r>
              <a:rPr lang="de-DE" sz="2000">
                <a:solidFill>
                  <a:srgbClr val="336699"/>
                </a:solidFill>
              </a:rPr>
              <a:t>        </a:t>
            </a:r>
          </a:p>
        </p:txBody>
      </p:sp>
      <p:sp>
        <p:nvSpPr>
          <p:cNvPr id="9223" name="Rechteck 6"/>
          <p:cNvSpPr>
            <a:spLocks noChangeArrowheads="1"/>
          </p:cNvSpPr>
          <p:nvPr/>
        </p:nvSpPr>
        <p:spPr bwMode="auto">
          <a:xfrm>
            <a:off x="0" y="1709738"/>
            <a:ext cx="9144000" cy="5148000"/>
          </a:xfrm>
          <a:prstGeom prst="rect">
            <a:avLst/>
          </a:prstGeom>
          <a:noFill/>
          <a:ln w="9525">
            <a:noFill/>
            <a:miter lim="800000"/>
            <a:headEnd/>
            <a:tailEnd/>
          </a:ln>
        </p:spPr>
        <p:txBody>
          <a:bodyPr>
            <a:spAutoFit/>
          </a:bodyPr>
          <a:lstStyle/>
          <a:p>
            <a:r>
              <a:rPr lang="de-DE" sz="2000">
                <a:solidFill>
                  <a:srgbClr val="336699"/>
                </a:solidFill>
              </a:rPr>
              <a:t>             </a:t>
            </a:r>
          </a:p>
          <a:p>
            <a:endParaRPr lang="de-DE" sz="2000">
              <a:solidFill>
                <a:srgbClr val="336699"/>
              </a:solidFill>
            </a:endParaRPr>
          </a:p>
          <a:p>
            <a:endParaRPr lang="de-DE" sz="2000">
              <a:solidFill>
                <a:srgbClr val="336699"/>
              </a:solidFill>
            </a:endParaRPr>
          </a:p>
          <a:p>
            <a:r>
              <a:rPr lang="de-DE" sz="2000" b="1"/>
              <a:t> </a:t>
            </a:r>
            <a:endParaRPr lang="de-DE" sz="2000"/>
          </a:p>
          <a:p>
            <a:endParaRPr lang="de-DE" sz="2000">
              <a:solidFill>
                <a:srgbClr val="336699"/>
              </a:solidFill>
            </a:endParaRPr>
          </a:p>
          <a:p>
            <a:endParaRPr lang="de-DE" sz="2000">
              <a:solidFill>
                <a:srgbClr val="336699"/>
              </a:solidFill>
            </a:endParaRPr>
          </a:p>
          <a:p>
            <a:endParaRPr lang="de-DE" sz="2000">
              <a:solidFill>
                <a:srgbClr val="336699"/>
              </a:solidFill>
            </a:endParaRPr>
          </a:p>
          <a:p>
            <a:r>
              <a:rPr lang="de-DE" sz="2000" b="1"/>
              <a:t> </a:t>
            </a:r>
            <a:endParaRPr lang="de-DE" sz="2000"/>
          </a:p>
          <a:p>
            <a:endParaRPr lang="de-DE" sz="2000">
              <a:solidFill>
                <a:srgbClr val="336699"/>
              </a:solidFill>
            </a:endParaRPr>
          </a:p>
          <a:p>
            <a:endParaRPr lang="de-DE" sz="2000">
              <a:solidFill>
                <a:srgbClr val="336699"/>
              </a:solidFill>
            </a:endParaRPr>
          </a:p>
          <a:p>
            <a:endParaRPr lang="de-DE" sz="2000">
              <a:solidFill>
                <a:srgbClr val="336699"/>
              </a:solidFill>
            </a:endParaRPr>
          </a:p>
        </p:txBody>
      </p:sp>
      <p:sp>
        <p:nvSpPr>
          <p:cNvPr id="9" name="Rectangle 1"/>
          <p:cNvSpPr>
            <a:spLocks noChangeArrowheads="1"/>
          </p:cNvSpPr>
          <p:nvPr/>
        </p:nvSpPr>
        <p:spPr bwMode="auto">
          <a:xfrm>
            <a:off x="0" y="571480"/>
            <a:ext cx="9144000" cy="461665"/>
          </a:xfrm>
          <a:prstGeom prst="rect">
            <a:avLst/>
          </a:prstGeom>
          <a:solidFill>
            <a:srgbClr val="FFFFFF"/>
          </a:solidFill>
          <a:ln w="9525">
            <a:noFill/>
            <a:miter lim="800000"/>
            <a:headEnd/>
            <a:tailEnd/>
          </a:ln>
          <a:effectLst/>
        </p:spPr>
        <p:txBody>
          <a:bodyPr wrap="square" anchor="ctr">
            <a:spAutoFit/>
          </a:bodyPr>
          <a:lstStyle/>
          <a:p>
            <a:pPr eaLnBrk="0" hangingPunct="0">
              <a:defRPr/>
            </a:pPr>
            <a:r>
              <a:rPr lang="de-DE" sz="2400" b="1" dirty="0" smtClean="0">
                <a:solidFill>
                  <a:srgbClr val="003366"/>
                </a:solidFill>
              </a:rPr>
              <a:t>3. </a:t>
            </a:r>
            <a:r>
              <a:rPr lang="de-DE" sz="2400" b="1" u="sng" dirty="0" smtClean="0">
                <a:solidFill>
                  <a:srgbClr val="003366"/>
                </a:solidFill>
                <a:effectLst>
                  <a:outerShdw blurRad="38100" dist="38100" dir="2700000" algn="tl">
                    <a:srgbClr val="000000">
                      <a:alpha val="43137"/>
                    </a:srgbClr>
                  </a:outerShdw>
                </a:effectLst>
              </a:rPr>
              <a:t>Projekt </a:t>
            </a:r>
            <a:r>
              <a:rPr lang="de-DE" sz="2400" b="1" dirty="0" smtClean="0">
                <a:solidFill>
                  <a:srgbClr val="003366"/>
                </a:solidFill>
                <a:effectLst>
                  <a:outerShdw blurRad="38100" dist="38100" dir="2700000" algn="tl">
                    <a:srgbClr val="000000">
                      <a:alpha val="43137"/>
                    </a:srgbClr>
                  </a:outerShdw>
                </a:effectLst>
              </a:rPr>
              <a:t>→ </a:t>
            </a:r>
            <a:r>
              <a:rPr lang="de-DE" sz="2400" b="1" u="sng" dirty="0" smtClean="0">
                <a:solidFill>
                  <a:srgbClr val="003366"/>
                </a:solidFill>
                <a:effectLst>
                  <a:outerShdw blurRad="38100" dist="38100" dir="2700000" algn="tl">
                    <a:srgbClr val="000000">
                      <a:alpha val="43137"/>
                    </a:srgbClr>
                  </a:outerShdw>
                </a:effectLst>
              </a:rPr>
              <a:t>integriert fachlich - rechtliche Sicht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 calcmode="lin" valueType="num">
                                      <p:cBhvr additive="base">
                                        <p:cTn id="1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 calcmode="lin" valueType="num">
                                      <p:cBhvr additive="base">
                                        <p:cTn id="1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anim calcmode="lin" valueType="num">
                                      <p:cBhvr additive="base">
                                        <p:cTn id="2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 calcmode="lin" valueType="num">
                                      <p:cBhvr additive="base">
                                        <p:cTn id="2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12" end="12"/>
                                            </p:txEl>
                                          </p:spTgt>
                                        </p:tgtEl>
                                        <p:attrNameLst>
                                          <p:attrName>style.visibility</p:attrName>
                                        </p:attrNameLst>
                                      </p:cBhvr>
                                      <p:to>
                                        <p:strVal val="visible"/>
                                      </p:to>
                                    </p:set>
                                    <p:anim calcmode="lin" valueType="num">
                                      <p:cBhvr additive="base">
                                        <p:cTn id="33"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5">
                                            <p:txEl>
                                              <p:pRg st="13" end="13"/>
                                            </p:txEl>
                                          </p:spTgt>
                                        </p:tgtEl>
                                        <p:attrNameLst>
                                          <p:attrName>style.visibility</p:attrName>
                                        </p:attrNameLst>
                                      </p:cBhvr>
                                      <p:to>
                                        <p:strVal val="visible"/>
                                      </p:to>
                                    </p:set>
                                    <p:anim calcmode="lin" valueType="num">
                                      <p:cBhvr additive="base">
                                        <p:cTn id="37"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
                                            <p:txEl>
                                              <p:pRg st="14" end="14"/>
                                            </p:txEl>
                                          </p:spTgt>
                                        </p:tgtEl>
                                        <p:attrNameLst>
                                          <p:attrName>style.visibility</p:attrName>
                                        </p:attrNameLst>
                                      </p:cBhvr>
                                      <p:to>
                                        <p:strVal val="visible"/>
                                      </p:to>
                                    </p:set>
                                    <p:anim calcmode="lin" valueType="num">
                                      <p:cBhvr additive="base">
                                        <p:cTn id="4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14" end="14"/>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5">
                                            <p:txEl>
                                              <p:pRg st="15" end="15"/>
                                            </p:txEl>
                                          </p:spTgt>
                                        </p:tgtEl>
                                        <p:attrNameLst>
                                          <p:attrName>style.visibility</p:attrName>
                                        </p:attrNameLst>
                                      </p:cBhvr>
                                      <p:to>
                                        <p:strVal val="visible"/>
                                      </p:to>
                                    </p:set>
                                    <p:anim calcmode="lin" valueType="num">
                                      <p:cBhvr additive="base">
                                        <p:cTn id="45"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15" end="15"/>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xEl>
                                              <p:pRg st="16" end="16"/>
                                            </p:txEl>
                                          </p:spTgt>
                                        </p:tgtEl>
                                        <p:attrNameLst>
                                          <p:attrName>style.visibility</p:attrName>
                                        </p:attrNameLst>
                                      </p:cBhvr>
                                      <p:to>
                                        <p:strVal val="visible"/>
                                      </p:to>
                                    </p:set>
                                    <p:anim calcmode="lin" valueType="num">
                                      <p:cBhvr additive="base">
                                        <p:cTn id="49"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0" y="1071546"/>
            <a:ext cx="9144000" cy="576000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4" name="Rectangle 1"/>
          <p:cNvSpPr>
            <a:spLocks noChangeArrowheads="1"/>
          </p:cNvSpPr>
          <p:nvPr/>
        </p:nvSpPr>
        <p:spPr bwMode="auto">
          <a:xfrm>
            <a:off x="0" y="571480"/>
            <a:ext cx="9144000" cy="6300000"/>
          </a:xfrm>
          <a:prstGeom prst="rect">
            <a:avLst/>
          </a:prstGeom>
          <a:solidFill>
            <a:srgbClr val="FFFFFF"/>
          </a:solidFill>
          <a:ln w="9525">
            <a:noFill/>
            <a:miter lim="800000"/>
            <a:headEnd/>
            <a:tailEnd/>
          </a:ln>
          <a:effectLst/>
        </p:spPr>
        <p:txBody>
          <a:bodyPr wrap="square" anchor="ctr">
            <a:spAutoFit/>
          </a:bodyPr>
          <a:lstStyle/>
          <a:p>
            <a:pPr eaLnBrk="0" hangingPunct="0">
              <a:defRPr/>
            </a:pPr>
            <a:r>
              <a:rPr lang="de-DE" sz="2400" b="1" dirty="0" smtClean="0">
                <a:solidFill>
                  <a:srgbClr val="003366"/>
                </a:solidFill>
              </a:rPr>
              <a:t>4. </a:t>
            </a:r>
            <a:r>
              <a:rPr lang="de-DE" sz="2400" b="1" u="sng" dirty="0" smtClean="0">
                <a:solidFill>
                  <a:srgbClr val="003366"/>
                </a:solidFill>
                <a:effectLst>
                  <a:outerShdw blurRad="38100" dist="38100" dir="2700000" algn="tl">
                    <a:srgbClr val="000000">
                      <a:alpha val="43137"/>
                    </a:srgbClr>
                  </a:outerShdw>
                </a:effectLst>
              </a:rPr>
              <a:t>Lösungsansatz „Willkürverbot“ </a:t>
            </a:r>
          </a:p>
          <a:p>
            <a:pPr eaLnBrk="0" hangingPunct="0">
              <a:defRPr/>
            </a:pPr>
            <a:endParaRPr lang="de-DE" sz="2400" b="1" u="sng" dirty="0" smtClean="0">
              <a:solidFill>
                <a:srgbClr val="003366"/>
              </a:solidFill>
              <a:effectLst>
                <a:outerShdw blurRad="38100" dist="38100" dir="2700000" algn="tl">
                  <a:srgbClr val="000000">
                    <a:alpha val="43137"/>
                  </a:srgbClr>
                </a:outerShdw>
              </a:effectLst>
            </a:endParaRPr>
          </a:p>
          <a:p>
            <a:endParaRPr lang="de-DE" sz="2000" dirty="0" smtClean="0">
              <a:solidFill>
                <a:srgbClr val="003366"/>
              </a:solidFill>
            </a:endParaRPr>
          </a:p>
          <a:p>
            <a:r>
              <a:rPr lang="de-DE" sz="2000" dirty="0" smtClean="0">
                <a:solidFill>
                  <a:srgbClr val="003366"/>
                </a:solidFill>
              </a:rPr>
              <a:t>Bezogen auf  staatliche  Entscheidungen der Legislative, Exekutive, Judikative  bedeutet „Willkür“ das Fehlen eines  sachlichen Grundes und damit einen </a:t>
            </a:r>
            <a:r>
              <a:rPr lang="de-DE" sz="2000" dirty="0" err="1" smtClean="0">
                <a:solidFill>
                  <a:srgbClr val="003366"/>
                </a:solidFill>
              </a:rPr>
              <a:t>Ver</a:t>
            </a:r>
            <a:r>
              <a:rPr lang="de-DE" sz="2000" dirty="0" smtClean="0">
                <a:solidFill>
                  <a:srgbClr val="003366"/>
                </a:solidFill>
              </a:rPr>
              <a:t>- stoß gegen Verfassungsprinzipien: der Staat - im Gegensatz zu Privaten - darf nicht willkürlich entscheiden, vielmehr nur aus  </a:t>
            </a:r>
            <a:r>
              <a:rPr lang="de-DE" sz="2000" dirty="0" err="1" smtClean="0">
                <a:solidFill>
                  <a:srgbClr val="003366"/>
                </a:solidFill>
              </a:rPr>
              <a:t>sachl</a:t>
            </a:r>
            <a:r>
              <a:rPr lang="de-DE" sz="2000" dirty="0" smtClean="0">
                <a:solidFill>
                  <a:srgbClr val="003366"/>
                </a:solidFill>
              </a:rPr>
              <a:t>. Grund (</a:t>
            </a:r>
            <a:r>
              <a:rPr lang="de-DE" sz="2000" dirty="0" err="1" smtClean="0">
                <a:solidFill>
                  <a:srgbClr val="003366"/>
                </a:solidFill>
              </a:rPr>
              <a:t>Rechtsstaatsprin</a:t>
            </a:r>
            <a:r>
              <a:rPr lang="de-DE" sz="2000" dirty="0" smtClean="0">
                <a:solidFill>
                  <a:srgbClr val="003366"/>
                </a:solidFill>
              </a:rPr>
              <a:t>- </a:t>
            </a:r>
            <a:r>
              <a:rPr lang="de-DE" sz="2000" dirty="0" err="1" smtClean="0">
                <a:solidFill>
                  <a:srgbClr val="003366"/>
                </a:solidFill>
              </a:rPr>
              <a:t>zip</a:t>
            </a:r>
            <a:r>
              <a:rPr lang="de-DE" sz="2000" dirty="0" smtClean="0">
                <a:solidFill>
                  <a:srgbClr val="003366"/>
                </a:solidFill>
              </a:rPr>
              <a:t>/ Art. 20 III GG). </a:t>
            </a:r>
          </a:p>
          <a:p>
            <a:endParaRPr lang="de-DE" sz="2000" dirty="0" smtClean="0">
              <a:solidFill>
                <a:srgbClr val="003366"/>
              </a:solidFill>
            </a:endParaRPr>
          </a:p>
          <a:p>
            <a:r>
              <a:rPr lang="de-DE" sz="2000" dirty="0" smtClean="0">
                <a:solidFill>
                  <a:srgbClr val="003366"/>
                </a:solidFill>
              </a:rPr>
              <a:t>Das</a:t>
            </a:r>
            <a:r>
              <a:rPr lang="de-DE" sz="2000" b="1" dirty="0" smtClean="0">
                <a:solidFill>
                  <a:srgbClr val="003366"/>
                </a:solidFill>
              </a:rPr>
              <a:t> „Willkürverbot“ </a:t>
            </a:r>
            <a:r>
              <a:rPr lang="de-DE" sz="2000" dirty="0" smtClean="0">
                <a:solidFill>
                  <a:srgbClr val="003366"/>
                </a:solidFill>
              </a:rPr>
              <a:t>gehört nach  Art 79 III GG zu den  unantastbaren Grund- </a:t>
            </a:r>
            <a:r>
              <a:rPr lang="de-DE" sz="2000" dirty="0" err="1" smtClean="0">
                <a:solidFill>
                  <a:srgbClr val="003366"/>
                </a:solidFill>
              </a:rPr>
              <a:t>sätzen</a:t>
            </a:r>
            <a:r>
              <a:rPr lang="de-DE" sz="2000" dirty="0" smtClean="0">
                <a:solidFill>
                  <a:srgbClr val="003366"/>
                </a:solidFill>
              </a:rPr>
              <a:t> der verfassungsrechtlichen  Ordnung. </a:t>
            </a:r>
          </a:p>
          <a:p>
            <a:endParaRPr lang="de-DE" sz="2000" dirty="0" smtClean="0">
              <a:solidFill>
                <a:srgbClr val="003366"/>
              </a:solidFill>
            </a:endParaRPr>
          </a:p>
          <a:p>
            <a:r>
              <a:rPr lang="de-DE" sz="2000" b="1" dirty="0" err="1" smtClean="0">
                <a:solidFill>
                  <a:srgbClr val="003366"/>
                </a:solidFill>
              </a:rPr>
              <a:t>B.verf.gericht</a:t>
            </a:r>
            <a:r>
              <a:rPr lang="de-DE" sz="2000" b="1" dirty="0" smtClean="0">
                <a:solidFill>
                  <a:srgbClr val="003366"/>
                </a:solidFill>
              </a:rPr>
              <a:t>: </a:t>
            </a:r>
            <a:r>
              <a:rPr lang="de-DE" sz="2000" dirty="0" smtClean="0">
                <a:solidFill>
                  <a:srgbClr val="003366"/>
                </a:solidFill>
              </a:rPr>
              <a:t>„Willkür =  Rechtsanwendung unter keinem denkbaren  Aspekt rechtlich vertretbar: es  drängt sich der Schluss auf, dass sie auf  sachfremden Erwägungen beruht“. </a:t>
            </a:r>
          </a:p>
          <a:p>
            <a:endParaRPr lang="de-DE" sz="2000" dirty="0" smtClean="0">
              <a:solidFill>
                <a:srgbClr val="003366"/>
              </a:solidFill>
            </a:endParaRPr>
          </a:p>
          <a:p>
            <a:r>
              <a:rPr lang="de-DE" sz="2000" dirty="0" smtClean="0">
                <a:solidFill>
                  <a:srgbClr val="003366"/>
                </a:solidFill>
              </a:rPr>
              <a:t>Sofern Grundrechtsträger betroffen sind, stellen willkürliche  </a:t>
            </a:r>
            <a:r>
              <a:rPr lang="de-DE" sz="2000" dirty="0" err="1" smtClean="0">
                <a:solidFill>
                  <a:srgbClr val="003366"/>
                </a:solidFill>
              </a:rPr>
              <a:t>Entscheidgn</a:t>
            </a:r>
            <a:r>
              <a:rPr lang="de-DE" sz="2000" dirty="0" smtClean="0">
                <a:solidFill>
                  <a:srgbClr val="003366"/>
                </a:solidFill>
              </a:rPr>
              <a:t>. einen Verstoß gegen den „allgemeinen Gleichheitssatz“ des Art 3 GG dar.</a:t>
            </a:r>
            <a:r>
              <a:rPr lang="de-DE" sz="2000" b="1" u="sng" dirty="0" smtClean="0">
                <a:solidFill>
                  <a:srgbClr val="003366"/>
                </a:solidFill>
                <a:effectLst>
                  <a:outerShdw blurRad="38100" dist="38100" dir="2700000" algn="tl">
                    <a:srgbClr val="000000">
                      <a:alpha val="43137"/>
                    </a:srgbClr>
                  </a:outerShdw>
                </a:effectLst>
              </a:rPr>
              <a:t> </a:t>
            </a:r>
          </a:p>
          <a:p>
            <a:r>
              <a:rPr lang="de-DE" sz="2000" b="1" u="sng" dirty="0" smtClean="0">
                <a:solidFill>
                  <a:srgbClr val="003366"/>
                </a:solidFill>
                <a:effectLst>
                  <a:outerShdw blurRad="38100" dist="38100" dir="2700000" algn="tl">
                    <a:srgbClr val="000000">
                      <a:alpha val="43137"/>
                    </a:srgbClr>
                  </a:outerShdw>
                </a:effectLst>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 calcmode="lin" valueType="num">
                                      <p:cBhvr additive="base">
                                        <p:cTn id="2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3"/>
          <p:cNvSpPr>
            <a:spLocks noChangeArrowheads="1"/>
          </p:cNvSpPr>
          <p:nvPr/>
        </p:nvSpPr>
        <p:spPr bwMode="auto">
          <a:xfrm>
            <a:off x="0" y="522287"/>
            <a:ext cx="9144000" cy="6335713"/>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10246" name="Rectangle 4"/>
          <p:cNvSpPr>
            <a:spLocks noChangeArrowheads="1"/>
          </p:cNvSpPr>
          <p:nvPr/>
        </p:nvSpPr>
        <p:spPr bwMode="auto">
          <a:xfrm>
            <a:off x="0" y="57150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6148" name="Rechteck 4"/>
          <p:cNvSpPr>
            <a:spLocks noChangeArrowheads="1"/>
          </p:cNvSpPr>
          <p:nvPr/>
        </p:nvSpPr>
        <p:spPr bwMode="auto">
          <a:xfrm>
            <a:off x="0" y="522288"/>
            <a:ext cx="9144000" cy="6335712"/>
          </a:xfrm>
          <a:prstGeom prst="rect">
            <a:avLst/>
          </a:prstGeom>
          <a:noFill/>
          <a:ln w="9525">
            <a:noFill/>
            <a:miter lim="800000"/>
            <a:headEnd/>
            <a:tailEnd/>
          </a:ln>
        </p:spPr>
        <p:txBody>
          <a:bodyPr>
            <a:spAutoFit/>
          </a:bodyPr>
          <a:lstStyle/>
          <a:p>
            <a:pPr marL="533400" indent="-533400">
              <a:defRPr/>
            </a:pPr>
            <a:endParaRPr lang="de-DE" sz="2400" b="1" dirty="0">
              <a:solidFill>
                <a:srgbClr val="336699"/>
              </a:solidFill>
              <a:effectLst>
                <a:outerShdw blurRad="38100" dist="38100" dir="2700000" algn="tl">
                  <a:srgbClr val="000000">
                    <a:alpha val="43137"/>
                  </a:srgbClr>
                </a:outerShdw>
              </a:effectLst>
              <a:cs typeface="+mn-cs"/>
            </a:endParaRPr>
          </a:p>
          <a:p>
            <a:pPr marL="533400" indent="-533400">
              <a:defRPr/>
            </a:pPr>
            <a:endParaRPr lang="de-DE" sz="2000" b="1" dirty="0">
              <a:solidFill>
                <a:srgbClr val="336699"/>
              </a:solidFill>
              <a:cs typeface="+mn-cs"/>
            </a:endParaRPr>
          </a:p>
          <a:p>
            <a:pPr marL="533400" indent="-533400">
              <a:defRPr/>
            </a:pPr>
            <a:endParaRPr lang="de-DE" sz="2000" b="1" dirty="0">
              <a:solidFill>
                <a:srgbClr val="336699"/>
              </a:solidFill>
              <a:cs typeface="+mn-cs"/>
            </a:endParaRPr>
          </a:p>
          <a:p>
            <a:pPr marL="533400" indent="-533400">
              <a:defRPr/>
            </a:pPr>
            <a:endParaRPr lang="de-DE" sz="2000" b="1" dirty="0">
              <a:solidFill>
                <a:srgbClr val="336699"/>
              </a:solidFill>
              <a:cs typeface="+mn-cs"/>
            </a:endParaRPr>
          </a:p>
          <a:p>
            <a:pPr marL="533400" indent="-533400">
              <a:defRPr/>
            </a:pPr>
            <a:endParaRPr lang="de-DE" sz="2000" b="1" dirty="0">
              <a:solidFill>
                <a:srgbClr val="336699"/>
              </a:solidFill>
              <a:cs typeface="+mn-cs"/>
            </a:endParaRPr>
          </a:p>
          <a:p>
            <a:pPr marL="533400" indent="-533400">
              <a:defRPr/>
            </a:pPr>
            <a:endParaRPr lang="de-DE" sz="2000" b="1" dirty="0">
              <a:solidFill>
                <a:srgbClr val="336699"/>
              </a:solidFill>
              <a:cs typeface="+mn-cs"/>
            </a:endParaRPr>
          </a:p>
          <a:p>
            <a:pPr marL="533400" indent="-533400">
              <a:defRPr/>
            </a:pPr>
            <a:endParaRPr lang="de-DE" sz="2000" dirty="0">
              <a:solidFill>
                <a:srgbClr val="336699"/>
              </a:solidFill>
              <a:cs typeface="+mn-cs"/>
            </a:endParaRPr>
          </a:p>
          <a:p>
            <a:pPr marL="533400" indent="-533400">
              <a:defRPr/>
            </a:pPr>
            <a:endParaRPr lang="de-DE" sz="2400" u="sng" dirty="0">
              <a:solidFill>
                <a:srgbClr val="336699"/>
              </a:solidFill>
              <a:effectLst>
                <a:outerShdw blurRad="38100" dist="38100" dir="2700000" algn="tl">
                  <a:srgbClr val="000000">
                    <a:alpha val="43137"/>
                  </a:srgbClr>
                </a:outerShdw>
              </a:effectLst>
              <a:cs typeface="+mn-cs"/>
            </a:endParaRPr>
          </a:p>
          <a:p>
            <a:pPr marL="533400" indent="-533400">
              <a:defRPr/>
            </a:pPr>
            <a:r>
              <a:rPr lang="de-DE" sz="2400" dirty="0">
                <a:solidFill>
                  <a:srgbClr val="336699"/>
                </a:solidFill>
                <a:cs typeface="+mn-cs"/>
              </a:rPr>
              <a:t>	</a:t>
            </a:r>
            <a:endParaRPr lang="de-DE" u="sng" dirty="0">
              <a:cs typeface="+mn-cs"/>
            </a:endParaRPr>
          </a:p>
        </p:txBody>
      </p:sp>
      <p:sp>
        <p:nvSpPr>
          <p:cNvPr id="10249" name="Rectangle 24"/>
          <p:cNvSpPr>
            <a:spLocks noChangeArrowheads="1"/>
          </p:cNvSpPr>
          <p:nvPr/>
        </p:nvSpPr>
        <p:spPr bwMode="auto">
          <a:xfrm>
            <a:off x="-180975" y="457200"/>
            <a:ext cx="9144000" cy="0"/>
          </a:xfrm>
          <a:prstGeom prst="rect">
            <a:avLst/>
          </a:prstGeom>
          <a:solidFill>
            <a:srgbClr val="FFFFFF"/>
          </a:solidFill>
          <a:ln w="9525">
            <a:noFill/>
            <a:miter lim="800000"/>
            <a:headEnd/>
            <a:tailEnd/>
          </a:ln>
        </p:spPr>
        <p:txBody>
          <a:bodyPr wrap="none" anchor="ctr">
            <a:spAutoFit/>
          </a:bodyPr>
          <a:lstStyle/>
          <a:p>
            <a:pPr eaLnBrk="0" hangingPunct="0">
              <a:tabLst>
                <a:tab pos="90488" algn="l"/>
              </a:tabLst>
            </a:pPr>
            <a:r>
              <a:rPr lang="de-DE" sz="800"/>
              <a:t/>
            </a:r>
            <a:br>
              <a:rPr lang="de-DE" sz="800"/>
            </a:br>
            <a:endParaRPr lang="de-DE"/>
          </a:p>
          <a:p>
            <a:pPr eaLnBrk="0" hangingPunct="0">
              <a:tabLst>
                <a:tab pos="90488" algn="l"/>
              </a:tabLst>
            </a:pPr>
            <a:r>
              <a:rPr lang="de-DE" sz="1000">
                <a:latin typeface="Verdana" pitchFamily="34" charset="0"/>
                <a:cs typeface="Calibri" pitchFamily="34" charset="0"/>
              </a:rPr>
              <a:t> </a:t>
            </a:r>
            <a:endParaRPr lang="de-DE" sz="800"/>
          </a:p>
          <a:p>
            <a:pPr eaLnBrk="0" hangingPunct="0">
              <a:tabLst>
                <a:tab pos="90488" algn="l"/>
              </a:tabLst>
            </a:pPr>
            <a:endParaRPr lang="de-DE"/>
          </a:p>
        </p:txBody>
      </p:sp>
      <p:sp>
        <p:nvSpPr>
          <p:cNvPr id="10250" name="Rectangle 28"/>
          <p:cNvSpPr>
            <a:spLocks noChangeArrowheads="1"/>
          </p:cNvSpPr>
          <p:nvPr/>
        </p:nvSpPr>
        <p:spPr bwMode="auto">
          <a:xfrm>
            <a:off x="90488" y="457200"/>
            <a:ext cx="9144000" cy="0"/>
          </a:xfrm>
          <a:prstGeom prst="rect">
            <a:avLst/>
          </a:prstGeom>
          <a:noFill/>
          <a:ln w="9525">
            <a:noFill/>
            <a:miter lim="800000"/>
            <a:headEnd/>
            <a:tailEnd/>
          </a:ln>
        </p:spPr>
        <p:txBody>
          <a:bodyPr wrap="none" anchor="ctr">
            <a:spAutoFit/>
          </a:bodyPr>
          <a:lstStyle/>
          <a:p>
            <a:pPr eaLnBrk="0" hangingPunct="0"/>
            <a:endParaRPr lang="de-DE" sz="1000">
              <a:latin typeface="Verdana" pitchFamily="34" charset="0"/>
              <a:ea typeface="Calibri" pitchFamily="34" charset="0"/>
              <a:cs typeface="Times New Roman" pitchFamily="18" charset="0"/>
            </a:endParaRPr>
          </a:p>
          <a:p>
            <a:pPr eaLnBrk="0" hangingPunct="0"/>
            <a:r>
              <a:rPr lang="de-DE" sz="1000">
                <a:latin typeface="Verdana" pitchFamily="34" charset="0"/>
                <a:ea typeface="Calibri" pitchFamily="34" charset="0"/>
                <a:cs typeface="Times New Roman" pitchFamily="18" charset="0"/>
              </a:rPr>
              <a:t>  </a:t>
            </a:r>
            <a:endParaRPr lang="de-DE" sz="800">
              <a:ea typeface="Calibri" pitchFamily="34" charset="0"/>
              <a:cs typeface="Times New Roman" pitchFamily="18" charset="0"/>
            </a:endParaRPr>
          </a:p>
          <a:p>
            <a:pPr eaLnBrk="0" hangingPunct="0"/>
            <a:endParaRPr lang="de-DE">
              <a:ea typeface="Calibri" pitchFamily="34" charset="0"/>
              <a:cs typeface="Times New Roman" pitchFamily="18" charset="0"/>
            </a:endParaRPr>
          </a:p>
        </p:txBody>
      </p:sp>
      <p:cxnSp>
        <p:nvCxnSpPr>
          <p:cNvPr id="10251" name="AutoShape 36"/>
          <p:cNvCxnSpPr>
            <a:cxnSpLocks noChangeShapeType="1"/>
          </p:cNvCxnSpPr>
          <p:nvPr/>
        </p:nvCxnSpPr>
        <p:spPr bwMode="auto">
          <a:xfrm>
            <a:off x="4572000" y="2071678"/>
            <a:ext cx="0" cy="179387"/>
          </a:xfrm>
          <a:prstGeom prst="straightConnector1">
            <a:avLst/>
          </a:prstGeom>
          <a:noFill/>
          <a:ln w="38100">
            <a:solidFill>
              <a:srgbClr val="336699"/>
            </a:solidFill>
            <a:round/>
            <a:headEnd/>
            <a:tailEnd type="triangle" w="med" len="med"/>
          </a:ln>
        </p:spPr>
      </p:cxnSp>
      <p:cxnSp>
        <p:nvCxnSpPr>
          <p:cNvPr id="10252" name="AutoShape 36"/>
          <p:cNvCxnSpPr>
            <a:cxnSpLocks noChangeShapeType="1"/>
          </p:cNvCxnSpPr>
          <p:nvPr/>
        </p:nvCxnSpPr>
        <p:spPr bwMode="auto">
          <a:xfrm>
            <a:off x="8572528" y="2071678"/>
            <a:ext cx="0" cy="179387"/>
          </a:xfrm>
          <a:prstGeom prst="straightConnector1">
            <a:avLst/>
          </a:prstGeom>
          <a:noFill/>
          <a:ln w="38100">
            <a:solidFill>
              <a:srgbClr val="336699"/>
            </a:solidFill>
            <a:round/>
            <a:headEnd/>
            <a:tailEnd type="triangle" w="med" len="med"/>
          </a:ln>
        </p:spPr>
      </p:cxnSp>
      <p:cxnSp>
        <p:nvCxnSpPr>
          <p:cNvPr id="10253" name="AutoShape 34"/>
          <p:cNvCxnSpPr>
            <a:cxnSpLocks noChangeShapeType="1"/>
          </p:cNvCxnSpPr>
          <p:nvPr/>
        </p:nvCxnSpPr>
        <p:spPr bwMode="auto">
          <a:xfrm>
            <a:off x="4572000" y="2071678"/>
            <a:ext cx="3996000" cy="0"/>
          </a:xfrm>
          <a:prstGeom prst="straightConnector1">
            <a:avLst/>
          </a:prstGeom>
          <a:noFill/>
          <a:ln w="38100">
            <a:solidFill>
              <a:srgbClr val="336699"/>
            </a:solidFill>
            <a:round/>
            <a:headEnd/>
            <a:tailEnd/>
          </a:ln>
        </p:spPr>
      </p:cxnSp>
      <p:cxnSp>
        <p:nvCxnSpPr>
          <p:cNvPr id="40" name="Gerade Verbindung 39"/>
          <p:cNvCxnSpPr/>
          <p:nvPr/>
        </p:nvCxnSpPr>
        <p:spPr>
          <a:xfrm rot="16200000" flipH="1">
            <a:off x="6375388" y="1982802"/>
            <a:ext cx="108000" cy="0"/>
          </a:xfrm>
          <a:prstGeom prst="line">
            <a:avLst/>
          </a:prstGeom>
          <a:ln w="38100">
            <a:solidFill>
              <a:srgbClr val="336699"/>
            </a:solidFill>
          </a:ln>
        </p:spPr>
        <p:style>
          <a:lnRef idx="1">
            <a:schemeClr val="accent1"/>
          </a:lnRef>
          <a:fillRef idx="0">
            <a:schemeClr val="accent1"/>
          </a:fillRef>
          <a:effectRef idx="0">
            <a:schemeClr val="accent1"/>
          </a:effectRef>
          <a:fontRef idx="minor">
            <a:schemeClr val="tx1"/>
          </a:fontRef>
        </p:style>
      </p:cxnSp>
      <p:cxnSp>
        <p:nvCxnSpPr>
          <p:cNvPr id="10260" name="AutoShape 35"/>
          <p:cNvCxnSpPr>
            <a:cxnSpLocks noChangeShapeType="1"/>
          </p:cNvCxnSpPr>
          <p:nvPr/>
        </p:nvCxnSpPr>
        <p:spPr bwMode="auto">
          <a:xfrm>
            <a:off x="6929454" y="2071678"/>
            <a:ext cx="0" cy="179387"/>
          </a:xfrm>
          <a:prstGeom prst="straightConnector1">
            <a:avLst/>
          </a:prstGeom>
          <a:noFill/>
          <a:ln w="38100">
            <a:solidFill>
              <a:srgbClr val="336699"/>
            </a:solidFill>
            <a:round/>
            <a:headEnd/>
            <a:tailEnd type="triangle" w="med" len="med"/>
          </a:ln>
        </p:spPr>
      </p:cxnSp>
      <p:sp>
        <p:nvSpPr>
          <p:cNvPr id="32" name="Rechteck 31"/>
          <p:cNvSpPr/>
          <p:nvPr/>
        </p:nvSpPr>
        <p:spPr>
          <a:xfrm>
            <a:off x="0" y="-18000"/>
            <a:ext cx="9144000" cy="6876000"/>
          </a:xfrm>
          <a:prstGeom prst="rect">
            <a:avLst/>
          </a:prstGeom>
          <a:solidFill>
            <a:srgbClr val="003366"/>
          </a:solidFill>
          <a:ln w="63500">
            <a:solidFill>
              <a:srgbClr val="003366"/>
            </a:solidFill>
          </a:ln>
        </p:spPr>
        <p:txBody>
          <a:bodyPr wrap="square">
            <a:spAutoFit/>
          </a:bodyPr>
          <a:lstStyle/>
          <a:p>
            <a:pPr>
              <a:defRPr/>
            </a:pPr>
            <a:r>
              <a:rPr lang="de-DE" sz="2800" b="1" smtClean="0">
                <a:solidFill>
                  <a:srgbClr val="003366"/>
                </a:solidFill>
                <a:effectLst>
                  <a:outerShdw blurRad="38100" dist="38100" dir="2700000" algn="tl">
                    <a:srgbClr val="000000">
                      <a:alpha val="43137"/>
                    </a:srgbClr>
                  </a:outerShdw>
                </a:effectLst>
              </a:rPr>
              <a:t> </a:t>
            </a:r>
          </a:p>
          <a:p>
            <a:pPr>
              <a:defRPr/>
            </a:pPr>
            <a:r>
              <a:rPr lang="de-DE" sz="2800" b="1" smtClean="0">
                <a:solidFill>
                  <a:srgbClr val="003366"/>
                </a:solidFill>
                <a:effectLst>
                  <a:outerShdw blurRad="38100" dist="38100" dir="2700000" algn="tl">
                    <a:srgbClr val="000000">
                      <a:alpha val="43137"/>
                    </a:srgbClr>
                  </a:outerShdw>
                </a:effectLst>
              </a:rPr>
              <a:t> </a:t>
            </a:r>
            <a:endParaRPr lang="de-DE" sz="2800" b="1" u="sng" smtClean="0">
              <a:solidFill>
                <a:srgbClr val="C0C0C0"/>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endParaRPr lang="de-DE" sz="2400" b="1" u="sng" smtClean="0">
              <a:solidFill>
                <a:srgbClr val="336699"/>
              </a:solidFill>
              <a:effectLst>
                <a:outerShdw blurRad="38100" dist="38100" dir="2700000" algn="tl">
                  <a:srgbClr val="000000">
                    <a:alpha val="43137"/>
                  </a:srgbClr>
                </a:outerShdw>
              </a:effectLst>
            </a:endParaRPr>
          </a:p>
          <a:p>
            <a:pPr>
              <a:defRPr/>
            </a:pPr>
            <a:r>
              <a:rPr lang="de-DE" sz="2400" b="1" u="sng" smtClean="0">
                <a:solidFill>
                  <a:srgbClr val="336699"/>
                </a:solidFill>
                <a:effectLst>
                  <a:outerShdw blurRad="38100" dist="38100" dir="2700000" algn="tl">
                    <a:srgbClr val="000000">
                      <a:alpha val="43137"/>
                    </a:srgbClr>
                  </a:outerShdw>
                </a:effectLst>
              </a:rPr>
              <a:t>                                                         </a:t>
            </a:r>
          </a:p>
          <a:p>
            <a:pPr>
              <a:defRPr/>
            </a:pPr>
            <a:endParaRPr lang="de-DE" sz="2400" b="1" u="sng" smtClean="0">
              <a:solidFill>
                <a:srgbClr val="336699"/>
              </a:solidFill>
              <a:effectLst>
                <a:outerShdw blurRad="38100" dist="38100" dir="2700000" algn="tl">
                  <a:srgbClr val="000000">
                    <a:alpha val="43137"/>
                  </a:srgbClr>
                </a:outerShdw>
              </a:effectLst>
            </a:endParaRPr>
          </a:p>
          <a:p>
            <a:pPr>
              <a:defRPr/>
            </a:pPr>
            <a:r>
              <a:rPr lang="de-DE" sz="2400" b="1" u="sng" smtClean="0">
                <a:solidFill>
                  <a:srgbClr val="336699"/>
                </a:solidFill>
                <a:effectLst>
                  <a:outerShdw blurRad="38100" dist="38100" dir="2700000" algn="tl">
                    <a:srgbClr val="000000">
                      <a:alpha val="43137"/>
                    </a:srgbClr>
                  </a:outerShdw>
                </a:effectLst>
              </a:rPr>
              <a:t>                                                          </a:t>
            </a:r>
          </a:p>
          <a:p>
            <a:pPr>
              <a:defRPr/>
            </a:pPr>
            <a:r>
              <a:rPr lang="de-DE" sz="2400" b="1" u="sng" smtClean="0">
                <a:solidFill>
                  <a:srgbClr val="336699"/>
                </a:solidFill>
                <a:effectLst>
                  <a:outerShdw blurRad="38100" dist="38100" dir="2700000" algn="tl">
                    <a:srgbClr val="000000">
                      <a:alpha val="43137"/>
                    </a:srgbClr>
                  </a:outerShdw>
                </a:effectLst>
              </a:rPr>
              <a:t>                                                          </a:t>
            </a:r>
          </a:p>
          <a:p>
            <a:pPr>
              <a:defRPr/>
            </a:pPr>
            <a:r>
              <a:rPr lang="de-DE" sz="2400" b="1" u="sng" smtClean="0">
                <a:solidFill>
                  <a:srgbClr val="336699"/>
                </a:solidFill>
                <a:effectLst>
                  <a:outerShdw blurRad="38100" dist="38100" dir="2700000" algn="tl">
                    <a:srgbClr val="000000">
                      <a:alpha val="43137"/>
                    </a:srgbClr>
                  </a:outerShdw>
                </a:effectLst>
              </a:rPr>
              <a:t>                           </a:t>
            </a:r>
            <a:endParaRPr lang="de-DE" sz="2400" dirty="0"/>
          </a:p>
        </p:txBody>
      </p:sp>
      <p:cxnSp>
        <p:nvCxnSpPr>
          <p:cNvPr id="25" name="Gerade Verbindung 24"/>
          <p:cNvCxnSpPr/>
          <p:nvPr/>
        </p:nvCxnSpPr>
        <p:spPr>
          <a:xfrm>
            <a:off x="5929322" y="5286388"/>
            <a:ext cx="0" cy="1588"/>
          </a:xfrm>
          <a:prstGeom prst="line">
            <a:avLst/>
          </a:prstGeom>
          <a:ln w="38100">
            <a:solidFill>
              <a:srgbClr val="003366"/>
            </a:solidFill>
            <a:prstDash val="sysDot"/>
          </a:ln>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p:nvCxnSpPr>
        <p:spPr>
          <a:xfrm>
            <a:off x="5857884" y="5715016"/>
            <a:ext cx="2088000" cy="1588"/>
          </a:xfrm>
          <a:prstGeom prst="line">
            <a:avLst/>
          </a:prstGeom>
          <a:ln w="38100">
            <a:solidFill>
              <a:srgbClr val="003366"/>
            </a:solidFill>
            <a:prstDash val="sysDot"/>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p:nvCxnSpPr>
        <p:spPr>
          <a:xfrm>
            <a:off x="3143240" y="5715016"/>
            <a:ext cx="2736000" cy="1588"/>
          </a:xfrm>
          <a:prstGeom prst="line">
            <a:avLst/>
          </a:prstGeom>
          <a:ln w="38100">
            <a:solidFill>
              <a:srgbClr val="003366"/>
            </a:solidFill>
            <a:prstDash val="sysDot"/>
          </a:ln>
        </p:spPr>
        <p:style>
          <a:lnRef idx="1">
            <a:schemeClr val="accent1"/>
          </a:lnRef>
          <a:fillRef idx="0">
            <a:schemeClr val="accent1"/>
          </a:fillRef>
          <a:effectRef idx="0">
            <a:schemeClr val="accent1"/>
          </a:effectRef>
          <a:fontRef idx="minor">
            <a:schemeClr val="tx1"/>
          </a:fontRef>
        </p:style>
      </p:cxnSp>
      <p:sp>
        <p:nvSpPr>
          <p:cNvPr id="17" name="Rechteck 16"/>
          <p:cNvSpPr/>
          <p:nvPr/>
        </p:nvSpPr>
        <p:spPr>
          <a:xfrm>
            <a:off x="0" y="-7"/>
            <a:ext cx="9144000" cy="6876000"/>
          </a:xfrm>
          <a:prstGeom prst="rect">
            <a:avLst/>
          </a:prstGeom>
        </p:spPr>
        <p:txBody>
          <a:bodyPr wrap="square">
            <a:spAutoFit/>
          </a:bodyPr>
          <a:lstStyle/>
          <a:p>
            <a:endParaRPr lang="de-DE" sz="2400" dirty="0" smtClean="0">
              <a:solidFill>
                <a:schemeClr val="bg1"/>
              </a:solidFill>
            </a:endParaRPr>
          </a:p>
          <a:p>
            <a:r>
              <a:rPr lang="de-DE" sz="2400" dirty="0" smtClean="0">
                <a:solidFill>
                  <a:schemeClr val="bg1"/>
                </a:solidFill>
              </a:rPr>
              <a:t>   </a:t>
            </a:r>
            <a:r>
              <a:rPr lang="de-DE" sz="2400" b="1" dirty="0" smtClean="0">
                <a:solidFill>
                  <a:schemeClr val="bg1"/>
                </a:solidFill>
              </a:rPr>
              <a:t>4. </a:t>
            </a:r>
            <a:r>
              <a:rPr lang="de-DE" sz="2400" b="1" u="sng" dirty="0" smtClean="0">
                <a:solidFill>
                  <a:schemeClr val="bg1"/>
                </a:solidFill>
                <a:effectLst>
                  <a:outerShdw blurRad="38100" dist="38100" dir="2700000" algn="tl">
                    <a:srgbClr val="000000">
                      <a:alpha val="43137"/>
                    </a:srgbClr>
                  </a:outerShdw>
                </a:effectLst>
              </a:rPr>
              <a:t>Lösungsansatz „Willkürverbot“</a:t>
            </a:r>
          </a:p>
          <a:p>
            <a:endParaRPr lang="de-DE" sz="2400" b="1" u="sng" dirty="0" smtClean="0">
              <a:solidFill>
                <a:schemeClr val="bg1"/>
              </a:solidFill>
              <a:effectLst>
                <a:outerShdw blurRad="38100" dist="38100" dir="2700000" algn="tl">
                  <a:srgbClr val="000000">
                    <a:alpha val="43137"/>
                  </a:srgbClr>
                </a:outerShdw>
              </a:effectLst>
            </a:endParaRPr>
          </a:p>
          <a:p>
            <a:endParaRPr lang="de-DE" sz="2400" b="1" u="sng" dirty="0" smtClean="0">
              <a:solidFill>
                <a:schemeClr val="bg1"/>
              </a:solidFill>
              <a:effectLst>
                <a:outerShdw blurRad="38100" dist="38100" dir="2700000" algn="tl">
                  <a:srgbClr val="000000">
                    <a:alpha val="43137"/>
                  </a:srgbClr>
                </a:outerShdw>
              </a:effectLst>
            </a:endParaRPr>
          </a:p>
          <a:p>
            <a:r>
              <a:rPr lang="de-DE" sz="2400" b="1" u="sng" dirty="0" smtClean="0">
                <a:solidFill>
                  <a:schemeClr val="bg1"/>
                </a:solidFill>
              </a:rPr>
              <a:t>In Konsequenz dessen und entsprechend Art 3 CRC gilt: </a:t>
            </a:r>
          </a:p>
          <a:p>
            <a:endParaRPr lang="de-DE" sz="2400" b="1" u="sng" dirty="0" smtClean="0">
              <a:solidFill>
                <a:schemeClr val="bg1"/>
              </a:solidFill>
            </a:endParaRPr>
          </a:p>
          <a:p>
            <a:r>
              <a:rPr lang="de-DE" sz="2400" dirty="0" smtClean="0">
                <a:solidFill>
                  <a:schemeClr val="bg1"/>
                </a:solidFill>
              </a:rPr>
              <a:t>Staatliche  Regelungen  und  Entscheidungen  haben  sich  auf  solche  Erkenntnisse  zu  stützen,  die  nachvollziehbar eine Si- </a:t>
            </a:r>
            <a:r>
              <a:rPr lang="de-DE" sz="2400" dirty="0" err="1" smtClean="0">
                <a:solidFill>
                  <a:schemeClr val="bg1"/>
                </a:solidFill>
              </a:rPr>
              <a:t>cherstellung</a:t>
            </a:r>
            <a:r>
              <a:rPr lang="de-DE" sz="2400" dirty="0" smtClean="0">
                <a:solidFill>
                  <a:schemeClr val="bg1"/>
                </a:solidFill>
              </a:rPr>
              <a:t>  des</a:t>
            </a:r>
            <a:r>
              <a:rPr lang="de-DE" sz="2400" b="1" dirty="0" smtClean="0">
                <a:solidFill>
                  <a:schemeClr val="bg1"/>
                </a:solidFill>
              </a:rPr>
              <a:t> Kindeswohls </a:t>
            </a:r>
            <a:r>
              <a:rPr lang="de-DE" sz="2400" dirty="0" smtClean="0">
                <a:solidFill>
                  <a:schemeClr val="bg1"/>
                </a:solidFill>
              </a:rPr>
              <a:t>bedingen.   → </a:t>
            </a:r>
          </a:p>
          <a:p>
            <a:endParaRPr lang="de-DE" sz="2400" dirty="0" smtClean="0">
              <a:solidFill>
                <a:schemeClr val="bg1"/>
              </a:solidFill>
            </a:endParaRPr>
          </a:p>
          <a:p>
            <a:r>
              <a:rPr lang="de-DE" sz="2400" b="1" u="sng" dirty="0" smtClean="0">
                <a:solidFill>
                  <a:schemeClr val="bg1"/>
                </a:solidFill>
              </a:rPr>
              <a:t>Nachvollziehbares Verfolgen eines Bildungsziels</a:t>
            </a:r>
            <a:r>
              <a:rPr lang="de-DE" sz="2400" b="1" dirty="0" smtClean="0">
                <a:solidFill>
                  <a:schemeClr val="bg1"/>
                </a:solidFill>
              </a:rPr>
              <a:t>: </a:t>
            </a:r>
          </a:p>
          <a:p>
            <a:endParaRPr lang="de-DE" sz="2400" b="1" dirty="0" smtClean="0">
              <a:solidFill>
                <a:schemeClr val="bg1"/>
              </a:solidFill>
            </a:endParaRPr>
          </a:p>
          <a:p>
            <a:r>
              <a:rPr lang="de-DE" sz="2400" dirty="0" smtClean="0">
                <a:solidFill>
                  <a:schemeClr val="bg1"/>
                </a:solidFill>
              </a:rPr>
              <a:t>Kinder/ Jugendliche in der Entwicklung ihrer Persönlichkeit </a:t>
            </a:r>
            <a:r>
              <a:rPr lang="de-DE" sz="2400" dirty="0" err="1" smtClean="0">
                <a:solidFill>
                  <a:schemeClr val="bg1"/>
                </a:solidFill>
              </a:rPr>
              <a:t>un</a:t>
            </a:r>
            <a:r>
              <a:rPr lang="de-DE" sz="2400" dirty="0" smtClean="0">
                <a:solidFill>
                  <a:schemeClr val="bg1"/>
                </a:solidFill>
              </a:rPr>
              <a:t>- </a:t>
            </a:r>
            <a:r>
              <a:rPr lang="de-DE" sz="2400" dirty="0" err="1" smtClean="0">
                <a:solidFill>
                  <a:schemeClr val="bg1"/>
                </a:solidFill>
              </a:rPr>
              <a:t>terstützen</a:t>
            </a:r>
            <a:r>
              <a:rPr lang="de-DE" sz="2400" dirty="0" smtClean="0">
                <a:solidFill>
                  <a:schemeClr val="bg1"/>
                </a:solidFill>
              </a:rPr>
              <a:t> und ihnen Gelegenheit geben, eigene Entwicklungs-</a:t>
            </a:r>
          </a:p>
          <a:p>
            <a:r>
              <a:rPr lang="de-DE" sz="2400" dirty="0" smtClean="0">
                <a:solidFill>
                  <a:schemeClr val="bg1"/>
                </a:solidFill>
              </a:rPr>
              <a:t>potentiale auszuschöpfen, im Vergleich zum Schulbesuch </a:t>
            </a:r>
            <a:r>
              <a:rPr lang="de-DE" sz="2400" dirty="0" err="1" smtClean="0">
                <a:solidFill>
                  <a:schemeClr val="bg1"/>
                </a:solidFill>
              </a:rPr>
              <a:t>best</a:t>
            </a:r>
            <a:r>
              <a:rPr lang="de-DE" sz="2400" dirty="0" smtClean="0">
                <a:solidFill>
                  <a:schemeClr val="bg1"/>
                </a:solidFill>
              </a:rPr>
              <a:t>- möglich.</a:t>
            </a:r>
            <a:endParaRPr lang="de-DE" sz="2400" u="sng" dirty="0">
              <a:solidFill>
                <a:srgbClr val="003366"/>
              </a:solidFill>
              <a:effectLst>
                <a:outerShdw blurRad="38100" dist="38100" dir="2700000" algn="tl">
                  <a:srgbClr val="000000">
                    <a:alpha val="43137"/>
                  </a:srgbClr>
                </a:outerShdw>
              </a:effectLst>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0" y="522287"/>
            <a:ext cx="9144000" cy="6335713"/>
          </a:xfrm>
          <a:prstGeom prst="rect">
            <a:avLst/>
          </a:prstGeom>
          <a:solidFill>
            <a:srgbClr val="336699"/>
          </a:solidFill>
          <a:ln w="76200" cmpd="sng">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5123" name="Rectangle 4"/>
          <p:cNvSpPr>
            <a:spLocks noChangeArrowheads="1"/>
          </p:cNvSpPr>
          <p:nvPr/>
        </p:nvSpPr>
        <p:spPr bwMode="auto">
          <a:xfrm>
            <a:off x="0" y="571500"/>
            <a:ext cx="9144000" cy="6267450"/>
          </a:xfrm>
          <a:prstGeom prst="rect">
            <a:avLst/>
          </a:prstGeom>
          <a:solidFill>
            <a:schemeClr val="bg1"/>
          </a:solidFill>
          <a:ln w="38100">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6148" name="Rechteck 4"/>
          <p:cNvSpPr>
            <a:spLocks noChangeArrowheads="1"/>
          </p:cNvSpPr>
          <p:nvPr/>
        </p:nvSpPr>
        <p:spPr bwMode="auto">
          <a:xfrm>
            <a:off x="0" y="428604"/>
            <a:ext cx="9144000" cy="1200329"/>
          </a:xfrm>
          <a:prstGeom prst="rect">
            <a:avLst/>
          </a:prstGeom>
          <a:noFill/>
          <a:ln w="9525">
            <a:noFill/>
            <a:miter lim="800000"/>
            <a:headEnd/>
            <a:tailEnd/>
          </a:ln>
        </p:spPr>
        <p:txBody>
          <a:bodyPr>
            <a:spAutoFit/>
          </a:bodyPr>
          <a:lstStyle/>
          <a:p>
            <a:pPr marL="533400" indent="-533400">
              <a:defRPr/>
            </a:pPr>
            <a:endParaRPr lang="de-DE" sz="2400" b="1" dirty="0">
              <a:solidFill>
                <a:srgbClr val="336699"/>
              </a:solidFill>
              <a:effectLst>
                <a:outerShdw blurRad="38100" dist="38100" dir="2700000" algn="tl">
                  <a:srgbClr val="000000">
                    <a:alpha val="43137"/>
                  </a:srgbClr>
                </a:outerShdw>
              </a:effectLst>
            </a:endParaRPr>
          </a:p>
          <a:p>
            <a:pPr marL="533400" indent="-533400">
              <a:defRPr/>
            </a:pPr>
            <a:r>
              <a:rPr lang="de-DE" sz="2400" b="1" dirty="0" smtClean="0">
                <a:solidFill>
                  <a:srgbClr val="336699"/>
                </a:solidFill>
                <a:effectLst>
                  <a:outerShdw blurRad="38100" dist="38100" dir="2700000" algn="tl">
                    <a:srgbClr val="000000">
                      <a:alpha val="43137"/>
                    </a:srgbClr>
                  </a:outerShdw>
                </a:effectLst>
              </a:rPr>
              <a:t>                                        </a:t>
            </a:r>
          </a:p>
          <a:p>
            <a:pPr marL="533400" indent="-533400">
              <a:defRPr/>
            </a:pPr>
            <a:r>
              <a:rPr lang="de-DE" sz="2400" b="1" dirty="0" smtClean="0">
                <a:solidFill>
                  <a:srgbClr val="336699"/>
                </a:solidFill>
                <a:effectLst>
                  <a:outerShdw blurRad="38100" dist="38100" dir="2700000" algn="tl">
                    <a:srgbClr val="000000">
                      <a:alpha val="43137"/>
                    </a:srgbClr>
                  </a:outerShdw>
                </a:effectLst>
              </a:rPr>
              <a:t>                                      </a:t>
            </a:r>
            <a:r>
              <a:rPr lang="de-DE" b="1" u="sng" dirty="0" smtClean="0"/>
              <a:t> </a:t>
            </a:r>
            <a:endParaRPr lang="de-DE" u="sng" dirty="0"/>
          </a:p>
        </p:txBody>
      </p:sp>
      <p:pic>
        <p:nvPicPr>
          <p:cNvPr id="2" name="Picture 2" descr="D:\Bilder\Emma.jpg"/>
          <p:cNvPicPr>
            <a:picLocks noChangeAspect="1" noChangeArrowheads="1"/>
          </p:cNvPicPr>
          <p:nvPr/>
        </p:nvPicPr>
        <p:blipFill>
          <a:blip r:embed="rId3"/>
          <a:srcRect/>
          <a:stretch>
            <a:fillRect/>
          </a:stretch>
        </p:blipFill>
        <p:spPr bwMode="auto">
          <a:xfrm>
            <a:off x="2643174" y="571480"/>
            <a:ext cx="3571900" cy="5000660"/>
          </a:xfrm>
          <a:prstGeom prst="rect">
            <a:avLst/>
          </a:prstGeom>
          <a:noFill/>
          <a:ln w="38100">
            <a:noFill/>
          </a:ln>
        </p:spPr>
      </p:pic>
      <p:sp>
        <p:nvSpPr>
          <p:cNvPr id="8" name="Rechteck 7"/>
          <p:cNvSpPr/>
          <p:nvPr/>
        </p:nvSpPr>
        <p:spPr>
          <a:xfrm>
            <a:off x="0" y="4714884"/>
            <a:ext cx="9144000" cy="1323439"/>
          </a:xfrm>
          <a:prstGeom prst="rect">
            <a:avLst/>
          </a:prstGeom>
        </p:spPr>
        <p:txBody>
          <a:bodyPr wrap="square">
            <a:spAutoFit/>
          </a:bodyPr>
          <a:lstStyle/>
          <a:p>
            <a:r>
              <a:rPr lang="de-DE" sz="2400" b="1" dirty="0" smtClean="0">
                <a:solidFill>
                  <a:srgbClr val="336699"/>
                </a:solidFill>
              </a:rPr>
              <a:t> </a:t>
            </a:r>
          </a:p>
          <a:p>
            <a:r>
              <a:rPr lang="de-DE" sz="2800" b="1" u="sng" cap="all" dirty="0" smtClean="0">
                <a:solidFill>
                  <a:srgbClr val="D60093"/>
                </a:solidFill>
                <a:effectLst>
                  <a:outerShdw blurRad="38100" dist="38100" dir="2700000" algn="tl">
                    <a:srgbClr val="000000">
                      <a:alpha val="43137"/>
                    </a:srgbClr>
                  </a:outerShdw>
                </a:effectLst>
                <a:uFill>
                  <a:solidFill>
                    <a:srgbClr val="D60093"/>
                  </a:solidFill>
                </a:uFill>
                <a:latin typeface="Arial Black" pitchFamily="34" charset="0"/>
              </a:rPr>
              <a:t>               </a:t>
            </a:r>
          </a:p>
          <a:p>
            <a:r>
              <a:rPr lang="de-DE" sz="2800" b="1" cap="all" dirty="0" smtClean="0">
                <a:solidFill>
                  <a:srgbClr val="D60093"/>
                </a:solidFill>
                <a:effectLst>
                  <a:outerShdw blurRad="38100" dist="38100" dir="2700000" algn="tl">
                    <a:srgbClr val="000000">
                      <a:alpha val="43137"/>
                    </a:srgbClr>
                  </a:outerShdw>
                </a:effectLst>
                <a:uFill>
                  <a:solidFill>
                    <a:srgbClr val="D60093"/>
                  </a:solidFill>
                </a:uFill>
                <a:latin typeface="Arial Black" pitchFamily="34" charset="0"/>
              </a:rPr>
              <a:t>  </a:t>
            </a:r>
            <a:r>
              <a:rPr lang="de-DE" sz="2800" b="1" u="sng" cap="all" dirty="0" smtClean="0">
                <a:solidFill>
                  <a:srgbClr val="D60093"/>
                </a:solidFill>
                <a:effectLst>
                  <a:outerShdw blurRad="38100" dist="38100" dir="2700000" algn="tl">
                    <a:srgbClr val="000000">
                      <a:alpha val="43137"/>
                    </a:srgbClr>
                  </a:outerShdw>
                </a:effectLst>
                <a:uFill>
                  <a:solidFill>
                    <a:srgbClr val="D60093"/>
                  </a:solidFill>
                </a:uFill>
                <a:latin typeface="Arial Black" pitchFamily="34" charset="0"/>
              </a:rPr>
              <a:t>VIELEN DANK FÜR IHRE AUFMERKSAMKEIT</a:t>
            </a:r>
            <a:endParaRPr lang="de-DE" sz="2800" b="1" dirty="0">
              <a:solidFill>
                <a:srgbClr val="336699"/>
              </a:solidFill>
              <a:uFill>
                <a:solidFill>
                  <a:srgbClr val="D60093"/>
                </a:solidFill>
              </a:u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0" y="549275"/>
            <a:ext cx="9144000" cy="6300000"/>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5123" name="Rectangle 4"/>
          <p:cNvSpPr>
            <a:spLocks noChangeArrowheads="1"/>
          </p:cNvSpPr>
          <p:nvPr/>
        </p:nvSpPr>
        <p:spPr bwMode="auto">
          <a:xfrm>
            <a:off x="0" y="57150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6148" name="Rechteck 4"/>
          <p:cNvSpPr>
            <a:spLocks noChangeArrowheads="1"/>
          </p:cNvSpPr>
          <p:nvPr/>
        </p:nvSpPr>
        <p:spPr bwMode="auto">
          <a:xfrm>
            <a:off x="0" y="428604"/>
            <a:ext cx="9144000" cy="2646878"/>
          </a:xfrm>
          <a:prstGeom prst="rect">
            <a:avLst/>
          </a:prstGeom>
          <a:noFill/>
          <a:ln w="9525">
            <a:noFill/>
            <a:miter lim="800000"/>
            <a:headEnd/>
            <a:tailEnd/>
          </a:ln>
        </p:spPr>
        <p:txBody>
          <a:bodyPr>
            <a:spAutoFit/>
          </a:bodyPr>
          <a:lstStyle/>
          <a:p>
            <a:pPr marL="533400" indent="-533400">
              <a:defRPr/>
            </a:pPr>
            <a:endParaRPr lang="de-DE" sz="2400" b="1" dirty="0">
              <a:solidFill>
                <a:srgbClr val="336699"/>
              </a:solidFill>
              <a:effectLst>
                <a:outerShdw blurRad="38100" dist="38100" dir="2700000" algn="tl">
                  <a:srgbClr val="000000">
                    <a:alpha val="43137"/>
                  </a:srgbClr>
                </a:outerShdw>
              </a:effectLst>
            </a:endParaRPr>
          </a:p>
          <a:p>
            <a:pPr marL="533400" indent="-533400">
              <a:defRPr/>
            </a:pPr>
            <a:r>
              <a:rPr lang="de-DE" sz="2400" b="1" dirty="0" smtClean="0">
                <a:solidFill>
                  <a:srgbClr val="336699"/>
                </a:solidFill>
                <a:effectLst>
                  <a:outerShdw blurRad="38100" dist="38100" dir="2700000" algn="tl">
                    <a:srgbClr val="000000">
                      <a:alpha val="43137"/>
                    </a:srgbClr>
                  </a:outerShdw>
                </a:effectLst>
              </a:rPr>
              <a:t>                     </a:t>
            </a:r>
          </a:p>
          <a:p>
            <a:pPr marL="533400" indent="-533400">
              <a:defRPr/>
            </a:pPr>
            <a:endParaRPr lang="de-DE" sz="2000" b="1" dirty="0" smtClean="0">
              <a:solidFill>
                <a:srgbClr val="003366"/>
              </a:solidFill>
            </a:endParaRPr>
          </a:p>
          <a:p>
            <a:pPr marL="533400" indent="-533400">
              <a:defRPr/>
            </a:pPr>
            <a:endParaRPr lang="de-DE" sz="2000" b="1" dirty="0">
              <a:solidFill>
                <a:srgbClr val="003366"/>
              </a:solidFill>
            </a:endParaRPr>
          </a:p>
          <a:p>
            <a:pPr marL="457200" indent="-457200">
              <a:defRPr/>
            </a:pPr>
            <a:r>
              <a:rPr lang="de-DE" sz="2000" b="1" dirty="0" smtClean="0">
                <a:solidFill>
                  <a:srgbClr val="003366"/>
                </a:solidFill>
              </a:rPr>
              <a:t>     </a:t>
            </a:r>
          </a:p>
          <a:p>
            <a:pPr marL="457200" indent="-457200">
              <a:defRPr/>
            </a:pPr>
            <a:r>
              <a:rPr lang="de-DE" sz="2000" b="1" dirty="0" smtClean="0">
                <a:solidFill>
                  <a:srgbClr val="003366"/>
                </a:solidFill>
              </a:rPr>
              <a:t>         </a:t>
            </a:r>
          </a:p>
          <a:p>
            <a:pPr marL="457200" indent="-457200">
              <a:defRPr/>
            </a:pPr>
            <a:r>
              <a:rPr lang="de-DE" sz="2000" dirty="0" smtClean="0">
                <a:solidFill>
                  <a:srgbClr val="336699"/>
                </a:solidFill>
              </a:rPr>
              <a:t>    </a:t>
            </a:r>
            <a:endParaRPr lang="de-DE" sz="2000" dirty="0">
              <a:solidFill>
                <a:srgbClr val="336699"/>
              </a:solidFill>
            </a:endParaRPr>
          </a:p>
          <a:p>
            <a:pPr marL="182563" indent="-182563">
              <a:defRPr/>
            </a:pPr>
            <a:r>
              <a:rPr lang="de-DE" b="1" u="sng" dirty="0" smtClean="0"/>
              <a:t> </a:t>
            </a:r>
            <a:endParaRPr lang="de-DE" u="sng" dirty="0"/>
          </a:p>
        </p:txBody>
      </p:sp>
      <p:sp>
        <p:nvSpPr>
          <p:cNvPr id="9" name="Rechteck 8"/>
          <p:cNvSpPr/>
          <p:nvPr/>
        </p:nvSpPr>
        <p:spPr>
          <a:xfrm>
            <a:off x="0" y="571479"/>
            <a:ext cx="9144000" cy="6264000"/>
          </a:xfrm>
          <a:prstGeom prst="rect">
            <a:avLst/>
          </a:prstGeom>
        </p:spPr>
        <p:txBody>
          <a:bodyPr wrap="square">
            <a:spAutoFit/>
          </a:bodyPr>
          <a:lstStyle/>
          <a:p>
            <a:pPr algn="ctr"/>
            <a:r>
              <a:rPr lang="de-DE" sz="2400" b="1" dirty="0" smtClean="0">
                <a:solidFill>
                  <a:srgbClr val="003366"/>
                </a:solidFill>
                <a:effectLst>
                  <a:outerShdw blurRad="38100" dist="38100" dir="2700000" algn="tl">
                    <a:srgbClr val="000000">
                      <a:alpha val="43137"/>
                    </a:srgbClr>
                  </a:outerShdw>
                </a:effectLst>
              </a:rPr>
              <a:t>1. </a:t>
            </a:r>
            <a:r>
              <a:rPr lang="de-DE" sz="2400" b="1" u="sng" dirty="0" smtClean="0">
                <a:solidFill>
                  <a:srgbClr val="003366"/>
                </a:solidFill>
                <a:effectLst>
                  <a:outerShdw blurRad="38100" dist="38100" dir="2700000" algn="tl">
                    <a:srgbClr val="000000">
                      <a:alpha val="43137"/>
                    </a:srgbClr>
                  </a:outerShdw>
                </a:effectLst>
              </a:rPr>
              <a:t>Gesellschaftliche Herausforderung</a:t>
            </a:r>
            <a:r>
              <a:rPr lang="de-DE" sz="2400" b="1" dirty="0" smtClean="0">
                <a:solidFill>
                  <a:srgbClr val="003366"/>
                </a:solidFill>
                <a:effectLst>
                  <a:outerShdw blurRad="38100" dist="38100" dir="2700000" algn="tl">
                    <a:srgbClr val="000000">
                      <a:alpha val="43137"/>
                    </a:srgbClr>
                  </a:outerShdw>
                </a:effectLst>
              </a:rPr>
              <a:t> → </a:t>
            </a:r>
          </a:p>
          <a:p>
            <a:pPr algn="ctr"/>
            <a:r>
              <a:rPr lang="de-DE" sz="2400" b="1" u="sng" dirty="0" smtClean="0">
                <a:solidFill>
                  <a:srgbClr val="003366"/>
                </a:solidFill>
                <a:effectLst>
                  <a:outerShdw blurRad="38100" dist="38100" dir="2700000" algn="tl">
                    <a:srgbClr val="000000">
                      <a:alpha val="43137"/>
                    </a:srgbClr>
                  </a:outerShdw>
                </a:effectLst>
              </a:rPr>
              <a:t>Spannungsfeld selbstbestimmte Bildung – Schulpflicht</a:t>
            </a:r>
          </a:p>
          <a:p>
            <a:pPr algn="ctr"/>
            <a:endParaRPr lang="de-DE" sz="2400" b="1" u="sng" dirty="0" smtClean="0">
              <a:solidFill>
                <a:srgbClr val="003366"/>
              </a:solidFill>
              <a:effectLst>
                <a:outerShdw blurRad="38100" dist="38100" dir="2700000" algn="tl">
                  <a:srgbClr val="000000">
                    <a:alpha val="43137"/>
                  </a:srgbClr>
                </a:outerShdw>
              </a:effectLst>
            </a:endParaRPr>
          </a:p>
          <a:p>
            <a:pPr marL="457200" indent="-457200"/>
            <a:r>
              <a:rPr lang="de-DE" sz="2000" b="1" dirty="0" smtClean="0">
                <a:solidFill>
                  <a:srgbClr val="003366"/>
                </a:solidFill>
              </a:rPr>
              <a:t>a.   </a:t>
            </a:r>
            <a:r>
              <a:rPr lang="de-DE" sz="2000" b="1" u="sng" dirty="0" smtClean="0">
                <a:solidFill>
                  <a:srgbClr val="003366"/>
                </a:solidFill>
              </a:rPr>
              <a:t>Bildungs- und  Erziehungsauftrag der Schule</a:t>
            </a:r>
            <a:r>
              <a:rPr lang="de-DE" sz="2000" dirty="0" smtClean="0">
                <a:solidFill>
                  <a:srgbClr val="003366"/>
                </a:solidFill>
              </a:rPr>
              <a:t>:</a:t>
            </a:r>
            <a:r>
              <a:rPr lang="de-DE" sz="2000" b="1" dirty="0" smtClean="0">
                <a:solidFill>
                  <a:srgbClr val="003366"/>
                </a:solidFill>
              </a:rPr>
              <a:t> </a:t>
            </a:r>
          </a:p>
          <a:p>
            <a:pPr marL="457200" indent="-457200"/>
            <a:r>
              <a:rPr lang="de-DE" sz="2000" b="1" dirty="0" smtClean="0">
                <a:solidFill>
                  <a:srgbClr val="003366"/>
                </a:solidFill>
              </a:rPr>
              <a:t>       </a:t>
            </a:r>
            <a:r>
              <a:rPr lang="de-DE" sz="2000" dirty="0" smtClean="0">
                <a:solidFill>
                  <a:srgbClr val="003366"/>
                </a:solidFill>
              </a:rPr>
              <a:t>„Die Schule unterrichtet und erzieht junge Menschen“ (§ 2 I </a:t>
            </a:r>
            <a:r>
              <a:rPr lang="de-DE" sz="2000" dirty="0" err="1" smtClean="0">
                <a:solidFill>
                  <a:srgbClr val="003366"/>
                </a:solidFill>
              </a:rPr>
              <a:t>SchulGNRW</a:t>
            </a:r>
            <a:r>
              <a:rPr lang="de-DE" sz="2000" dirty="0" smtClean="0">
                <a:solidFill>
                  <a:srgbClr val="003366"/>
                </a:solidFill>
              </a:rPr>
              <a:t>) </a:t>
            </a:r>
          </a:p>
          <a:p>
            <a:pPr marL="457200" indent="-457200"/>
            <a:r>
              <a:rPr lang="de-DE" sz="2000" dirty="0" smtClean="0">
                <a:solidFill>
                  <a:srgbClr val="003366"/>
                </a:solidFill>
              </a:rPr>
              <a:t>       → </a:t>
            </a:r>
            <a:r>
              <a:rPr lang="de-DE" sz="2000" b="1" dirty="0" smtClean="0">
                <a:solidFill>
                  <a:srgbClr val="003366"/>
                </a:solidFill>
              </a:rPr>
              <a:t>Bildungsarbeit</a:t>
            </a:r>
            <a:r>
              <a:rPr lang="de-DE" sz="2000" dirty="0" smtClean="0">
                <a:solidFill>
                  <a:srgbClr val="003366"/>
                </a:solidFill>
              </a:rPr>
              <a:t>: Wissens- u. Wertevermittlung im Rahmen </a:t>
            </a:r>
            <a:r>
              <a:rPr lang="de-DE" sz="2000" dirty="0" err="1" smtClean="0">
                <a:solidFill>
                  <a:srgbClr val="003366"/>
                </a:solidFill>
              </a:rPr>
              <a:t>päd.Auftrags</a:t>
            </a:r>
            <a:endParaRPr lang="de-DE" sz="2000" dirty="0" smtClean="0">
              <a:solidFill>
                <a:srgbClr val="003366"/>
              </a:solidFill>
            </a:endParaRPr>
          </a:p>
          <a:p>
            <a:r>
              <a:rPr lang="de-DE" sz="2000" dirty="0" smtClean="0">
                <a:solidFill>
                  <a:srgbClr val="003366"/>
                </a:solidFill>
              </a:rPr>
              <a:t>       → </a:t>
            </a:r>
            <a:r>
              <a:rPr lang="de-DE" sz="2000" b="1" dirty="0" smtClean="0">
                <a:solidFill>
                  <a:srgbClr val="003366"/>
                </a:solidFill>
              </a:rPr>
              <a:t>Doppelauftrag „Pädagogik - Aufsicht“</a:t>
            </a:r>
          </a:p>
          <a:p>
            <a:endParaRPr lang="de-DE" sz="2000" dirty="0" smtClean="0">
              <a:solidFill>
                <a:srgbClr val="003366"/>
              </a:solidFill>
            </a:endParaRPr>
          </a:p>
          <a:p>
            <a:r>
              <a:rPr lang="de-DE" sz="2000" b="1" dirty="0" smtClean="0">
                <a:solidFill>
                  <a:srgbClr val="003366"/>
                </a:solidFill>
              </a:rPr>
              <a:t>b.   </a:t>
            </a:r>
            <a:r>
              <a:rPr lang="de-DE" sz="2000" b="1" u="sng" dirty="0" smtClean="0">
                <a:solidFill>
                  <a:srgbClr val="003366"/>
                </a:solidFill>
              </a:rPr>
              <a:t>Recht auf Bildung - Vorbemerkung</a:t>
            </a:r>
            <a:r>
              <a:rPr lang="de-DE" sz="2000" dirty="0" smtClean="0">
                <a:solidFill>
                  <a:srgbClr val="003366"/>
                </a:solidFill>
              </a:rPr>
              <a:t>:</a:t>
            </a:r>
            <a:r>
              <a:rPr lang="de-DE" sz="2000" b="1" dirty="0" smtClean="0">
                <a:solidFill>
                  <a:srgbClr val="003366"/>
                </a:solidFill>
              </a:rPr>
              <a:t>  </a:t>
            </a:r>
          </a:p>
          <a:p>
            <a:r>
              <a:rPr lang="de-DE" sz="2000" dirty="0" smtClean="0">
                <a:solidFill>
                  <a:srgbClr val="003366"/>
                </a:solidFill>
              </a:rPr>
              <a:t>file:///D:/Freilerner/martin%20wilke.htm : „Eine der wichtigsten Fragen in einem freiheitlich-dem. Bildungssystem ist, wie das Recht auf selbstbestimmte Bildung durchgesetzt werden kann. Im derzeitigen Schulsystem wird davon  </a:t>
            </a:r>
            <a:r>
              <a:rPr lang="de-DE" sz="2000" dirty="0" err="1" smtClean="0">
                <a:solidFill>
                  <a:srgbClr val="003366"/>
                </a:solidFill>
              </a:rPr>
              <a:t>ausgegan</a:t>
            </a:r>
            <a:r>
              <a:rPr lang="de-DE" sz="2000" dirty="0" smtClean="0">
                <a:solidFill>
                  <a:srgbClr val="003366"/>
                </a:solidFill>
              </a:rPr>
              <a:t>- gen, dass dieses Recht u. die Schulpflicht zwei Seiten einer Medaille sind. Wer in d. Schule anwesend ist, dessen  Recht gilt als gesichert; wer nicht anwesend  ist, dessen Recht wird  verletzt. </a:t>
            </a:r>
            <a:r>
              <a:rPr lang="de-DE" sz="2000" b="1" dirty="0" smtClean="0">
                <a:solidFill>
                  <a:srgbClr val="003366"/>
                </a:solidFill>
              </a:rPr>
              <a:t>Freilich  handelt es sich nicht um ein  Recht auf selbstbestimmte sondern auf  fremdbestimmte Bildung</a:t>
            </a:r>
            <a:r>
              <a:rPr lang="de-DE" sz="2000" dirty="0" smtClean="0">
                <a:solidFill>
                  <a:srgbClr val="003366"/>
                </a:solidFill>
              </a:rPr>
              <a:t>. Im </a:t>
            </a:r>
            <a:r>
              <a:rPr lang="de-DE" sz="2000" dirty="0" err="1" smtClean="0">
                <a:solidFill>
                  <a:srgbClr val="003366"/>
                </a:solidFill>
              </a:rPr>
              <a:t>freih</a:t>
            </a:r>
            <a:r>
              <a:rPr lang="de-DE" sz="2000" dirty="0" smtClean="0">
                <a:solidFill>
                  <a:srgbClr val="003366"/>
                </a:solidFill>
              </a:rPr>
              <a:t>. - dem. Bildungssystem gibt es keine Schulpflicht, das Recht auf Bildung beinhaltet das  Recht, Schulbesuch zu verweigern oder sich Wissen anderweit zu beschaffen.“ Auch  sollte ges. ein Kindesrecht auf  Bildung  festgelegt sein, kein  Elternrecht.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 calcmode="lin" valueType="num">
                                      <p:cBhvr additive="base">
                                        <p:cTn id="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anim calcmode="lin" valueType="num">
                                      <p:cBhvr additive="base">
                                        <p:cTn id="1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anim calcmode="lin" valueType="num">
                                      <p:cBhvr additive="base">
                                        <p:cTn id="1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anim calcmode="lin" valueType="num">
                                      <p:cBhvr additive="base">
                                        <p:cTn id="21"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anim calcmode="lin" valueType="num">
                                      <p:cBhvr additive="base">
                                        <p:cTn id="27"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xEl>
                                              <p:pRg st="9" end="9"/>
                                            </p:txEl>
                                          </p:spTgt>
                                        </p:tgtEl>
                                        <p:attrNameLst>
                                          <p:attrName>style.visibility</p:attrName>
                                        </p:attrNameLst>
                                      </p:cBhvr>
                                      <p:to>
                                        <p:strVal val="visible"/>
                                      </p:to>
                                    </p:set>
                                    <p:anim calcmode="lin" valueType="num">
                                      <p:cBhvr additive="base">
                                        <p:cTn id="33"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0" y="549275"/>
            <a:ext cx="9144000" cy="6300000"/>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5123" name="Rectangle 4"/>
          <p:cNvSpPr>
            <a:spLocks noChangeArrowheads="1"/>
          </p:cNvSpPr>
          <p:nvPr/>
        </p:nvSpPr>
        <p:spPr bwMode="auto">
          <a:xfrm>
            <a:off x="0" y="57150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6148" name="Rechteck 4"/>
          <p:cNvSpPr>
            <a:spLocks noChangeArrowheads="1"/>
          </p:cNvSpPr>
          <p:nvPr/>
        </p:nvSpPr>
        <p:spPr bwMode="auto">
          <a:xfrm>
            <a:off x="0" y="428604"/>
            <a:ext cx="9144000" cy="2646878"/>
          </a:xfrm>
          <a:prstGeom prst="rect">
            <a:avLst/>
          </a:prstGeom>
          <a:noFill/>
          <a:ln w="9525">
            <a:noFill/>
            <a:miter lim="800000"/>
            <a:headEnd/>
            <a:tailEnd/>
          </a:ln>
        </p:spPr>
        <p:txBody>
          <a:bodyPr>
            <a:spAutoFit/>
          </a:bodyPr>
          <a:lstStyle/>
          <a:p>
            <a:pPr marL="533400" indent="-533400">
              <a:defRPr/>
            </a:pPr>
            <a:endParaRPr lang="de-DE" sz="2400" b="1" dirty="0">
              <a:solidFill>
                <a:srgbClr val="336699"/>
              </a:solidFill>
              <a:effectLst>
                <a:outerShdw blurRad="38100" dist="38100" dir="2700000" algn="tl">
                  <a:srgbClr val="000000">
                    <a:alpha val="43137"/>
                  </a:srgbClr>
                </a:outerShdw>
              </a:effectLst>
            </a:endParaRPr>
          </a:p>
          <a:p>
            <a:pPr marL="533400" indent="-533400">
              <a:defRPr/>
            </a:pPr>
            <a:r>
              <a:rPr lang="de-DE" sz="2400" b="1" dirty="0" smtClean="0">
                <a:solidFill>
                  <a:srgbClr val="336699"/>
                </a:solidFill>
                <a:effectLst>
                  <a:outerShdw blurRad="38100" dist="38100" dir="2700000" algn="tl">
                    <a:srgbClr val="000000">
                      <a:alpha val="43137"/>
                    </a:srgbClr>
                  </a:outerShdw>
                </a:effectLst>
              </a:rPr>
              <a:t>                     </a:t>
            </a:r>
          </a:p>
          <a:p>
            <a:pPr marL="533400" indent="-533400">
              <a:defRPr/>
            </a:pPr>
            <a:endParaRPr lang="de-DE" sz="2000" b="1" dirty="0" smtClean="0">
              <a:solidFill>
                <a:srgbClr val="003366"/>
              </a:solidFill>
            </a:endParaRPr>
          </a:p>
          <a:p>
            <a:pPr marL="533400" indent="-533400">
              <a:defRPr/>
            </a:pPr>
            <a:endParaRPr lang="de-DE" sz="2000" b="1" dirty="0">
              <a:solidFill>
                <a:srgbClr val="003366"/>
              </a:solidFill>
            </a:endParaRPr>
          </a:p>
          <a:p>
            <a:pPr marL="457200" indent="-457200">
              <a:defRPr/>
            </a:pPr>
            <a:r>
              <a:rPr lang="de-DE" sz="2000" b="1" dirty="0" smtClean="0">
                <a:solidFill>
                  <a:srgbClr val="003366"/>
                </a:solidFill>
              </a:rPr>
              <a:t>     </a:t>
            </a:r>
          </a:p>
          <a:p>
            <a:pPr marL="457200" indent="-457200">
              <a:defRPr/>
            </a:pPr>
            <a:r>
              <a:rPr lang="de-DE" sz="2000" b="1" dirty="0" smtClean="0">
                <a:solidFill>
                  <a:srgbClr val="003366"/>
                </a:solidFill>
              </a:rPr>
              <a:t>         </a:t>
            </a:r>
          </a:p>
          <a:p>
            <a:pPr marL="457200" indent="-457200">
              <a:defRPr/>
            </a:pPr>
            <a:r>
              <a:rPr lang="de-DE" sz="2000" dirty="0" smtClean="0">
                <a:solidFill>
                  <a:srgbClr val="336699"/>
                </a:solidFill>
              </a:rPr>
              <a:t>    </a:t>
            </a:r>
            <a:endParaRPr lang="de-DE" sz="2000" dirty="0">
              <a:solidFill>
                <a:srgbClr val="336699"/>
              </a:solidFill>
            </a:endParaRPr>
          </a:p>
          <a:p>
            <a:pPr marL="182563" indent="-182563">
              <a:defRPr/>
            </a:pPr>
            <a:r>
              <a:rPr lang="de-DE" b="1" u="sng" dirty="0" smtClean="0"/>
              <a:t> </a:t>
            </a:r>
            <a:endParaRPr lang="de-DE" u="sng" dirty="0"/>
          </a:p>
        </p:txBody>
      </p:sp>
      <p:sp>
        <p:nvSpPr>
          <p:cNvPr id="9" name="Rechteck 8"/>
          <p:cNvSpPr/>
          <p:nvPr/>
        </p:nvSpPr>
        <p:spPr>
          <a:xfrm>
            <a:off x="0" y="571479"/>
            <a:ext cx="9144000" cy="6264000"/>
          </a:xfrm>
          <a:prstGeom prst="rect">
            <a:avLst/>
          </a:prstGeom>
        </p:spPr>
        <p:txBody>
          <a:bodyPr wrap="square">
            <a:spAutoFit/>
          </a:bodyPr>
          <a:lstStyle/>
          <a:p>
            <a:pPr algn="ctr"/>
            <a:r>
              <a:rPr lang="de-DE" sz="2400" b="1" dirty="0" smtClean="0">
                <a:solidFill>
                  <a:srgbClr val="003366"/>
                </a:solidFill>
                <a:effectLst>
                  <a:outerShdw blurRad="38100" dist="38100" dir="2700000" algn="tl">
                    <a:srgbClr val="000000">
                      <a:alpha val="43137"/>
                    </a:srgbClr>
                  </a:outerShdw>
                </a:effectLst>
              </a:rPr>
              <a:t>1. </a:t>
            </a:r>
            <a:r>
              <a:rPr lang="de-DE" sz="2400" b="1" u="sng" dirty="0" smtClean="0">
                <a:solidFill>
                  <a:srgbClr val="003366"/>
                </a:solidFill>
                <a:effectLst>
                  <a:outerShdw blurRad="38100" dist="38100" dir="2700000" algn="tl">
                    <a:srgbClr val="000000">
                      <a:alpha val="43137"/>
                    </a:srgbClr>
                  </a:outerShdw>
                </a:effectLst>
              </a:rPr>
              <a:t>Gesellschaftliche Herausforderung</a:t>
            </a:r>
            <a:r>
              <a:rPr lang="de-DE" sz="2400" b="1" dirty="0" smtClean="0">
                <a:solidFill>
                  <a:srgbClr val="003366"/>
                </a:solidFill>
                <a:effectLst>
                  <a:outerShdw blurRad="38100" dist="38100" dir="2700000" algn="tl">
                    <a:srgbClr val="000000">
                      <a:alpha val="43137"/>
                    </a:srgbClr>
                  </a:outerShdw>
                </a:effectLst>
              </a:rPr>
              <a:t> → </a:t>
            </a:r>
          </a:p>
          <a:p>
            <a:pPr algn="ctr"/>
            <a:r>
              <a:rPr lang="de-DE" sz="2400" b="1" u="sng" dirty="0" smtClean="0">
                <a:solidFill>
                  <a:srgbClr val="003366"/>
                </a:solidFill>
                <a:effectLst>
                  <a:outerShdw blurRad="38100" dist="38100" dir="2700000" algn="tl">
                    <a:srgbClr val="000000">
                      <a:alpha val="43137"/>
                    </a:srgbClr>
                  </a:outerShdw>
                </a:effectLst>
              </a:rPr>
              <a:t>Spannungsfeld selbstbestimmte Bildung - Schulpflicht</a:t>
            </a:r>
          </a:p>
          <a:p>
            <a:pPr algn="ctr"/>
            <a:endParaRPr lang="de-DE" sz="2400" b="1" u="sng" dirty="0" smtClean="0">
              <a:solidFill>
                <a:srgbClr val="003366"/>
              </a:solidFill>
              <a:effectLst>
                <a:outerShdw blurRad="38100" dist="38100" dir="2700000" algn="tl">
                  <a:srgbClr val="000000">
                    <a:alpha val="43137"/>
                  </a:srgbClr>
                </a:outerShdw>
              </a:effectLst>
            </a:endParaRPr>
          </a:p>
          <a:p>
            <a:r>
              <a:rPr lang="de-DE" sz="2000" b="1" dirty="0" smtClean="0">
                <a:solidFill>
                  <a:srgbClr val="003366"/>
                </a:solidFill>
              </a:rPr>
              <a:t>c.   </a:t>
            </a:r>
            <a:r>
              <a:rPr lang="de-DE" sz="2000" b="1" u="sng" dirty="0" smtClean="0">
                <a:solidFill>
                  <a:srgbClr val="003366"/>
                </a:solidFill>
              </a:rPr>
              <a:t>Recht auf Bildung - geltendes Recht</a:t>
            </a:r>
            <a:r>
              <a:rPr lang="de-DE" sz="2000" dirty="0" smtClean="0">
                <a:solidFill>
                  <a:srgbClr val="003366"/>
                </a:solidFill>
              </a:rPr>
              <a:t>:</a:t>
            </a:r>
          </a:p>
          <a:p>
            <a:endParaRPr lang="de-DE" sz="2000" b="1" dirty="0" smtClean="0">
              <a:solidFill>
                <a:srgbClr val="003366"/>
              </a:solidFill>
            </a:endParaRPr>
          </a:p>
          <a:p>
            <a:r>
              <a:rPr lang="de-DE" sz="2000" b="1" dirty="0" smtClean="0">
                <a:solidFill>
                  <a:srgbClr val="003366"/>
                </a:solidFill>
              </a:rPr>
              <a:t>GG/ Menschenwürde:</a:t>
            </a:r>
            <a:r>
              <a:rPr lang="de-DE" sz="2000" dirty="0" smtClean="0">
                <a:solidFill>
                  <a:srgbClr val="003366"/>
                </a:solidFill>
              </a:rPr>
              <a:t> jungen Menschen dürfen Bildungschancen nicht </a:t>
            </a:r>
            <a:r>
              <a:rPr lang="de-DE" sz="2000" dirty="0" err="1" smtClean="0">
                <a:solidFill>
                  <a:srgbClr val="003366"/>
                </a:solidFill>
              </a:rPr>
              <a:t>willkür</a:t>
            </a:r>
            <a:r>
              <a:rPr lang="de-DE" sz="2000" dirty="0" smtClean="0">
                <a:solidFill>
                  <a:srgbClr val="003366"/>
                </a:solidFill>
              </a:rPr>
              <a:t>- </a:t>
            </a:r>
            <a:r>
              <a:rPr lang="de-DE" sz="2000" dirty="0" err="1" smtClean="0">
                <a:solidFill>
                  <a:srgbClr val="003366"/>
                </a:solidFill>
              </a:rPr>
              <a:t>lich</a:t>
            </a:r>
            <a:r>
              <a:rPr lang="de-DE" sz="2000" dirty="0" smtClean="0">
                <a:solidFill>
                  <a:srgbClr val="003366"/>
                </a:solidFill>
              </a:rPr>
              <a:t> vorenthalten sein </a:t>
            </a:r>
          </a:p>
          <a:p>
            <a:endParaRPr lang="de-DE" sz="2000" dirty="0" smtClean="0">
              <a:solidFill>
                <a:srgbClr val="003366"/>
              </a:solidFill>
            </a:endParaRPr>
          </a:p>
          <a:p>
            <a:r>
              <a:rPr lang="de-DE" sz="2000" b="1" dirty="0" smtClean="0">
                <a:solidFill>
                  <a:srgbClr val="003366"/>
                </a:solidFill>
              </a:rPr>
              <a:t>UN Kinderrechtskonvention / </a:t>
            </a:r>
            <a:r>
              <a:rPr lang="de-DE" sz="2000" dirty="0" smtClean="0">
                <a:solidFill>
                  <a:srgbClr val="003366"/>
                </a:solidFill>
              </a:rPr>
              <a:t>Art 28 CRC: </a:t>
            </a:r>
            <a:r>
              <a:rPr lang="de-DE" sz="2000" b="1" dirty="0" smtClean="0">
                <a:solidFill>
                  <a:srgbClr val="003366"/>
                </a:solidFill>
              </a:rPr>
              <a:t>„Recht des Kindes auf Bildung“ </a:t>
            </a:r>
          </a:p>
          <a:p>
            <a:r>
              <a:rPr lang="de-DE" sz="2000" b="1" dirty="0" smtClean="0">
                <a:solidFill>
                  <a:srgbClr val="003366"/>
                </a:solidFill>
              </a:rPr>
              <a:t>Bildungsziele </a:t>
            </a:r>
            <a:r>
              <a:rPr lang="de-DE" sz="2000" dirty="0" smtClean="0">
                <a:solidFill>
                  <a:srgbClr val="003366"/>
                </a:solidFill>
              </a:rPr>
              <a:t>entsprechend Art 29 CRC:</a:t>
            </a:r>
            <a:r>
              <a:rPr lang="de-DE" sz="2000" b="1" dirty="0" smtClean="0">
                <a:solidFill>
                  <a:srgbClr val="003366"/>
                </a:solidFill>
              </a:rPr>
              <a:t> </a:t>
            </a:r>
          </a:p>
          <a:p>
            <a:r>
              <a:rPr lang="de-DE" sz="2000" dirty="0" smtClean="0">
                <a:solidFill>
                  <a:srgbClr val="003366"/>
                </a:solidFill>
              </a:rPr>
              <a:t>- Zur Entfaltung bringen: Persönlichkeit,  Begabung, geist./ </a:t>
            </a:r>
            <a:r>
              <a:rPr lang="de-DE" sz="2000" dirty="0" err="1" smtClean="0">
                <a:solidFill>
                  <a:srgbClr val="003366"/>
                </a:solidFill>
              </a:rPr>
              <a:t>körperl</a:t>
            </a:r>
            <a:r>
              <a:rPr lang="de-DE" sz="2000" dirty="0" smtClean="0">
                <a:solidFill>
                  <a:srgbClr val="003366"/>
                </a:solidFill>
              </a:rPr>
              <a:t>. Fähigkeiten</a:t>
            </a:r>
          </a:p>
          <a:p>
            <a:r>
              <a:rPr lang="de-DE" sz="2000" dirty="0" smtClean="0">
                <a:solidFill>
                  <a:srgbClr val="003366"/>
                </a:solidFill>
              </a:rPr>
              <a:t>- Vermitteln: Achtung </a:t>
            </a:r>
            <a:r>
              <a:rPr lang="de-DE" sz="2000" dirty="0" err="1" smtClean="0">
                <a:solidFill>
                  <a:srgbClr val="003366"/>
                </a:solidFill>
              </a:rPr>
              <a:t>d.Menschenrechte</a:t>
            </a:r>
            <a:r>
              <a:rPr lang="de-DE" sz="2000" dirty="0" smtClean="0">
                <a:solidFill>
                  <a:srgbClr val="003366"/>
                </a:solidFill>
              </a:rPr>
              <a:t>/ Grundfreiheiten/ </a:t>
            </a:r>
            <a:r>
              <a:rPr lang="de-DE" sz="2000" dirty="0" err="1" smtClean="0">
                <a:solidFill>
                  <a:srgbClr val="003366"/>
                </a:solidFill>
              </a:rPr>
              <a:t>UNChartagrundsätze</a:t>
            </a:r>
            <a:endParaRPr lang="de-DE" sz="2000" dirty="0" smtClean="0">
              <a:solidFill>
                <a:srgbClr val="003366"/>
              </a:solidFill>
            </a:endParaRPr>
          </a:p>
          <a:p>
            <a:r>
              <a:rPr lang="de-DE" sz="2000" dirty="0" smtClean="0">
                <a:solidFill>
                  <a:srgbClr val="003366"/>
                </a:solidFill>
              </a:rPr>
              <a:t>- Vermitteln: Achtung der Eltern/ kulturellen Identität/ Sprache/ kulturellen Werte</a:t>
            </a:r>
          </a:p>
          <a:p>
            <a:r>
              <a:rPr lang="de-DE" sz="2000" dirty="0" smtClean="0">
                <a:solidFill>
                  <a:srgbClr val="003366"/>
                </a:solidFill>
              </a:rPr>
              <a:t>- Vermitteln: Achtung vor der natürlichen Umwelt</a:t>
            </a:r>
          </a:p>
          <a:p>
            <a:r>
              <a:rPr lang="de-DE" sz="2000" dirty="0" smtClean="0">
                <a:solidFill>
                  <a:srgbClr val="003366"/>
                </a:solidFill>
              </a:rPr>
              <a:t>- Vorbereiten: auf verantwortungsbewusstes Leben in freier Gesellschaft</a:t>
            </a:r>
          </a:p>
          <a:p>
            <a:pPr>
              <a:buFontTx/>
              <a:buChar char="-"/>
            </a:pPr>
            <a:endParaRPr lang="de-DE" sz="2000" dirty="0" smtClean="0">
              <a:solidFill>
                <a:srgbClr val="003366"/>
              </a:solidFill>
            </a:endParaRPr>
          </a:p>
          <a:p>
            <a:r>
              <a:rPr lang="de-DE" sz="2000" b="1" dirty="0" smtClean="0">
                <a:solidFill>
                  <a:srgbClr val="003366"/>
                </a:solidFill>
              </a:rPr>
              <a:t>Landesverfassungen </a:t>
            </a:r>
            <a:r>
              <a:rPr lang="de-DE" sz="2000" dirty="0" smtClean="0">
                <a:solidFill>
                  <a:srgbClr val="003366"/>
                </a:solidFill>
              </a:rPr>
              <a:t>(unterschiedlich):</a:t>
            </a:r>
            <a:r>
              <a:rPr lang="de-DE" sz="2000" b="1" dirty="0" smtClean="0">
                <a:solidFill>
                  <a:srgbClr val="003366"/>
                </a:solidFill>
              </a:rPr>
              <a:t> </a:t>
            </a:r>
            <a:r>
              <a:rPr lang="de-DE" sz="2000" dirty="0" smtClean="0">
                <a:solidFill>
                  <a:srgbClr val="003366"/>
                </a:solidFill>
              </a:rPr>
              <a:t>z.B. NRW kein eigenständiges,  </a:t>
            </a:r>
            <a:r>
              <a:rPr lang="de-DE" sz="2000" dirty="0" err="1" smtClean="0">
                <a:solidFill>
                  <a:srgbClr val="003366"/>
                </a:solidFill>
              </a:rPr>
              <a:t>indi</a:t>
            </a:r>
            <a:r>
              <a:rPr lang="de-DE" sz="2000" dirty="0" smtClean="0">
                <a:solidFill>
                  <a:srgbClr val="003366"/>
                </a:solidFill>
              </a:rPr>
              <a:t>- </a:t>
            </a:r>
            <a:r>
              <a:rPr lang="de-DE" sz="2000" dirty="0" err="1" smtClean="0">
                <a:solidFill>
                  <a:srgbClr val="003366"/>
                </a:solidFill>
              </a:rPr>
              <a:t>viduelles</a:t>
            </a:r>
            <a:r>
              <a:rPr lang="de-DE" sz="2000" dirty="0" smtClean="0">
                <a:solidFill>
                  <a:srgbClr val="003366"/>
                </a:solidFill>
              </a:rPr>
              <a:t> Recht auf Bildung. Das Recht, über Bildung/Erziehung zu bestimmen, liegt  bei den  Eltern, in allen Bundesländern durch die </a:t>
            </a:r>
            <a:r>
              <a:rPr lang="de-DE" sz="2000" b="1" dirty="0" smtClean="0">
                <a:solidFill>
                  <a:srgbClr val="003366"/>
                </a:solidFill>
              </a:rPr>
              <a:t>Schulpflicht</a:t>
            </a:r>
            <a:r>
              <a:rPr lang="de-DE" sz="2000" dirty="0" smtClean="0">
                <a:solidFill>
                  <a:srgbClr val="003366"/>
                </a:solidFill>
              </a:rPr>
              <a:t> gebunden. </a:t>
            </a: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marL="533400" indent="-533400">
              <a:defRPr/>
            </a:pPr>
            <a:endParaRPr lang="de-DE" sz="2000" dirty="0" smtClean="0">
              <a:solidFill>
                <a:srgbClr val="003366"/>
              </a:solidFill>
            </a:endParaRPr>
          </a:p>
          <a:p>
            <a:pPr marL="533400" indent="-533400">
              <a:defRPr/>
            </a:pPr>
            <a:endParaRPr lang="de-DE" sz="2000" dirty="0" smtClean="0">
              <a:solidFill>
                <a:srgbClr val="003366"/>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 calcmode="lin" valueType="num">
                                      <p:cBhvr additive="base">
                                        <p:cTn id="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5" end="5"/>
                                            </p:txEl>
                                          </p:spTgt>
                                        </p:tgtEl>
                                        <p:attrNameLst>
                                          <p:attrName>style.visibility</p:attrName>
                                        </p:attrNameLst>
                                      </p:cBhvr>
                                      <p:to>
                                        <p:strVal val="visible"/>
                                      </p:to>
                                    </p:set>
                                    <p:anim calcmode="lin" valueType="num">
                                      <p:cBhvr additive="base">
                                        <p:cTn id="1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7" end="7"/>
                                            </p:txEl>
                                          </p:spTgt>
                                        </p:tgtEl>
                                        <p:attrNameLst>
                                          <p:attrName>style.visibility</p:attrName>
                                        </p:attrNameLst>
                                      </p:cBhvr>
                                      <p:to>
                                        <p:strVal val="visible"/>
                                      </p:to>
                                    </p:set>
                                    <p:anim calcmode="lin" valueType="num">
                                      <p:cBhvr additive="base">
                                        <p:cTn id="1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anim calcmode="lin" valueType="num">
                                      <p:cBhvr additive="base">
                                        <p:cTn id="23"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9">
                                            <p:txEl>
                                              <p:pRg st="9" end="9"/>
                                            </p:txEl>
                                          </p:spTgt>
                                        </p:tgtEl>
                                        <p:attrNameLst>
                                          <p:attrName>style.visibility</p:attrName>
                                        </p:attrNameLst>
                                      </p:cBhvr>
                                      <p:to>
                                        <p:strVal val="visible"/>
                                      </p:to>
                                    </p:set>
                                    <p:anim calcmode="lin" valueType="num">
                                      <p:cBhvr additive="base">
                                        <p:cTn id="29"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9">
                                            <p:txEl>
                                              <p:pRg st="10" end="10"/>
                                            </p:txEl>
                                          </p:spTgt>
                                        </p:tgtEl>
                                        <p:attrNameLst>
                                          <p:attrName>style.visibility</p:attrName>
                                        </p:attrNameLst>
                                      </p:cBhvr>
                                      <p:to>
                                        <p:strVal val="visible"/>
                                      </p:to>
                                    </p:set>
                                    <p:anim calcmode="lin" valueType="num">
                                      <p:cBhvr additive="base">
                                        <p:cTn id="35"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11" end="11"/>
                                            </p:txEl>
                                          </p:spTgt>
                                        </p:tgtEl>
                                        <p:attrNameLst>
                                          <p:attrName>style.visibility</p:attrName>
                                        </p:attrNameLst>
                                      </p:cBhvr>
                                      <p:to>
                                        <p:strVal val="visible"/>
                                      </p:to>
                                    </p:set>
                                    <p:anim calcmode="lin" valueType="num">
                                      <p:cBhvr additive="base">
                                        <p:cTn id="41"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12" end="12"/>
                                            </p:txEl>
                                          </p:spTgt>
                                        </p:tgtEl>
                                        <p:attrNameLst>
                                          <p:attrName>style.visibility</p:attrName>
                                        </p:attrNameLst>
                                      </p:cBhvr>
                                      <p:to>
                                        <p:strVal val="visible"/>
                                      </p:to>
                                    </p:set>
                                    <p:anim calcmode="lin" valueType="num">
                                      <p:cBhvr additive="base">
                                        <p:cTn id="47"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xEl>
                                              <p:pRg st="13" end="13"/>
                                            </p:txEl>
                                          </p:spTgt>
                                        </p:tgtEl>
                                        <p:attrNameLst>
                                          <p:attrName>style.visibility</p:attrName>
                                        </p:attrNameLst>
                                      </p:cBhvr>
                                      <p:to>
                                        <p:strVal val="visible"/>
                                      </p:to>
                                    </p:set>
                                    <p:anim calcmode="lin" valueType="num">
                                      <p:cBhvr additive="base">
                                        <p:cTn id="53" dur="500" fill="hold"/>
                                        <p:tgtEl>
                                          <p:spTgt spid="9">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9">
                                            <p:txEl>
                                              <p:pRg st="15" end="15"/>
                                            </p:txEl>
                                          </p:spTgt>
                                        </p:tgtEl>
                                        <p:attrNameLst>
                                          <p:attrName>style.visibility</p:attrName>
                                        </p:attrNameLst>
                                      </p:cBhvr>
                                      <p:to>
                                        <p:strVal val="visible"/>
                                      </p:to>
                                    </p:set>
                                    <p:anim calcmode="lin" valueType="num">
                                      <p:cBhvr additive="base">
                                        <p:cTn id="59" dur="500" fill="hold"/>
                                        <p:tgtEl>
                                          <p:spTgt spid="9">
                                            <p:txEl>
                                              <p:pRg st="15" end="15"/>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9">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0" y="549275"/>
            <a:ext cx="9144000" cy="6300000"/>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5123" name="Rectangle 4"/>
          <p:cNvSpPr>
            <a:spLocks noChangeArrowheads="1"/>
          </p:cNvSpPr>
          <p:nvPr/>
        </p:nvSpPr>
        <p:spPr bwMode="auto">
          <a:xfrm>
            <a:off x="0" y="57150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6148" name="Rechteck 4"/>
          <p:cNvSpPr>
            <a:spLocks noChangeArrowheads="1"/>
          </p:cNvSpPr>
          <p:nvPr/>
        </p:nvSpPr>
        <p:spPr bwMode="auto">
          <a:xfrm>
            <a:off x="0" y="428604"/>
            <a:ext cx="9144000" cy="2646878"/>
          </a:xfrm>
          <a:prstGeom prst="rect">
            <a:avLst/>
          </a:prstGeom>
          <a:noFill/>
          <a:ln w="9525">
            <a:noFill/>
            <a:miter lim="800000"/>
            <a:headEnd/>
            <a:tailEnd/>
          </a:ln>
        </p:spPr>
        <p:txBody>
          <a:bodyPr>
            <a:spAutoFit/>
          </a:bodyPr>
          <a:lstStyle/>
          <a:p>
            <a:pPr marL="533400" indent="-533400">
              <a:defRPr/>
            </a:pPr>
            <a:endParaRPr lang="de-DE" sz="2400" b="1" dirty="0">
              <a:solidFill>
                <a:srgbClr val="336699"/>
              </a:solidFill>
              <a:effectLst>
                <a:outerShdw blurRad="38100" dist="38100" dir="2700000" algn="tl">
                  <a:srgbClr val="000000">
                    <a:alpha val="43137"/>
                  </a:srgbClr>
                </a:outerShdw>
              </a:effectLst>
            </a:endParaRPr>
          </a:p>
          <a:p>
            <a:pPr marL="533400" indent="-533400">
              <a:defRPr/>
            </a:pPr>
            <a:r>
              <a:rPr lang="de-DE" sz="2400" b="1" dirty="0" smtClean="0">
                <a:solidFill>
                  <a:srgbClr val="336699"/>
                </a:solidFill>
                <a:effectLst>
                  <a:outerShdw blurRad="38100" dist="38100" dir="2700000" algn="tl">
                    <a:srgbClr val="000000">
                      <a:alpha val="43137"/>
                    </a:srgbClr>
                  </a:outerShdw>
                </a:effectLst>
              </a:rPr>
              <a:t>                     </a:t>
            </a:r>
          </a:p>
          <a:p>
            <a:pPr marL="533400" indent="-533400">
              <a:defRPr/>
            </a:pPr>
            <a:endParaRPr lang="de-DE" sz="2000" b="1" dirty="0" smtClean="0">
              <a:solidFill>
                <a:srgbClr val="003366"/>
              </a:solidFill>
            </a:endParaRPr>
          </a:p>
          <a:p>
            <a:pPr marL="533400" indent="-533400">
              <a:defRPr/>
            </a:pPr>
            <a:endParaRPr lang="de-DE" sz="2000" b="1" dirty="0">
              <a:solidFill>
                <a:srgbClr val="003366"/>
              </a:solidFill>
            </a:endParaRPr>
          </a:p>
          <a:p>
            <a:pPr marL="457200" indent="-457200">
              <a:defRPr/>
            </a:pPr>
            <a:r>
              <a:rPr lang="de-DE" sz="2000" b="1" dirty="0" smtClean="0">
                <a:solidFill>
                  <a:srgbClr val="003366"/>
                </a:solidFill>
              </a:rPr>
              <a:t>     </a:t>
            </a:r>
          </a:p>
          <a:p>
            <a:pPr marL="457200" indent="-457200">
              <a:defRPr/>
            </a:pPr>
            <a:r>
              <a:rPr lang="de-DE" sz="2000" b="1" dirty="0" smtClean="0">
                <a:solidFill>
                  <a:srgbClr val="003366"/>
                </a:solidFill>
              </a:rPr>
              <a:t>         </a:t>
            </a:r>
          </a:p>
          <a:p>
            <a:pPr marL="457200" indent="-457200">
              <a:defRPr/>
            </a:pPr>
            <a:r>
              <a:rPr lang="de-DE" sz="2000" dirty="0" smtClean="0">
                <a:solidFill>
                  <a:srgbClr val="336699"/>
                </a:solidFill>
              </a:rPr>
              <a:t>    </a:t>
            </a:r>
            <a:endParaRPr lang="de-DE" sz="2000" dirty="0">
              <a:solidFill>
                <a:srgbClr val="336699"/>
              </a:solidFill>
            </a:endParaRPr>
          </a:p>
          <a:p>
            <a:pPr marL="182563" indent="-182563">
              <a:defRPr/>
            </a:pPr>
            <a:r>
              <a:rPr lang="de-DE" b="1" u="sng" dirty="0" smtClean="0"/>
              <a:t> </a:t>
            </a:r>
            <a:endParaRPr lang="de-DE" u="sng" dirty="0"/>
          </a:p>
        </p:txBody>
      </p:sp>
      <p:sp>
        <p:nvSpPr>
          <p:cNvPr id="9" name="Rechteck 8"/>
          <p:cNvSpPr/>
          <p:nvPr/>
        </p:nvSpPr>
        <p:spPr>
          <a:xfrm>
            <a:off x="0" y="500042"/>
            <a:ext cx="9144000" cy="6372000"/>
          </a:xfrm>
          <a:prstGeom prst="rect">
            <a:avLst/>
          </a:prstGeom>
        </p:spPr>
        <p:txBody>
          <a:bodyPr wrap="square">
            <a:spAutoFit/>
          </a:bodyPr>
          <a:lstStyle/>
          <a:p>
            <a:pPr algn="ctr"/>
            <a:r>
              <a:rPr lang="de-DE" sz="2400" b="1" dirty="0" smtClean="0">
                <a:solidFill>
                  <a:srgbClr val="003366"/>
                </a:solidFill>
                <a:effectLst>
                  <a:outerShdw blurRad="38100" dist="38100" dir="2700000" algn="tl">
                    <a:srgbClr val="000000">
                      <a:alpha val="43137"/>
                    </a:srgbClr>
                  </a:outerShdw>
                </a:effectLst>
              </a:rPr>
              <a:t>1. </a:t>
            </a:r>
            <a:r>
              <a:rPr lang="de-DE" sz="2400" b="1" u="sng" dirty="0" smtClean="0">
                <a:solidFill>
                  <a:srgbClr val="003366"/>
                </a:solidFill>
                <a:effectLst>
                  <a:outerShdw blurRad="38100" dist="38100" dir="2700000" algn="tl">
                    <a:srgbClr val="000000">
                      <a:alpha val="43137"/>
                    </a:srgbClr>
                  </a:outerShdw>
                </a:effectLst>
              </a:rPr>
              <a:t>Gesellschaftliche Herausforderung</a:t>
            </a:r>
            <a:r>
              <a:rPr lang="de-DE" sz="2400" b="1" dirty="0" smtClean="0">
                <a:solidFill>
                  <a:srgbClr val="003366"/>
                </a:solidFill>
                <a:effectLst>
                  <a:outerShdw blurRad="38100" dist="38100" dir="2700000" algn="tl">
                    <a:srgbClr val="000000">
                      <a:alpha val="43137"/>
                    </a:srgbClr>
                  </a:outerShdw>
                </a:effectLst>
              </a:rPr>
              <a:t> → </a:t>
            </a:r>
          </a:p>
          <a:p>
            <a:pPr algn="ctr"/>
            <a:r>
              <a:rPr lang="de-DE" sz="2400" b="1" u="sng" dirty="0" smtClean="0">
                <a:solidFill>
                  <a:srgbClr val="003366"/>
                </a:solidFill>
                <a:effectLst>
                  <a:outerShdw blurRad="38100" dist="38100" dir="2700000" algn="tl">
                    <a:srgbClr val="000000">
                      <a:alpha val="43137"/>
                    </a:srgbClr>
                  </a:outerShdw>
                </a:effectLst>
              </a:rPr>
              <a:t>Spannungsfeld selbstbestimmte Bildung – Schulpflicht</a:t>
            </a:r>
          </a:p>
          <a:p>
            <a:endParaRPr lang="de-DE" sz="2000" b="1" dirty="0" smtClean="0">
              <a:solidFill>
                <a:srgbClr val="003366"/>
              </a:solidFill>
            </a:endParaRPr>
          </a:p>
          <a:p>
            <a:r>
              <a:rPr lang="de-DE" sz="2000" b="1" dirty="0" smtClean="0">
                <a:solidFill>
                  <a:srgbClr val="003366"/>
                </a:solidFill>
              </a:rPr>
              <a:t>c.   </a:t>
            </a:r>
            <a:r>
              <a:rPr lang="de-DE" sz="2000" b="1" u="sng" dirty="0" smtClean="0">
                <a:solidFill>
                  <a:srgbClr val="003366"/>
                </a:solidFill>
              </a:rPr>
              <a:t>Recht auf Bildung - geltendes Recht</a:t>
            </a:r>
            <a:r>
              <a:rPr lang="de-DE" sz="2000" dirty="0" smtClean="0">
                <a:solidFill>
                  <a:srgbClr val="003366"/>
                </a:solidFill>
              </a:rPr>
              <a:t>:</a:t>
            </a:r>
          </a:p>
          <a:p>
            <a:endParaRPr lang="de-DE" sz="2000" b="1" dirty="0" smtClean="0">
              <a:solidFill>
                <a:srgbClr val="003366"/>
              </a:solidFill>
            </a:endParaRPr>
          </a:p>
          <a:p>
            <a:r>
              <a:rPr lang="de-DE" sz="2000" dirty="0" smtClean="0">
                <a:solidFill>
                  <a:srgbClr val="003366"/>
                </a:solidFill>
              </a:rPr>
              <a:t>- </a:t>
            </a:r>
            <a:r>
              <a:rPr lang="de-DE" sz="2000" b="1" dirty="0" smtClean="0">
                <a:solidFill>
                  <a:srgbClr val="003366"/>
                </a:solidFill>
              </a:rPr>
              <a:t>Artikel 8 Verf. NRW:  „</a:t>
            </a:r>
            <a:r>
              <a:rPr lang="de-DE" sz="2000" dirty="0" smtClean="0">
                <a:solidFill>
                  <a:srgbClr val="003366"/>
                </a:solidFill>
              </a:rPr>
              <a:t>Jedes Kind hat  Anspruch auf Erziehung und  Bildung. Das natürliche Recht der Eltern, die Erziehung und Bildung ihrer Kinder zu </a:t>
            </a:r>
            <a:r>
              <a:rPr lang="de-DE" sz="2000" dirty="0" err="1" smtClean="0">
                <a:solidFill>
                  <a:srgbClr val="003366"/>
                </a:solidFill>
              </a:rPr>
              <a:t>be</a:t>
            </a:r>
            <a:r>
              <a:rPr lang="de-DE" sz="2000" dirty="0" smtClean="0">
                <a:solidFill>
                  <a:srgbClr val="003366"/>
                </a:solidFill>
              </a:rPr>
              <a:t>- stimmen, bildet die Grundlage des Erziehungs- und Schulwesens“  →  kein ei- genständiges Recht d. Kindes/Jugendlichen auf Bildung→ Anspruch </a:t>
            </a:r>
            <a:r>
              <a:rPr lang="de-DE" sz="2000" dirty="0" err="1" smtClean="0">
                <a:solidFill>
                  <a:srgbClr val="003366"/>
                </a:solidFill>
              </a:rPr>
              <a:t>geg.Eltern</a:t>
            </a:r>
            <a:r>
              <a:rPr lang="de-DE" sz="2000" dirty="0" smtClean="0">
                <a:solidFill>
                  <a:srgbClr val="003366"/>
                </a:solidFill>
              </a:rPr>
              <a:t> </a:t>
            </a:r>
          </a:p>
          <a:p>
            <a:pPr marL="457200" indent="-457200"/>
            <a:r>
              <a:rPr lang="de-DE" sz="2000" dirty="0" smtClean="0">
                <a:solidFill>
                  <a:srgbClr val="003366"/>
                </a:solidFill>
              </a:rPr>
              <a:t>- </a:t>
            </a:r>
            <a:r>
              <a:rPr lang="de-DE" sz="2000" b="1" dirty="0" smtClean="0">
                <a:solidFill>
                  <a:srgbClr val="003366"/>
                </a:solidFill>
              </a:rPr>
              <a:t>§ 34 </a:t>
            </a:r>
            <a:r>
              <a:rPr lang="de-DE" sz="2000" b="1" dirty="0" err="1" smtClean="0">
                <a:solidFill>
                  <a:srgbClr val="003366"/>
                </a:solidFill>
              </a:rPr>
              <a:t>SchulG</a:t>
            </a:r>
            <a:r>
              <a:rPr lang="de-DE" sz="2000" b="1" dirty="0" smtClean="0">
                <a:solidFill>
                  <a:srgbClr val="003366"/>
                </a:solidFill>
              </a:rPr>
              <a:t> NRW </a:t>
            </a:r>
            <a:r>
              <a:rPr lang="de-DE" sz="2000" dirty="0" smtClean="0">
                <a:solidFill>
                  <a:srgbClr val="003366"/>
                </a:solidFill>
              </a:rPr>
              <a:t>→ die </a:t>
            </a:r>
            <a:r>
              <a:rPr lang="de-DE" sz="2000" b="1" dirty="0" smtClean="0">
                <a:solidFill>
                  <a:srgbClr val="003366"/>
                </a:solidFill>
              </a:rPr>
              <a:t>Schulpflicht </a:t>
            </a:r>
            <a:r>
              <a:rPr lang="de-DE" sz="2000" dirty="0" smtClean="0">
                <a:solidFill>
                  <a:srgbClr val="003366"/>
                </a:solidFill>
              </a:rPr>
              <a:t> wird durch  Besuch einer  öffentlichen </a:t>
            </a:r>
          </a:p>
          <a:p>
            <a:pPr marL="457200" indent="-457200"/>
            <a:r>
              <a:rPr lang="de-DE" sz="2000" dirty="0" smtClean="0">
                <a:solidFill>
                  <a:srgbClr val="003366"/>
                </a:solidFill>
              </a:rPr>
              <a:t>Schule  oder  Ersatzschule erfüllt,  einer  Ergänzungsschule, wenn die  oberste</a:t>
            </a:r>
          </a:p>
          <a:p>
            <a:pPr marL="457200" indent="-457200"/>
            <a:r>
              <a:rPr lang="de-DE" sz="2000" dirty="0" smtClean="0">
                <a:solidFill>
                  <a:srgbClr val="003366"/>
                </a:solidFill>
              </a:rPr>
              <a:t>Schulaufsichtsbehörde deren Eignung festgestellt hat. </a:t>
            </a:r>
          </a:p>
          <a:p>
            <a:pPr marL="457200" indent="-457200"/>
            <a:r>
              <a:rPr lang="de-DE" sz="2000" dirty="0" smtClean="0">
                <a:solidFill>
                  <a:srgbClr val="003366"/>
                </a:solidFill>
              </a:rPr>
              <a:t>Bemerkung: in ges. Schulpflicht - Ausnahmen (</a:t>
            </a:r>
            <a:r>
              <a:rPr lang="de-DE" sz="2000" dirty="0" err="1" smtClean="0">
                <a:solidFill>
                  <a:srgbClr val="003366"/>
                </a:solidFill>
              </a:rPr>
              <a:t>z.B.Entwicklungsrückstand</a:t>
            </a:r>
            <a:r>
              <a:rPr lang="de-DE" sz="2000" dirty="0" smtClean="0">
                <a:solidFill>
                  <a:srgbClr val="003366"/>
                </a:solidFill>
              </a:rPr>
              <a:t>) ist  </a:t>
            </a:r>
          </a:p>
          <a:p>
            <a:pPr marL="457200" indent="-457200"/>
            <a:r>
              <a:rPr lang="de-DE" sz="2000" dirty="0" smtClean="0">
                <a:solidFill>
                  <a:srgbClr val="003366"/>
                </a:solidFill>
              </a:rPr>
              <a:t>Entscheidungskriterium</a:t>
            </a:r>
            <a:r>
              <a:rPr lang="de-DE" sz="2000" b="1" dirty="0" smtClean="0">
                <a:solidFill>
                  <a:srgbClr val="003366"/>
                </a:solidFill>
              </a:rPr>
              <a:t> „Kindeswohl“ </a:t>
            </a:r>
            <a:r>
              <a:rPr lang="de-DE" sz="2000" dirty="0" smtClean="0">
                <a:solidFill>
                  <a:srgbClr val="003366"/>
                </a:solidFill>
              </a:rPr>
              <a:t>nicht  hervorgehoben: aber </a:t>
            </a:r>
            <a:r>
              <a:rPr lang="de-DE" sz="2000" b="1" dirty="0" smtClean="0">
                <a:solidFill>
                  <a:srgbClr val="003366"/>
                </a:solidFill>
              </a:rPr>
              <a:t>Art.3 CRC </a:t>
            </a:r>
            <a:r>
              <a:rPr lang="de-DE" sz="2000" dirty="0" smtClean="0">
                <a:solidFill>
                  <a:srgbClr val="003366"/>
                </a:solidFill>
              </a:rPr>
              <a:t>!</a:t>
            </a:r>
          </a:p>
          <a:p>
            <a:pPr marL="457200" indent="-457200"/>
            <a:endParaRPr lang="de-DE" sz="2000" b="1" dirty="0" smtClean="0">
              <a:solidFill>
                <a:srgbClr val="003366"/>
              </a:solidFill>
            </a:endParaRPr>
          </a:p>
          <a:p>
            <a:pPr marL="457200" indent="-457200"/>
            <a:r>
              <a:rPr lang="de-DE" sz="2000" b="1" dirty="0" smtClean="0">
                <a:solidFill>
                  <a:srgbClr val="003366"/>
                </a:solidFill>
              </a:rPr>
              <a:t>d.   </a:t>
            </a:r>
            <a:r>
              <a:rPr lang="de-DE" sz="2000" b="1" u="sng" dirty="0" smtClean="0">
                <a:solidFill>
                  <a:srgbClr val="003366"/>
                </a:solidFill>
              </a:rPr>
              <a:t>Konsequenz</a:t>
            </a:r>
            <a:r>
              <a:rPr lang="de-DE" sz="2000" dirty="0" smtClean="0">
                <a:solidFill>
                  <a:srgbClr val="003366"/>
                </a:solidFill>
              </a:rPr>
              <a:t>:</a:t>
            </a:r>
            <a:r>
              <a:rPr lang="de-DE" sz="2000" b="1" dirty="0" smtClean="0">
                <a:solidFill>
                  <a:srgbClr val="003366"/>
                </a:solidFill>
              </a:rPr>
              <a:t> </a:t>
            </a:r>
          </a:p>
          <a:p>
            <a:pPr marL="457200" indent="-457200"/>
            <a:r>
              <a:rPr lang="de-DE" sz="2000" dirty="0" smtClean="0">
                <a:solidFill>
                  <a:srgbClr val="003366"/>
                </a:solidFill>
              </a:rPr>
              <a:t>das</a:t>
            </a:r>
            <a:r>
              <a:rPr lang="de-DE" sz="2000" b="1" dirty="0" smtClean="0">
                <a:solidFill>
                  <a:srgbClr val="003366"/>
                </a:solidFill>
              </a:rPr>
              <a:t> </a:t>
            </a:r>
            <a:r>
              <a:rPr lang="de-DE" sz="2000" dirty="0" smtClean="0">
                <a:solidFill>
                  <a:srgbClr val="003366"/>
                </a:solidFill>
              </a:rPr>
              <a:t>in der CRC festgelegte Recht auf Bildung steht in Konflikt zum Elternrecht, </a:t>
            </a:r>
          </a:p>
          <a:p>
            <a:pPr marL="457200" indent="-457200"/>
            <a:r>
              <a:rPr lang="de-DE" sz="2000" dirty="0" smtClean="0">
                <a:solidFill>
                  <a:srgbClr val="003366"/>
                </a:solidFill>
              </a:rPr>
              <a:t>über Erziehung </a:t>
            </a:r>
            <a:r>
              <a:rPr lang="de-DE" sz="2000" dirty="0" err="1" smtClean="0">
                <a:solidFill>
                  <a:srgbClr val="003366"/>
                </a:solidFill>
              </a:rPr>
              <a:t>u.Bildung</a:t>
            </a:r>
            <a:r>
              <a:rPr lang="de-DE" sz="2000" dirty="0" smtClean="0">
                <a:solidFill>
                  <a:srgbClr val="003366"/>
                </a:solidFill>
              </a:rPr>
              <a:t> zu bestimmen, wobei Eltern an Schulpflicht geb. sind.</a:t>
            </a:r>
          </a:p>
          <a:p>
            <a:endParaRPr lang="de-DE" sz="2000" dirty="0" smtClean="0">
              <a:solidFill>
                <a:srgbClr val="003366"/>
              </a:solidFill>
            </a:endParaRPr>
          </a:p>
          <a:p>
            <a:r>
              <a:rPr lang="de-DE" sz="2000" b="1" dirty="0" smtClean="0">
                <a:solidFill>
                  <a:srgbClr val="003366"/>
                </a:solidFill>
              </a:rPr>
              <a:t>e. </a:t>
            </a:r>
            <a:r>
              <a:rPr lang="de-DE" sz="2000" b="1" u="sng" dirty="0" smtClean="0">
                <a:solidFill>
                  <a:srgbClr val="003366"/>
                </a:solidFill>
              </a:rPr>
              <a:t>Lösungsansatz</a:t>
            </a:r>
            <a:r>
              <a:rPr lang="de-DE" sz="2000" dirty="0" smtClean="0">
                <a:solidFill>
                  <a:srgbClr val="003366"/>
                </a:solidFill>
              </a:rPr>
              <a:t>: Spannungsfeld Kind-Eltern-Staat i.S. d. Kindeswohls lösen! </a:t>
            </a: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marL="533400" indent="-533400">
              <a:defRPr/>
            </a:pPr>
            <a:endParaRPr lang="de-DE" sz="2000" dirty="0" smtClean="0">
              <a:solidFill>
                <a:srgbClr val="003366"/>
              </a:solidFill>
            </a:endParaRPr>
          </a:p>
          <a:p>
            <a:pPr marL="533400" indent="-533400">
              <a:defRPr/>
            </a:pPr>
            <a:endParaRPr lang="de-DE" sz="2000" dirty="0" smtClean="0">
              <a:solidFill>
                <a:srgbClr val="003366"/>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anim calcmode="lin" valueType="num">
                                      <p:cBhvr additive="base">
                                        <p:cTn id="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5" end="5"/>
                                            </p:txEl>
                                          </p:spTgt>
                                        </p:tgtEl>
                                        <p:attrNameLst>
                                          <p:attrName>style.visibility</p:attrName>
                                        </p:attrNameLst>
                                      </p:cBhvr>
                                      <p:to>
                                        <p:strVal val="visible"/>
                                      </p:to>
                                    </p:set>
                                    <p:anim calcmode="lin" valueType="num">
                                      <p:cBhvr additive="base">
                                        <p:cTn id="1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6" end="6"/>
                                            </p:txEl>
                                          </p:spTgt>
                                        </p:tgtEl>
                                        <p:attrNameLst>
                                          <p:attrName>style.visibility</p:attrName>
                                        </p:attrNameLst>
                                      </p:cBhvr>
                                      <p:to>
                                        <p:strVal val="visible"/>
                                      </p:to>
                                    </p:set>
                                    <p:anim calcmode="lin" valueType="num">
                                      <p:cBhvr additive="base">
                                        <p:cTn id="19"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anim calcmode="lin" valueType="num">
                                      <p:cBhvr additive="base">
                                        <p:cTn id="2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anim calcmode="lin" valueType="num">
                                      <p:cBhvr additive="base">
                                        <p:cTn id="27"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anim calcmode="lin" valueType="num">
                                      <p:cBhvr additive="base">
                                        <p:cTn id="3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9">
                                            <p:txEl>
                                              <p:pRg st="10" end="10"/>
                                            </p:txEl>
                                          </p:spTgt>
                                        </p:tgtEl>
                                        <p:attrNameLst>
                                          <p:attrName>style.visibility</p:attrName>
                                        </p:attrNameLst>
                                      </p:cBhvr>
                                      <p:to>
                                        <p:strVal val="visible"/>
                                      </p:to>
                                    </p:set>
                                    <p:anim calcmode="lin" valueType="num">
                                      <p:cBhvr additive="base">
                                        <p:cTn id="35"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xEl>
                                              <p:pRg st="12" end="12"/>
                                            </p:txEl>
                                          </p:spTgt>
                                        </p:tgtEl>
                                        <p:attrNameLst>
                                          <p:attrName>style.visibility</p:attrName>
                                        </p:attrNameLst>
                                      </p:cBhvr>
                                      <p:to>
                                        <p:strVal val="visible"/>
                                      </p:to>
                                    </p:set>
                                    <p:anim calcmode="lin" valueType="num">
                                      <p:cBhvr additive="base">
                                        <p:cTn id="41"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9">
                                            <p:txEl>
                                              <p:pRg st="13" end="13"/>
                                            </p:txEl>
                                          </p:spTgt>
                                        </p:tgtEl>
                                        <p:attrNameLst>
                                          <p:attrName>style.visibility</p:attrName>
                                        </p:attrNameLst>
                                      </p:cBhvr>
                                      <p:to>
                                        <p:strVal val="visible"/>
                                      </p:to>
                                    </p:set>
                                    <p:anim calcmode="lin" valueType="num">
                                      <p:cBhvr additive="base">
                                        <p:cTn id="47" dur="500" fill="hold"/>
                                        <p:tgtEl>
                                          <p:spTgt spid="9">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txEl>
                                              <p:pRg st="13" end="13"/>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9">
                                            <p:txEl>
                                              <p:pRg st="14" end="14"/>
                                            </p:txEl>
                                          </p:spTgt>
                                        </p:tgtEl>
                                        <p:attrNameLst>
                                          <p:attrName>style.visibility</p:attrName>
                                        </p:attrNameLst>
                                      </p:cBhvr>
                                      <p:to>
                                        <p:strVal val="visible"/>
                                      </p:to>
                                    </p:set>
                                    <p:anim calcmode="lin" valueType="num">
                                      <p:cBhvr additive="base">
                                        <p:cTn id="51" dur="500" fill="hold"/>
                                        <p:tgtEl>
                                          <p:spTgt spid="9">
                                            <p:txEl>
                                              <p:pRg st="14" end="1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9">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9">
                                            <p:txEl>
                                              <p:pRg st="16" end="16"/>
                                            </p:txEl>
                                          </p:spTgt>
                                        </p:tgtEl>
                                        <p:attrNameLst>
                                          <p:attrName>style.visibility</p:attrName>
                                        </p:attrNameLst>
                                      </p:cBhvr>
                                      <p:to>
                                        <p:strVal val="visible"/>
                                      </p:to>
                                    </p:set>
                                    <p:anim calcmode="lin" valueType="num">
                                      <p:cBhvr additive="base">
                                        <p:cTn id="57" dur="500" fill="hold"/>
                                        <p:tgtEl>
                                          <p:spTgt spid="9">
                                            <p:txEl>
                                              <p:pRg st="16" end="1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0" y="549275"/>
            <a:ext cx="9144000" cy="6300000"/>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5123" name="Rectangle 4"/>
          <p:cNvSpPr>
            <a:spLocks noChangeArrowheads="1"/>
          </p:cNvSpPr>
          <p:nvPr/>
        </p:nvSpPr>
        <p:spPr bwMode="auto">
          <a:xfrm>
            <a:off x="0" y="57150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6148" name="Rechteck 4"/>
          <p:cNvSpPr>
            <a:spLocks noChangeArrowheads="1"/>
          </p:cNvSpPr>
          <p:nvPr/>
        </p:nvSpPr>
        <p:spPr bwMode="auto">
          <a:xfrm>
            <a:off x="0" y="428604"/>
            <a:ext cx="9144000" cy="2646878"/>
          </a:xfrm>
          <a:prstGeom prst="rect">
            <a:avLst/>
          </a:prstGeom>
          <a:noFill/>
          <a:ln w="9525">
            <a:noFill/>
            <a:miter lim="800000"/>
            <a:headEnd/>
            <a:tailEnd/>
          </a:ln>
        </p:spPr>
        <p:txBody>
          <a:bodyPr>
            <a:spAutoFit/>
          </a:bodyPr>
          <a:lstStyle/>
          <a:p>
            <a:pPr marL="533400" indent="-533400">
              <a:defRPr/>
            </a:pPr>
            <a:endParaRPr lang="de-DE" sz="2400" b="1" dirty="0">
              <a:solidFill>
                <a:srgbClr val="336699"/>
              </a:solidFill>
              <a:effectLst>
                <a:outerShdw blurRad="38100" dist="38100" dir="2700000" algn="tl">
                  <a:srgbClr val="000000">
                    <a:alpha val="43137"/>
                  </a:srgbClr>
                </a:outerShdw>
              </a:effectLst>
            </a:endParaRPr>
          </a:p>
          <a:p>
            <a:pPr marL="533400" indent="-533400">
              <a:defRPr/>
            </a:pPr>
            <a:r>
              <a:rPr lang="de-DE" sz="2400" b="1" dirty="0" smtClean="0">
                <a:solidFill>
                  <a:srgbClr val="336699"/>
                </a:solidFill>
                <a:effectLst>
                  <a:outerShdw blurRad="38100" dist="38100" dir="2700000" algn="tl">
                    <a:srgbClr val="000000">
                      <a:alpha val="43137"/>
                    </a:srgbClr>
                  </a:outerShdw>
                </a:effectLst>
              </a:rPr>
              <a:t>                     </a:t>
            </a:r>
          </a:p>
          <a:p>
            <a:pPr marL="533400" indent="-533400">
              <a:defRPr/>
            </a:pPr>
            <a:endParaRPr lang="de-DE" sz="2000" b="1" dirty="0" smtClean="0">
              <a:solidFill>
                <a:srgbClr val="003366"/>
              </a:solidFill>
            </a:endParaRPr>
          </a:p>
          <a:p>
            <a:pPr marL="533400" indent="-533400">
              <a:defRPr/>
            </a:pPr>
            <a:endParaRPr lang="de-DE" sz="2000" b="1" dirty="0">
              <a:solidFill>
                <a:srgbClr val="003366"/>
              </a:solidFill>
            </a:endParaRPr>
          </a:p>
          <a:p>
            <a:pPr marL="457200" indent="-457200">
              <a:defRPr/>
            </a:pPr>
            <a:r>
              <a:rPr lang="de-DE" sz="2000" b="1" dirty="0" smtClean="0">
                <a:solidFill>
                  <a:srgbClr val="003366"/>
                </a:solidFill>
              </a:rPr>
              <a:t>     </a:t>
            </a:r>
          </a:p>
          <a:p>
            <a:pPr marL="457200" indent="-457200">
              <a:defRPr/>
            </a:pPr>
            <a:r>
              <a:rPr lang="de-DE" sz="2000" b="1" dirty="0" smtClean="0">
                <a:solidFill>
                  <a:srgbClr val="003366"/>
                </a:solidFill>
              </a:rPr>
              <a:t>         </a:t>
            </a:r>
          </a:p>
          <a:p>
            <a:pPr marL="457200" indent="-457200">
              <a:defRPr/>
            </a:pPr>
            <a:r>
              <a:rPr lang="de-DE" sz="2000" dirty="0" smtClean="0">
                <a:solidFill>
                  <a:srgbClr val="336699"/>
                </a:solidFill>
              </a:rPr>
              <a:t>    </a:t>
            </a:r>
            <a:endParaRPr lang="de-DE" sz="2000" dirty="0">
              <a:solidFill>
                <a:srgbClr val="336699"/>
              </a:solidFill>
            </a:endParaRPr>
          </a:p>
          <a:p>
            <a:pPr marL="182563" indent="-182563">
              <a:defRPr/>
            </a:pPr>
            <a:r>
              <a:rPr lang="de-DE" b="1" u="sng" dirty="0" smtClean="0"/>
              <a:t> </a:t>
            </a:r>
            <a:endParaRPr lang="de-DE" u="sng" dirty="0"/>
          </a:p>
        </p:txBody>
      </p:sp>
      <p:sp>
        <p:nvSpPr>
          <p:cNvPr id="9" name="Rechteck 8"/>
          <p:cNvSpPr/>
          <p:nvPr/>
        </p:nvSpPr>
        <p:spPr>
          <a:xfrm>
            <a:off x="0" y="571478"/>
            <a:ext cx="9144000" cy="6264000"/>
          </a:xfrm>
          <a:prstGeom prst="rect">
            <a:avLst/>
          </a:prstGeom>
        </p:spPr>
        <p:txBody>
          <a:bodyPr wrap="square">
            <a:spAutoFit/>
          </a:bodyPr>
          <a:lstStyle/>
          <a:p>
            <a:pPr algn="ctr"/>
            <a:r>
              <a:rPr lang="de-DE" sz="2400" b="1" dirty="0" smtClean="0">
                <a:solidFill>
                  <a:srgbClr val="003366"/>
                </a:solidFill>
                <a:effectLst>
                  <a:outerShdw blurRad="38100" dist="38100" dir="2700000" algn="tl">
                    <a:srgbClr val="000000">
                      <a:alpha val="43137"/>
                    </a:srgbClr>
                  </a:outerShdw>
                </a:effectLst>
              </a:rPr>
              <a:t>1. </a:t>
            </a:r>
            <a:r>
              <a:rPr lang="de-DE" sz="2400" b="1" u="sng" dirty="0" smtClean="0">
                <a:solidFill>
                  <a:srgbClr val="003366"/>
                </a:solidFill>
                <a:effectLst>
                  <a:outerShdw blurRad="38100" dist="38100" dir="2700000" algn="tl">
                    <a:srgbClr val="000000">
                      <a:alpha val="43137"/>
                    </a:srgbClr>
                  </a:outerShdw>
                </a:effectLst>
              </a:rPr>
              <a:t>Gesellschaftliche Herausforderung</a:t>
            </a:r>
            <a:r>
              <a:rPr lang="de-DE" sz="2400" b="1" dirty="0" smtClean="0">
                <a:solidFill>
                  <a:srgbClr val="003366"/>
                </a:solidFill>
                <a:effectLst>
                  <a:outerShdw blurRad="38100" dist="38100" dir="2700000" algn="tl">
                    <a:srgbClr val="000000">
                      <a:alpha val="43137"/>
                    </a:srgbClr>
                  </a:outerShdw>
                </a:effectLst>
              </a:rPr>
              <a:t> → </a:t>
            </a:r>
          </a:p>
          <a:p>
            <a:pPr algn="ctr"/>
            <a:r>
              <a:rPr lang="de-DE" sz="2400" b="1" u="sng" dirty="0" smtClean="0">
                <a:solidFill>
                  <a:srgbClr val="003366"/>
                </a:solidFill>
                <a:effectLst>
                  <a:outerShdw blurRad="38100" dist="38100" dir="2700000" algn="tl">
                    <a:srgbClr val="000000">
                      <a:alpha val="43137"/>
                    </a:srgbClr>
                  </a:outerShdw>
                </a:effectLst>
              </a:rPr>
              <a:t>Spannungsfeld selbstbestimmte Bildung - Schulpflicht</a:t>
            </a:r>
          </a:p>
          <a:p>
            <a:pPr algn="ctr"/>
            <a:endParaRPr lang="de-DE" sz="2400" b="1" u="sng" dirty="0" smtClean="0">
              <a:solidFill>
                <a:srgbClr val="003366"/>
              </a:solidFill>
              <a:effectLst>
                <a:outerShdw blurRad="38100" dist="38100" dir="2700000" algn="tl">
                  <a:srgbClr val="000000">
                    <a:alpha val="43137"/>
                  </a:srgbClr>
                </a:outerShdw>
              </a:effectLst>
            </a:endParaRPr>
          </a:p>
          <a:p>
            <a:pPr algn="ctr"/>
            <a:endParaRPr lang="de-DE" sz="2400" b="1" u="sng" dirty="0" smtClean="0">
              <a:solidFill>
                <a:srgbClr val="003366"/>
              </a:solidFill>
              <a:effectLst>
                <a:outerShdw blurRad="38100" dist="38100" dir="2700000" algn="tl">
                  <a:srgbClr val="000000">
                    <a:alpha val="43137"/>
                  </a:srgbClr>
                </a:outerShdw>
              </a:effectLst>
            </a:endParaRPr>
          </a:p>
          <a:p>
            <a:r>
              <a:rPr lang="de-DE" sz="2000" b="1" u="sng" dirty="0" smtClean="0">
                <a:solidFill>
                  <a:srgbClr val="003366"/>
                </a:solidFill>
              </a:rPr>
              <a:t>Lösungsansatz</a:t>
            </a:r>
            <a:r>
              <a:rPr lang="de-DE" sz="2000" dirty="0" smtClean="0">
                <a:solidFill>
                  <a:srgbClr val="003366"/>
                </a:solidFill>
              </a:rPr>
              <a:t>: </a:t>
            </a:r>
          </a:p>
          <a:p>
            <a:endParaRPr lang="de-DE" sz="2000" dirty="0" smtClean="0">
              <a:solidFill>
                <a:srgbClr val="003366"/>
              </a:solidFill>
            </a:endParaRPr>
          </a:p>
          <a:p>
            <a:r>
              <a:rPr lang="de-DE" sz="2000" b="1" dirty="0" smtClean="0">
                <a:solidFill>
                  <a:srgbClr val="003366"/>
                </a:solidFill>
              </a:rPr>
              <a:t>Spannungsfeld Kind – Eltern - Staat im Sinne des Kindeswohls lösen ! </a:t>
            </a:r>
          </a:p>
          <a:p>
            <a:endParaRPr lang="de-DE" sz="2000" dirty="0" smtClean="0">
              <a:solidFill>
                <a:srgbClr val="003366"/>
              </a:solidFill>
            </a:endParaRPr>
          </a:p>
          <a:p>
            <a:endParaRPr lang="de-DE" sz="2000" b="1" dirty="0" smtClean="0">
              <a:solidFill>
                <a:srgbClr val="003366"/>
              </a:solidFill>
            </a:endParaRPr>
          </a:p>
          <a:p>
            <a:r>
              <a:rPr lang="de-DE" sz="2000" b="1" u="sng" dirty="0" smtClean="0">
                <a:solidFill>
                  <a:srgbClr val="003366"/>
                </a:solidFill>
              </a:rPr>
              <a:t>Art. 3 I UN Kinderrechtskonvention / Wohl des Kindes</a:t>
            </a:r>
            <a:r>
              <a:rPr lang="de-DE" sz="2000" b="1" dirty="0" smtClean="0">
                <a:solidFill>
                  <a:srgbClr val="003366"/>
                </a:solidFill>
              </a:rPr>
              <a:t>: </a:t>
            </a:r>
          </a:p>
          <a:p>
            <a:endParaRPr lang="de-DE" sz="2000" dirty="0" smtClean="0">
              <a:solidFill>
                <a:srgbClr val="003366"/>
              </a:solidFill>
            </a:endParaRPr>
          </a:p>
          <a:p>
            <a:r>
              <a:rPr lang="de-DE" sz="2000" dirty="0" smtClean="0">
                <a:solidFill>
                  <a:srgbClr val="003366"/>
                </a:solidFill>
              </a:rPr>
              <a:t>„Bei allen Maßnahmen, die Kinder betreffen, gleichviel ob sie von öffentlichen oder privaten Einrichtungen der sozialen Fürsorge, Gerichten, </a:t>
            </a:r>
            <a:r>
              <a:rPr lang="de-DE" sz="2000" dirty="0" err="1" smtClean="0">
                <a:solidFill>
                  <a:srgbClr val="003366"/>
                </a:solidFill>
              </a:rPr>
              <a:t>Verwaltungsbe</a:t>
            </a:r>
            <a:r>
              <a:rPr lang="de-DE" sz="2000" dirty="0" smtClean="0">
                <a:solidFill>
                  <a:srgbClr val="003366"/>
                </a:solidFill>
              </a:rPr>
              <a:t>- </a:t>
            </a:r>
            <a:r>
              <a:rPr lang="de-DE" sz="2000" dirty="0" err="1" smtClean="0">
                <a:solidFill>
                  <a:srgbClr val="003366"/>
                </a:solidFill>
              </a:rPr>
              <a:t>hörden</a:t>
            </a:r>
            <a:r>
              <a:rPr lang="de-DE" sz="2000" dirty="0" smtClean="0">
                <a:solidFill>
                  <a:srgbClr val="003366"/>
                </a:solidFill>
              </a:rPr>
              <a:t> oder Gesetzgebungsorganen getroffen werden, ist das Wohl des Kin-</a:t>
            </a:r>
          </a:p>
          <a:p>
            <a:r>
              <a:rPr lang="de-DE" sz="2000" dirty="0" smtClean="0">
                <a:solidFill>
                  <a:srgbClr val="003366"/>
                </a:solidFill>
              </a:rPr>
              <a:t>des ein Gesichtspunkt, der vorrangig zu berücksichtigen ist.“  </a:t>
            </a: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a:buFontTx/>
              <a:buChar char="-"/>
            </a:pPr>
            <a:endParaRPr lang="de-DE" sz="2000" dirty="0" smtClean="0">
              <a:solidFill>
                <a:srgbClr val="003366"/>
              </a:solidFill>
            </a:endParaRPr>
          </a:p>
          <a:p>
            <a:pPr marL="533400" indent="-533400">
              <a:defRPr/>
            </a:pPr>
            <a:endParaRPr lang="de-DE" sz="2000" dirty="0" smtClean="0">
              <a:solidFill>
                <a:srgbClr val="003366"/>
              </a:solidFill>
            </a:endParaRPr>
          </a:p>
          <a:p>
            <a:pPr marL="533400" indent="-533400">
              <a:defRPr/>
            </a:pPr>
            <a:endParaRPr lang="de-DE" sz="2000" dirty="0" smtClean="0">
              <a:solidFill>
                <a:srgbClr val="003366"/>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4" end="4"/>
                                            </p:txEl>
                                          </p:spTgt>
                                        </p:tgtEl>
                                        <p:attrNameLst>
                                          <p:attrName>style.visibility</p:attrName>
                                        </p:attrNameLst>
                                      </p:cBhvr>
                                      <p:to>
                                        <p:strVal val="visible"/>
                                      </p:to>
                                    </p:set>
                                    <p:anim calcmode="lin" valueType="num">
                                      <p:cBhvr additive="base">
                                        <p:cTn id="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6" end="6"/>
                                            </p:txEl>
                                          </p:spTgt>
                                        </p:tgtEl>
                                        <p:attrNameLst>
                                          <p:attrName>style.visibility</p:attrName>
                                        </p:attrNameLst>
                                      </p:cBhvr>
                                      <p:to>
                                        <p:strVal val="visible"/>
                                      </p:to>
                                    </p:set>
                                    <p:anim calcmode="lin" valueType="num">
                                      <p:cBhvr additive="base">
                                        <p:cTn id="1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9" end="9"/>
                                            </p:txEl>
                                          </p:spTgt>
                                        </p:tgtEl>
                                        <p:attrNameLst>
                                          <p:attrName>style.visibility</p:attrName>
                                        </p:attrNameLst>
                                      </p:cBhvr>
                                      <p:to>
                                        <p:strVal val="visible"/>
                                      </p:to>
                                    </p:set>
                                    <p:anim calcmode="lin" valueType="num">
                                      <p:cBhvr additive="base">
                                        <p:cTn id="19"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11" end="11"/>
                                            </p:txEl>
                                          </p:spTgt>
                                        </p:tgtEl>
                                        <p:attrNameLst>
                                          <p:attrName>style.visibility</p:attrName>
                                        </p:attrNameLst>
                                      </p:cBhvr>
                                      <p:to>
                                        <p:strVal val="visible"/>
                                      </p:to>
                                    </p:set>
                                    <p:anim calcmode="lin" valueType="num">
                                      <p:cBhvr additive="base">
                                        <p:cTn id="23"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12" end="12"/>
                                            </p:txEl>
                                          </p:spTgt>
                                        </p:tgtEl>
                                        <p:attrNameLst>
                                          <p:attrName>style.visibility</p:attrName>
                                        </p:attrNameLst>
                                      </p:cBhvr>
                                      <p:to>
                                        <p:strVal val="visible"/>
                                      </p:to>
                                    </p:set>
                                    <p:anim calcmode="lin" valueType="num">
                                      <p:cBhvr additive="base">
                                        <p:cTn id="27"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hteck 7"/>
          <p:cNvSpPr>
            <a:spLocks noChangeArrowheads="1"/>
          </p:cNvSpPr>
          <p:nvPr/>
        </p:nvSpPr>
        <p:spPr bwMode="auto">
          <a:xfrm>
            <a:off x="0" y="357144"/>
            <a:ext cx="9144000" cy="6516000"/>
          </a:xfrm>
          <a:prstGeom prst="rect">
            <a:avLst/>
          </a:prstGeom>
          <a:noFill/>
          <a:ln w="9525">
            <a:noFill/>
            <a:miter lim="800000"/>
            <a:headEnd/>
            <a:tailEnd/>
          </a:ln>
        </p:spPr>
        <p:txBody>
          <a:bodyPr>
            <a:spAutoFit/>
          </a:bodyPr>
          <a:lstStyle/>
          <a:p>
            <a:pPr>
              <a:defRPr/>
            </a:pPr>
            <a:endParaRPr lang="de-DE" sz="2000" dirty="0"/>
          </a:p>
          <a:p>
            <a:pPr>
              <a:defRPr/>
            </a:pPr>
            <a:r>
              <a:rPr lang="de-DE" sz="2400" b="1" dirty="0" smtClean="0">
                <a:solidFill>
                  <a:srgbClr val="336699"/>
                </a:solidFill>
                <a:effectLst>
                  <a:outerShdw blurRad="38100" dist="38100" dir="2700000" algn="tl">
                    <a:srgbClr val="000000">
                      <a:alpha val="43137"/>
                    </a:srgbClr>
                  </a:outerShdw>
                </a:effectLst>
                <a:latin typeface="Arial" pitchFamily="34" charset="0"/>
                <a:cs typeface="Arial" pitchFamily="34" charset="0"/>
              </a:rPr>
              <a:t> </a:t>
            </a:r>
          </a:p>
          <a:p>
            <a:pPr>
              <a:defRPr/>
            </a:pPr>
            <a:r>
              <a:rPr lang="de-DE" sz="2400" b="1" dirty="0" smtClean="0">
                <a:solidFill>
                  <a:srgbClr val="336699"/>
                </a:solidFill>
                <a:effectLst>
                  <a:outerShdw blurRad="38100" dist="38100" dir="2700000" algn="tl">
                    <a:srgbClr val="000000">
                      <a:alpha val="43137"/>
                    </a:srgbClr>
                  </a:outerShdw>
                </a:effectLst>
              </a:rPr>
              <a:t>    </a:t>
            </a:r>
          </a:p>
          <a:p>
            <a:pPr>
              <a:defRPr/>
            </a:pPr>
            <a:r>
              <a:rPr lang="de-DE" sz="2000" b="1" dirty="0" smtClean="0">
                <a:solidFill>
                  <a:srgbClr val="003366"/>
                </a:solidFill>
              </a:rPr>
              <a:t>Gelebtes Kindeswohl setzt gemeinsames Kindeswohlverständnis voraus:</a:t>
            </a:r>
          </a:p>
          <a:p>
            <a:pPr>
              <a:defRPr/>
            </a:pPr>
            <a:endParaRPr lang="de-DE" sz="2000" dirty="0" smtClean="0">
              <a:solidFill>
                <a:srgbClr val="003366"/>
              </a:solidFill>
            </a:endParaRPr>
          </a:p>
          <a:p>
            <a:pPr>
              <a:defRPr/>
            </a:pPr>
            <a:r>
              <a:rPr lang="de-DE" sz="2000" dirty="0" smtClean="0">
                <a:solidFill>
                  <a:srgbClr val="003366"/>
                </a:solidFill>
              </a:rPr>
              <a:t>- der betroffenen Kinder und Jugendlichen </a:t>
            </a:r>
          </a:p>
          <a:p>
            <a:pPr>
              <a:buFontTx/>
              <a:buChar char="-"/>
              <a:defRPr/>
            </a:pPr>
            <a:endParaRPr lang="de-DE" sz="2000" dirty="0" smtClean="0">
              <a:solidFill>
                <a:srgbClr val="003366"/>
              </a:solidFill>
            </a:endParaRPr>
          </a:p>
          <a:p>
            <a:pPr>
              <a:defRPr/>
            </a:pPr>
            <a:r>
              <a:rPr lang="de-DE" sz="2000" dirty="0" smtClean="0">
                <a:solidFill>
                  <a:srgbClr val="003366"/>
                </a:solidFill>
              </a:rPr>
              <a:t>- der Eltern/ Sorgeberechtigte</a:t>
            </a:r>
          </a:p>
          <a:p>
            <a:pPr>
              <a:defRPr/>
            </a:pPr>
            <a:endParaRPr lang="de-DE" sz="2000" dirty="0" smtClean="0">
              <a:solidFill>
                <a:srgbClr val="003366"/>
              </a:solidFill>
            </a:endParaRPr>
          </a:p>
          <a:p>
            <a:pPr>
              <a:buFontTx/>
              <a:buChar char="-"/>
              <a:defRPr/>
            </a:pPr>
            <a:r>
              <a:rPr lang="de-DE" sz="2000" dirty="0" smtClean="0">
                <a:solidFill>
                  <a:srgbClr val="003366"/>
                </a:solidFill>
              </a:rPr>
              <a:t> der </a:t>
            </a:r>
            <a:r>
              <a:rPr lang="de-DE" sz="2000" dirty="0" err="1" smtClean="0">
                <a:solidFill>
                  <a:srgbClr val="003366"/>
                </a:solidFill>
              </a:rPr>
              <a:t>LehrerInnen</a:t>
            </a:r>
            <a:r>
              <a:rPr lang="de-DE" sz="2000" dirty="0" smtClean="0">
                <a:solidFill>
                  <a:srgbClr val="003366"/>
                </a:solidFill>
              </a:rPr>
              <a:t>/ </a:t>
            </a:r>
            <a:r>
              <a:rPr lang="de-DE" sz="2000" dirty="0" err="1" smtClean="0">
                <a:solidFill>
                  <a:srgbClr val="003366"/>
                </a:solidFill>
              </a:rPr>
              <a:t>SchulleiterIn</a:t>
            </a:r>
            <a:r>
              <a:rPr lang="de-DE" sz="2000" dirty="0" smtClean="0">
                <a:solidFill>
                  <a:srgbClr val="003366"/>
                </a:solidFill>
              </a:rPr>
              <a:t>/ Schulträger/ Schulaufsichtsbehörden </a:t>
            </a:r>
          </a:p>
          <a:p>
            <a:pPr>
              <a:buFontTx/>
              <a:buChar char="-"/>
              <a:defRPr/>
            </a:pPr>
            <a:endParaRPr lang="de-DE" sz="2000" dirty="0" smtClean="0">
              <a:solidFill>
                <a:srgbClr val="003366"/>
              </a:solidFill>
            </a:endParaRPr>
          </a:p>
          <a:p>
            <a:pPr>
              <a:buFontTx/>
              <a:buChar char="-"/>
              <a:defRPr/>
            </a:pPr>
            <a:r>
              <a:rPr lang="de-DE" sz="2000" dirty="0" smtClean="0">
                <a:solidFill>
                  <a:srgbClr val="003366"/>
                </a:solidFill>
              </a:rPr>
              <a:t> und anderer Personen, Bildungsinstitutionen </a:t>
            </a:r>
          </a:p>
          <a:p>
            <a:pPr>
              <a:buFontTx/>
              <a:buChar char="-"/>
              <a:defRPr/>
            </a:pPr>
            <a:endParaRPr lang="de-DE" sz="2000" dirty="0" smtClean="0">
              <a:solidFill>
                <a:srgbClr val="003366"/>
              </a:solidFill>
            </a:endParaRPr>
          </a:p>
          <a:p>
            <a:pPr>
              <a:defRPr/>
            </a:pPr>
            <a:r>
              <a:rPr lang="de-DE" sz="2000" b="1" dirty="0" smtClean="0">
                <a:solidFill>
                  <a:srgbClr val="003366"/>
                </a:solidFill>
              </a:rPr>
              <a:t>Daher:</a:t>
            </a:r>
          </a:p>
          <a:p>
            <a:pPr>
              <a:defRPr/>
            </a:pPr>
            <a:endParaRPr lang="de-DE" sz="2000" dirty="0" smtClean="0">
              <a:solidFill>
                <a:srgbClr val="003366"/>
              </a:solidFill>
            </a:endParaRPr>
          </a:p>
          <a:p>
            <a:pPr>
              <a:defRPr/>
            </a:pPr>
            <a:r>
              <a:rPr lang="de-DE" sz="2000" dirty="0" smtClean="0">
                <a:solidFill>
                  <a:srgbClr val="003366"/>
                </a:solidFill>
              </a:rPr>
              <a:t>erforderlich ist, dass  § 1666 BGB konkretisiert  wird: „körperliches, geist., </a:t>
            </a:r>
            <a:r>
              <a:rPr lang="de-DE" sz="2000" dirty="0" err="1" smtClean="0">
                <a:solidFill>
                  <a:srgbClr val="003366"/>
                </a:solidFill>
              </a:rPr>
              <a:t>seel</a:t>
            </a:r>
            <a:r>
              <a:rPr lang="de-DE" sz="2000" dirty="0" smtClean="0">
                <a:solidFill>
                  <a:srgbClr val="003366"/>
                </a:solidFill>
              </a:rPr>
              <a:t>. Wohl, Vermögen“:  im  Kontext  </a:t>
            </a:r>
            <a:r>
              <a:rPr lang="de-DE" sz="2000" b="1" dirty="0" smtClean="0">
                <a:solidFill>
                  <a:srgbClr val="003366"/>
                </a:solidFill>
              </a:rPr>
              <a:t>gemeinsamen  </a:t>
            </a:r>
            <a:r>
              <a:rPr lang="de-DE" sz="2000" b="1" dirty="0" err="1" smtClean="0">
                <a:solidFill>
                  <a:srgbClr val="003366"/>
                </a:solidFill>
              </a:rPr>
              <a:t>KWverständnisses</a:t>
            </a:r>
            <a:r>
              <a:rPr lang="de-DE" sz="2000" b="1" dirty="0" smtClean="0">
                <a:solidFill>
                  <a:srgbClr val="003366"/>
                </a:solidFill>
              </a:rPr>
              <a:t>,  wofür d. Projekt Pädagogik und Recht Ansätze bietet   → → → </a:t>
            </a:r>
          </a:p>
          <a:p>
            <a:pPr>
              <a:defRPr/>
            </a:pPr>
            <a:r>
              <a:rPr lang="de-DE" sz="2000" b="1" dirty="0" smtClean="0">
                <a:solidFill>
                  <a:srgbClr val="003366"/>
                </a:solidFill>
              </a:rPr>
              <a:t> </a:t>
            </a:r>
          </a:p>
          <a:p>
            <a:pPr>
              <a:buFontTx/>
              <a:buChar char="-"/>
              <a:defRPr/>
            </a:pPr>
            <a:endParaRPr lang="de-DE" sz="2000" dirty="0" smtClean="0">
              <a:solidFill>
                <a:srgbClr val="003366"/>
              </a:solidFill>
            </a:endParaRPr>
          </a:p>
          <a:p>
            <a:pPr>
              <a:buFontTx/>
              <a:buChar char="-"/>
              <a:defRPr/>
            </a:pPr>
            <a:endParaRPr lang="de-DE" sz="2000" dirty="0" smtClean="0">
              <a:solidFill>
                <a:srgbClr val="003366"/>
              </a:solidFill>
            </a:endParaRPr>
          </a:p>
          <a:p>
            <a:pPr>
              <a:defRPr/>
            </a:pPr>
            <a:endParaRPr lang="de-DE" sz="2000" dirty="0" smtClean="0">
              <a:solidFill>
                <a:srgbClr val="003366"/>
              </a:solidFill>
            </a:endParaRPr>
          </a:p>
          <a:p>
            <a:pPr>
              <a:defRPr/>
            </a:pPr>
            <a:r>
              <a:rPr lang="de-DE" sz="2000" dirty="0" smtClean="0">
                <a:solidFill>
                  <a:srgbClr val="003366"/>
                </a:solidFill>
              </a:rPr>
              <a:t> </a:t>
            </a:r>
          </a:p>
          <a:p>
            <a:pPr>
              <a:defRPr/>
            </a:pPr>
            <a:endParaRPr lang="de-DE" sz="2000" dirty="0">
              <a:solidFill>
                <a:srgbClr val="003366"/>
              </a:solidFill>
            </a:endParaRPr>
          </a:p>
          <a:p>
            <a:endParaRPr lang="de-DE" sz="2000" b="1" dirty="0" smtClean="0">
              <a:solidFill>
                <a:srgbClr val="003366"/>
              </a:solidFill>
            </a:endParaRPr>
          </a:p>
          <a:p>
            <a:endParaRPr lang="de-DE" sz="2000" i="1" dirty="0">
              <a:solidFill>
                <a:srgbClr val="336699"/>
              </a:solidFill>
            </a:endParaRPr>
          </a:p>
        </p:txBody>
      </p:sp>
      <p:sp>
        <p:nvSpPr>
          <p:cNvPr id="3" name="Rechteck 2"/>
          <p:cNvSpPr/>
          <p:nvPr/>
        </p:nvSpPr>
        <p:spPr>
          <a:xfrm>
            <a:off x="0" y="571480"/>
            <a:ext cx="9144000" cy="6300000"/>
          </a:xfrm>
          <a:prstGeom prst="rect">
            <a:avLst/>
          </a:prstGeom>
        </p:spPr>
        <p:txBody>
          <a:bodyPr wrap="square">
            <a:spAutoFit/>
          </a:bodyPr>
          <a:lstStyle/>
          <a:p>
            <a:r>
              <a:rPr lang="de-DE" sz="2400" b="1" dirty="0" smtClean="0">
                <a:solidFill>
                  <a:srgbClr val="003366"/>
                </a:solidFill>
              </a:rPr>
              <a:t>    2.   </a:t>
            </a:r>
            <a:r>
              <a:rPr lang="de-DE" sz="2400" b="1" u="sng" dirty="0" smtClean="0">
                <a:solidFill>
                  <a:srgbClr val="003366"/>
                </a:solidFill>
                <a:effectLst>
                  <a:outerShdw blurRad="38100" dist="38100" dir="2700000" algn="tl">
                    <a:srgbClr val="000000">
                      <a:alpha val="43137"/>
                    </a:srgbClr>
                  </a:outerShdw>
                </a:effectLst>
              </a:rPr>
              <a:t>Bildungsqualität</a:t>
            </a:r>
          </a:p>
          <a:p>
            <a:endParaRPr lang="de-DE" sz="2400" b="1" u="sng" dirty="0" smtClean="0">
              <a:solidFill>
                <a:srgbClr val="003366"/>
              </a:solidFill>
              <a:effectLst>
                <a:outerShdw blurRad="38100" dist="38100" dir="2700000" algn="tl">
                  <a:srgbClr val="000000">
                    <a:alpha val="43137"/>
                  </a:srgbClr>
                </a:outerShdw>
              </a:effectLst>
            </a:endParaRPr>
          </a:p>
          <a:p>
            <a:endParaRPr lang="de-DE" sz="2400" b="1" u="sng" dirty="0" smtClean="0">
              <a:solidFill>
                <a:srgbClr val="003366"/>
              </a:solidFill>
              <a:effectLst>
                <a:outerShdw blurRad="38100" dist="38100" dir="2700000" algn="tl">
                  <a:srgbClr val="000000">
                    <a:alpha val="43137"/>
                  </a:srgbClr>
                </a:outerShdw>
              </a:effectLst>
            </a:endParaRPr>
          </a:p>
          <a:p>
            <a:r>
              <a:rPr lang="de-DE" sz="2400" b="1" dirty="0" smtClean="0">
                <a:solidFill>
                  <a:srgbClr val="003366"/>
                </a:solidFill>
                <a:effectLst>
                  <a:outerShdw blurRad="38100" dist="38100" dir="2700000" algn="tl">
                    <a:srgbClr val="000000">
                      <a:alpha val="43137"/>
                    </a:srgbClr>
                  </a:outerShdw>
                </a:effectLst>
              </a:rPr>
              <a:t> </a:t>
            </a:r>
            <a:endParaRPr lang="de-DE" sz="2400" u="sng" dirty="0">
              <a:solidFill>
                <a:srgbClr val="003366"/>
              </a:solidFill>
              <a:effectLst>
                <a:outerShdw blurRad="38100" dist="38100" dir="2700000" algn="tl">
                  <a:srgbClr val="000000">
                    <a:alpha val="43137"/>
                  </a:srgbClr>
                </a:outerShdw>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299">
                                            <p:txEl>
                                              <p:pRg st="3" end="3"/>
                                            </p:txEl>
                                          </p:spTgt>
                                        </p:tgtEl>
                                        <p:attrNameLst>
                                          <p:attrName>style.visibility</p:attrName>
                                        </p:attrNameLst>
                                      </p:cBhvr>
                                      <p:to>
                                        <p:strVal val="visible"/>
                                      </p:to>
                                    </p:set>
                                    <p:anim calcmode="lin" valueType="num">
                                      <p:cBhvr additive="base">
                                        <p:cTn id="7" dur="500" fill="hold"/>
                                        <p:tgtEl>
                                          <p:spTgt spid="5529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299">
                                            <p:txEl>
                                              <p:pRg st="5" end="5"/>
                                            </p:txEl>
                                          </p:spTgt>
                                        </p:tgtEl>
                                        <p:attrNameLst>
                                          <p:attrName>style.visibility</p:attrName>
                                        </p:attrNameLst>
                                      </p:cBhvr>
                                      <p:to>
                                        <p:strVal val="visible"/>
                                      </p:to>
                                    </p:set>
                                    <p:anim calcmode="lin" valueType="num">
                                      <p:cBhvr additive="base">
                                        <p:cTn id="13" dur="500" fill="hold"/>
                                        <p:tgtEl>
                                          <p:spTgt spid="55299">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299">
                                            <p:txEl>
                                              <p:pRg st="7" end="7"/>
                                            </p:txEl>
                                          </p:spTgt>
                                        </p:tgtEl>
                                        <p:attrNameLst>
                                          <p:attrName>style.visibility</p:attrName>
                                        </p:attrNameLst>
                                      </p:cBhvr>
                                      <p:to>
                                        <p:strVal val="visible"/>
                                      </p:to>
                                    </p:set>
                                    <p:anim calcmode="lin" valueType="num">
                                      <p:cBhvr additive="base">
                                        <p:cTn id="19" dur="500" fill="hold"/>
                                        <p:tgtEl>
                                          <p:spTgt spid="55299">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5299">
                                            <p:txEl>
                                              <p:pRg st="9" end="9"/>
                                            </p:txEl>
                                          </p:spTgt>
                                        </p:tgtEl>
                                        <p:attrNameLst>
                                          <p:attrName>style.visibility</p:attrName>
                                        </p:attrNameLst>
                                      </p:cBhvr>
                                      <p:to>
                                        <p:strVal val="visible"/>
                                      </p:to>
                                    </p:set>
                                    <p:anim calcmode="lin" valueType="num">
                                      <p:cBhvr additive="base">
                                        <p:cTn id="25" dur="500" fill="hold"/>
                                        <p:tgtEl>
                                          <p:spTgt spid="55299">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5299">
                                            <p:txEl>
                                              <p:pRg st="11" end="11"/>
                                            </p:txEl>
                                          </p:spTgt>
                                        </p:tgtEl>
                                        <p:attrNameLst>
                                          <p:attrName>style.visibility</p:attrName>
                                        </p:attrNameLst>
                                      </p:cBhvr>
                                      <p:to>
                                        <p:strVal val="visible"/>
                                      </p:to>
                                    </p:set>
                                    <p:anim calcmode="lin" valueType="num">
                                      <p:cBhvr additive="base">
                                        <p:cTn id="31" dur="500" fill="hold"/>
                                        <p:tgtEl>
                                          <p:spTgt spid="55299">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5299">
                                            <p:txEl>
                                              <p:pRg st="13" end="13"/>
                                            </p:txEl>
                                          </p:spTgt>
                                        </p:tgtEl>
                                        <p:attrNameLst>
                                          <p:attrName>style.visibility</p:attrName>
                                        </p:attrNameLst>
                                      </p:cBhvr>
                                      <p:to>
                                        <p:strVal val="visible"/>
                                      </p:to>
                                    </p:set>
                                    <p:anim calcmode="lin" valueType="num">
                                      <p:cBhvr additive="base">
                                        <p:cTn id="37" dur="500" fill="hold"/>
                                        <p:tgtEl>
                                          <p:spTgt spid="55299">
                                            <p:txEl>
                                              <p:pRg st="13" end="1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9">
                                            <p:txEl>
                                              <p:pRg st="13" end="1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55299">
                                            <p:txEl>
                                              <p:pRg st="15" end="15"/>
                                            </p:txEl>
                                          </p:spTgt>
                                        </p:tgtEl>
                                        <p:attrNameLst>
                                          <p:attrName>style.visibility</p:attrName>
                                        </p:attrNameLst>
                                      </p:cBhvr>
                                      <p:to>
                                        <p:strVal val="visible"/>
                                      </p:to>
                                    </p:set>
                                    <p:anim calcmode="lin" valueType="num">
                                      <p:cBhvr additive="base">
                                        <p:cTn id="41" dur="500" fill="hold"/>
                                        <p:tgtEl>
                                          <p:spTgt spid="55299">
                                            <p:txEl>
                                              <p:pRg st="15" end="1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5299">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0" y="549275"/>
            <a:ext cx="9144000" cy="6335713"/>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5123" name="Rectangle 4"/>
          <p:cNvSpPr>
            <a:spLocks noChangeArrowheads="1"/>
          </p:cNvSpPr>
          <p:nvPr/>
        </p:nvSpPr>
        <p:spPr bwMode="auto">
          <a:xfrm>
            <a:off x="0" y="57150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pic>
        <p:nvPicPr>
          <p:cNvPr id="2" name="Picture 2" descr="D:\Bilder\Brücke Päd- Recht 2.png"/>
          <p:cNvPicPr>
            <a:picLocks noChangeAspect="1" noChangeArrowheads="1"/>
          </p:cNvPicPr>
          <p:nvPr/>
        </p:nvPicPr>
        <p:blipFill>
          <a:blip r:embed="rId3"/>
          <a:srcRect/>
          <a:stretch>
            <a:fillRect/>
          </a:stretch>
        </p:blipFill>
        <p:spPr bwMode="auto">
          <a:xfrm>
            <a:off x="3050" y="1785926"/>
            <a:ext cx="9140950" cy="5076000"/>
          </a:xfrm>
          <a:prstGeom prst="rect">
            <a:avLst/>
          </a:prstGeom>
          <a:noFill/>
        </p:spPr>
      </p:pic>
      <p:sp>
        <p:nvSpPr>
          <p:cNvPr id="12" name="Rechteck 11"/>
          <p:cNvSpPr/>
          <p:nvPr/>
        </p:nvSpPr>
        <p:spPr>
          <a:xfrm>
            <a:off x="7884000" y="2786058"/>
            <a:ext cx="1260000" cy="1015663"/>
          </a:xfrm>
          <a:prstGeom prst="rect">
            <a:avLst/>
          </a:prstGeom>
        </p:spPr>
        <p:txBody>
          <a:bodyPr wrap="square">
            <a:spAutoFit/>
          </a:bodyPr>
          <a:lstStyle/>
          <a:p>
            <a:r>
              <a:rPr lang="de-DE" sz="2000" b="1" dirty="0" smtClean="0">
                <a:solidFill>
                  <a:srgbClr val="E8BEBE"/>
                </a:solidFill>
                <a:latin typeface="Arial" pitchFamily="34" charset="0"/>
                <a:cs typeface="Arial" pitchFamily="34" charset="0"/>
              </a:rPr>
              <a:t>legal  </a:t>
            </a:r>
            <a:r>
              <a:rPr lang="de-DE" sz="2000" b="1" dirty="0" smtClean="0">
                <a:solidFill>
                  <a:srgbClr val="E8BEBE"/>
                </a:solidFill>
                <a:effectLst>
                  <a:outerShdw blurRad="38100" dist="38100" dir="2700000" algn="tl">
                    <a:srgbClr val="000000">
                      <a:alpha val="43137"/>
                    </a:srgbClr>
                  </a:outerShdw>
                </a:effectLst>
                <a:latin typeface="Arial" pitchFamily="34" charset="0"/>
                <a:cs typeface="Arial" pitchFamily="34" charset="0"/>
              </a:rPr>
              <a:t>→</a:t>
            </a:r>
            <a:r>
              <a:rPr lang="de-DE" sz="2000" b="1" dirty="0" smtClean="0">
                <a:solidFill>
                  <a:srgbClr val="E8BEBE"/>
                </a:solidFill>
                <a:latin typeface="Arial" pitchFamily="34" charset="0"/>
                <a:cs typeface="Arial" pitchFamily="34" charset="0"/>
              </a:rPr>
              <a:t>  </a:t>
            </a:r>
          </a:p>
          <a:p>
            <a:r>
              <a:rPr lang="de-DE" sz="2000" b="1" dirty="0" smtClean="0">
                <a:solidFill>
                  <a:srgbClr val="E8BEBE"/>
                </a:solidFill>
                <a:latin typeface="Arial" pitchFamily="34" charset="0"/>
                <a:cs typeface="Arial" pitchFamily="34" charset="0"/>
              </a:rPr>
              <a:t>rechtlich </a:t>
            </a:r>
          </a:p>
          <a:p>
            <a:r>
              <a:rPr lang="de-DE" sz="2000" b="1" dirty="0" smtClean="0">
                <a:solidFill>
                  <a:srgbClr val="E8BEBE"/>
                </a:solidFill>
                <a:latin typeface="Arial" pitchFamily="34" charset="0"/>
                <a:cs typeface="Arial" pitchFamily="34" charset="0"/>
              </a:rPr>
              <a:t> zulässig</a:t>
            </a:r>
            <a:endParaRPr lang="de-DE" sz="2000" dirty="0">
              <a:solidFill>
                <a:srgbClr val="E8BEBE"/>
              </a:solidFill>
              <a:latin typeface="Arial" pitchFamily="34" charset="0"/>
              <a:cs typeface="Arial" pitchFamily="34" charset="0"/>
            </a:endParaRPr>
          </a:p>
        </p:txBody>
      </p:sp>
      <p:sp>
        <p:nvSpPr>
          <p:cNvPr id="13" name="Rechteck 12"/>
          <p:cNvSpPr/>
          <p:nvPr/>
        </p:nvSpPr>
        <p:spPr>
          <a:xfrm>
            <a:off x="1785918" y="5572140"/>
            <a:ext cx="4140000" cy="400110"/>
          </a:xfrm>
          <a:prstGeom prst="rect">
            <a:avLst/>
          </a:prstGeom>
        </p:spPr>
        <p:txBody>
          <a:bodyPr wrap="square">
            <a:spAutoFit/>
          </a:bodyPr>
          <a:lstStyle/>
          <a:p>
            <a:pPr algn="ctr"/>
            <a:r>
              <a:rPr lang="de-DE" sz="2000" b="1" dirty="0" smtClean="0">
                <a:solidFill>
                  <a:srgbClr val="E8BEBE"/>
                </a:solidFill>
                <a:latin typeface="Arial" pitchFamily="34" charset="0"/>
                <a:cs typeface="Arial" pitchFamily="34" charset="0"/>
              </a:rPr>
              <a:t>legitim</a:t>
            </a:r>
            <a:r>
              <a:rPr lang="de-DE" sz="2000" b="1" dirty="0" smtClean="0">
                <a:solidFill>
                  <a:srgbClr val="E8BEBE"/>
                </a:solidFill>
                <a:effectLst>
                  <a:outerShdw blurRad="38100" dist="38100" dir="2700000" algn="tl">
                    <a:srgbClr val="000000">
                      <a:alpha val="43137"/>
                    </a:srgbClr>
                  </a:outerShdw>
                </a:effectLst>
                <a:latin typeface="Arial" pitchFamily="34" charset="0"/>
                <a:cs typeface="Arial" pitchFamily="34" charset="0"/>
              </a:rPr>
              <a:t> →</a:t>
            </a:r>
            <a:r>
              <a:rPr lang="de-DE" sz="2000" b="1" dirty="0" smtClean="0">
                <a:solidFill>
                  <a:srgbClr val="E8BEBE"/>
                </a:solidFill>
                <a:latin typeface="Arial" pitchFamily="34" charset="0"/>
                <a:cs typeface="Arial" pitchFamily="34" charset="0"/>
              </a:rPr>
              <a:t> fachlich verantwortbar</a:t>
            </a:r>
            <a:endParaRPr lang="de-DE" sz="2000" dirty="0">
              <a:solidFill>
                <a:srgbClr val="E8BEBE"/>
              </a:solidFill>
              <a:latin typeface="Arial" pitchFamily="34" charset="0"/>
              <a:cs typeface="Arial" pitchFamily="34" charset="0"/>
            </a:endParaRPr>
          </a:p>
        </p:txBody>
      </p:sp>
      <p:sp>
        <p:nvSpPr>
          <p:cNvPr id="11" name="Rechteck 10"/>
          <p:cNvSpPr/>
          <p:nvPr/>
        </p:nvSpPr>
        <p:spPr>
          <a:xfrm>
            <a:off x="0" y="571480"/>
            <a:ext cx="9144000" cy="1200329"/>
          </a:xfrm>
          <a:prstGeom prst="rect">
            <a:avLst/>
          </a:prstGeom>
        </p:spPr>
        <p:txBody>
          <a:bodyPr wrap="square">
            <a:spAutoFit/>
          </a:bodyPr>
          <a:lstStyle/>
          <a:p>
            <a:pPr algn="ctr"/>
            <a:r>
              <a:rPr lang="de-DE" sz="2400" b="1" kern="50" dirty="0" smtClean="0">
                <a:solidFill>
                  <a:srgbClr val="003366"/>
                </a:solidFill>
                <a:latin typeface="Arial" pitchFamily="34" charset="0"/>
                <a:ea typeface="Arial"/>
                <a:cs typeface="Arial" pitchFamily="34" charset="0"/>
              </a:rPr>
              <a:t>3. </a:t>
            </a:r>
            <a:r>
              <a:rPr lang="de-DE" sz="2400" b="1" kern="50" dirty="0" smtClean="0">
                <a:solidFill>
                  <a:srgbClr val="003366"/>
                </a:solidFill>
                <a:effectLst>
                  <a:outerShdw blurRad="38100" dist="38100" dir="2700000" algn="tl">
                    <a:srgbClr val="000000">
                      <a:alpha val="43137"/>
                    </a:srgbClr>
                  </a:outerShdw>
                </a:effectLst>
                <a:latin typeface="Arial" pitchFamily="34" charset="0"/>
                <a:ea typeface="Arial"/>
                <a:cs typeface="Arial" pitchFamily="34" charset="0"/>
              </a:rPr>
              <a:t>PROJEKT PÄDAGOGIK UND RECHT </a:t>
            </a:r>
          </a:p>
          <a:p>
            <a:pPr algn="ctr"/>
            <a:r>
              <a:rPr lang="de-DE" sz="2400" b="1" dirty="0" smtClean="0">
                <a:solidFill>
                  <a:srgbClr val="003366"/>
                </a:solidFill>
                <a:effectLst>
                  <a:outerShdw blurRad="38100" dist="38100" dir="2700000" algn="tl">
                    <a:srgbClr val="000000">
                      <a:alpha val="43137"/>
                    </a:srgbClr>
                  </a:outerShdw>
                </a:effectLst>
                <a:latin typeface="Arial" pitchFamily="34" charset="0"/>
                <a:cs typeface="Arial" pitchFamily="34" charset="0"/>
              </a:rPr>
              <a:t>→ ganzheitlich fachlich -rechtliche </a:t>
            </a:r>
            <a:r>
              <a:rPr lang="de-DE" sz="2400" b="1" kern="50" dirty="0" smtClean="0">
                <a:solidFill>
                  <a:srgbClr val="003366"/>
                </a:solidFill>
                <a:latin typeface="Arial" pitchFamily="34" charset="0"/>
                <a:ea typeface="Arial"/>
                <a:cs typeface="Arial" pitchFamily="34" charset="0"/>
              </a:rPr>
              <a:t>Sicht</a:t>
            </a:r>
          </a:p>
          <a:p>
            <a:pPr algn="ctr"/>
            <a:r>
              <a:rPr lang="de-DE" sz="2400" b="1" kern="50" dirty="0" smtClean="0">
                <a:solidFill>
                  <a:srgbClr val="003366"/>
                </a:solidFill>
                <a:latin typeface="Arial" pitchFamily="34" charset="0"/>
                <a:ea typeface="Arial"/>
                <a:cs typeface="Arial" pitchFamily="34" charset="0"/>
              </a:rPr>
              <a:t>www.paedagogikundrecht.de         </a:t>
            </a:r>
            <a:r>
              <a:rPr lang="de-DE" sz="2400" b="1" kern="50" dirty="0" smtClean="0">
                <a:solidFill>
                  <a:srgbClr val="E8BEBE"/>
                </a:solidFill>
                <a:latin typeface="Arial" pitchFamily="34" charset="0"/>
                <a:ea typeface="Arial"/>
                <a:cs typeface="Arial" pitchFamily="34" charset="0"/>
              </a:rPr>
              <a:t>                                                            </a:t>
            </a:r>
            <a:endParaRPr lang="de-DE" sz="2400" dirty="0">
              <a:solidFill>
                <a:srgbClr val="E8BEBE"/>
              </a:solidFill>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0" y="549275"/>
            <a:ext cx="9144000" cy="6335713"/>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5" name="Rechteck 4"/>
          <p:cNvSpPr/>
          <p:nvPr/>
        </p:nvSpPr>
        <p:spPr>
          <a:xfrm>
            <a:off x="214282" y="500042"/>
            <a:ext cx="8856000" cy="830263"/>
          </a:xfrm>
          <a:prstGeom prst="rect">
            <a:avLst/>
          </a:prstGeom>
        </p:spPr>
        <p:txBody>
          <a:bodyPr wrap="square">
            <a:spAutoFit/>
          </a:bodyPr>
          <a:lstStyle/>
          <a:p>
            <a:pPr>
              <a:defRPr/>
            </a:pPr>
            <a:r>
              <a:rPr lang="de-DE" sz="2400" b="1" dirty="0">
                <a:solidFill>
                  <a:srgbClr val="336699"/>
                </a:solidFill>
                <a:effectLst>
                  <a:outerShdw blurRad="38100" dist="38100" dir="2700000" algn="tl">
                    <a:srgbClr val="000000">
                      <a:alpha val="43137"/>
                    </a:srgbClr>
                  </a:outerShdw>
                </a:effectLst>
                <a:cs typeface="+mn-cs"/>
              </a:rPr>
              <a:t>      </a:t>
            </a:r>
          </a:p>
          <a:p>
            <a:pPr>
              <a:defRPr/>
            </a:pPr>
            <a:r>
              <a:rPr lang="de-DE" sz="2400" b="1" dirty="0">
                <a:solidFill>
                  <a:srgbClr val="336699"/>
                </a:solidFill>
                <a:effectLst>
                  <a:outerShdw blurRad="38100" dist="38100" dir="2700000" algn="tl">
                    <a:srgbClr val="000000">
                      <a:alpha val="43137"/>
                    </a:srgbClr>
                  </a:outerShdw>
                </a:effectLst>
                <a:cs typeface="+mn-cs"/>
              </a:rPr>
              <a:t>                    </a:t>
            </a:r>
            <a:endParaRPr lang="de-DE" sz="2000" dirty="0">
              <a:solidFill>
                <a:srgbClr val="336699"/>
              </a:solidFill>
              <a:cs typeface="+mn-cs"/>
            </a:endParaRPr>
          </a:p>
        </p:txBody>
      </p:sp>
      <p:sp>
        <p:nvSpPr>
          <p:cNvPr id="31745" name="Rectangle 1"/>
          <p:cNvSpPr>
            <a:spLocks noChangeArrowheads="1"/>
          </p:cNvSpPr>
          <p:nvPr/>
        </p:nvSpPr>
        <p:spPr bwMode="auto">
          <a:xfrm>
            <a:off x="0" y="571480"/>
            <a:ext cx="9144000" cy="461665"/>
          </a:xfrm>
          <a:prstGeom prst="rect">
            <a:avLst/>
          </a:prstGeom>
          <a:solidFill>
            <a:srgbClr val="FFFFFF"/>
          </a:solidFill>
          <a:ln w="9525">
            <a:noFill/>
            <a:miter lim="800000"/>
            <a:headEnd/>
            <a:tailEnd/>
          </a:ln>
          <a:effectLst/>
        </p:spPr>
        <p:txBody>
          <a:bodyPr wrap="square" anchor="ctr">
            <a:spAutoFit/>
          </a:bodyPr>
          <a:lstStyle/>
          <a:p>
            <a:pPr eaLnBrk="0" hangingPunct="0">
              <a:defRPr/>
            </a:pPr>
            <a:r>
              <a:rPr lang="de-DE" sz="2400" b="1" dirty="0" smtClean="0">
                <a:solidFill>
                  <a:srgbClr val="003366"/>
                </a:solidFill>
              </a:rPr>
              <a:t>3. </a:t>
            </a:r>
            <a:r>
              <a:rPr lang="de-DE" sz="2400" b="1" u="sng" dirty="0" smtClean="0">
                <a:solidFill>
                  <a:srgbClr val="003366"/>
                </a:solidFill>
                <a:effectLst>
                  <a:outerShdw blurRad="38100" dist="38100" dir="2700000" algn="tl">
                    <a:srgbClr val="000000">
                      <a:alpha val="43137"/>
                    </a:srgbClr>
                  </a:outerShdw>
                </a:effectLst>
              </a:rPr>
              <a:t>Projekt </a:t>
            </a:r>
            <a:r>
              <a:rPr lang="de-DE" sz="2400" b="1" dirty="0" smtClean="0">
                <a:solidFill>
                  <a:srgbClr val="003366"/>
                </a:solidFill>
                <a:effectLst>
                  <a:outerShdw blurRad="38100" dist="38100" dir="2700000" algn="tl">
                    <a:srgbClr val="000000">
                      <a:alpha val="43137"/>
                    </a:srgbClr>
                  </a:outerShdw>
                </a:effectLst>
              </a:rPr>
              <a:t>→ </a:t>
            </a:r>
            <a:r>
              <a:rPr lang="de-DE" sz="2400" b="1" u="sng" dirty="0" smtClean="0">
                <a:solidFill>
                  <a:srgbClr val="003366"/>
                </a:solidFill>
                <a:effectLst>
                  <a:outerShdw blurRad="38100" dist="38100" dir="2700000" algn="tl">
                    <a:srgbClr val="000000">
                      <a:alpha val="43137"/>
                    </a:srgbClr>
                  </a:outerShdw>
                </a:effectLst>
              </a:rPr>
              <a:t>integriert fachlich - rechtliche Sicht  </a:t>
            </a:r>
          </a:p>
        </p:txBody>
      </p:sp>
      <p:sp>
        <p:nvSpPr>
          <p:cNvPr id="21" name="Rechteck 20"/>
          <p:cNvSpPr/>
          <p:nvPr/>
        </p:nvSpPr>
        <p:spPr>
          <a:xfrm>
            <a:off x="0" y="1071543"/>
            <a:ext cx="9144000" cy="5796000"/>
          </a:xfrm>
          <a:prstGeom prst="rect">
            <a:avLst/>
          </a:prstGeom>
        </p:spPr>
        <p:txBody>
          <a:bodyPr wrap="square">
            <a:spAutoFit/>
          </a:bodyPr>
          <a:lstStyle/>
          <a:p>
            <a:r>
              <a:rPr lang="de-DE" sz="2000" dirty="0" smtClean="0">
                <a:solidFill>
                  <a:srgbClr val="003366"/>
                </a:solidFill>
              </a:rPr>
              <a:t> </a:t>
            </a:r>
          </a:p>
          <a:p>
            <a:pPr marL="457200" indent="-457200"/>
            <a:endParaRPr lang="de-DE" sz="2000" dirty="0" smtClean="0">
              <a:solidFill>
                <a:srgbClr val="003366"/>
              </a:solidFill>
            </a:endParaRPr>
          </a:p>
          <a:p>
            <a:pPr marL="457200" indent="-457200"/>
            <a:r>
              <a:rPr lang="de-DE" sz="2000" dirty="0" smtClean="0">
                <a:solidFill>
                  <a:srgbClr val="003366"/>
                </a:solidFill>
              </a:rPr>
              <a:t>-  </a:t>
            </a:r>
            <a:r>
              <a:rPr lang="de-DE" sz="2000" b="1" dirty="0" smtClean="0">
                <a:solidFill>
                  <a:srgbClr val="003366"/>
                </a:solidFill>
                <a:effectLst>
                  <a:outerShdw blurRad="38100" dist="38100" dir="2700000" algn="tl">
                    <a:srgbClr val="000000">
                      <a:alpha val="43137"/>
                    </a:srgbClr>
                  </a:outerShdw>
                </a:effectLst>
              </a:rPr>
              <a:t>“Kindeswohl  </a:t>
            </a:r>
            <a:r>
              <a:rPr lang="de-DE" sz="2000" dirty="0" smtClean="0">
                <a:solidFill>
                  <a:srgbClr val="003366"/>
                </a:solidFill>
              </a:rPr>
              <a:t>ist  wahrscheinlich  das  zynischste  Lügenwort,  dass  sich ein </a:t>
            </a:r>
          </a:p>
          <a:p>
            <a:pPr marL="457200" indent="-457200"/>
            <a:r>
              <a:rPr lang="de-DE" sz="2000" dirty="0" smtClean="0">
                <a:solidFill>
                  <a:srgbClr val="003366"/>
                </a:solidFill>
              </a:rPr>
              <a:t>   deutscher  Justiz-  und  Behördenapparat  seit  über  50 Jahren  hat  einfallen </a:t>
            </a:r>
          </a:p>
          <a:p>
            <a:pPr marL="457200" indent="-457200"/>
            <a:r>
              <a:rPr lang="de-DE" sz="2000" dirty="0" smtClean="0">
                <a:solidFill>
                  <a:srgbClr val="003366"/>
                </a:solidFill>
              </a:rPr>
              <a:t>   lassen:  eine  Worthülse,  um noch das  größte Verbrechen  gegen Kinder zu </a:t>
            </a:r>
          </a:p>
          <a:p>
            <a:pPr marL="457200" indent="-457200"/>
            <a:r>
              <a:rPr lang="de-DE" sz="2000" dirty="0" smtClean="0">
                <a:solidFill>
                  <a:srgbClr val="003366"/>
                </a:solidFill>
              </a:rPr>
              <a:t>   decken” („Die vaterlose Gesellschaft“ / Matthias </a:t>
            </a:r>
            <a:r>
              <a:rPr lang="de-DE" sz="2000" dirty="0" err="1" smtClean="0">
                <a:solidFill>
                  <a:srgbClr val="003366"/>
                </a:solidFill>
              </a:rPr>
              <a:t>Matussek</a:t>
            </a:r>
            <a:r>
              <a:rPr lang="de-DE" sz="2000" dirty="0" smtClean="0">
                <a:solidFill>
                  <a:srgbClr val="003366"/>
                </a:solidFill>
              </a:rPr>
              <a:t>). </a:t>
            </a:r>
          </a:p>
          <a:p>
            <a:pPr marL="457200" indent="-457200"/>
            <a:endParaRPr lang="de-DE" sz="2000" dirty="0" smtClean="0">
              <a:solidFill>
                <a:srgbClr val="003366"/>
              </a:solidFill>
            </a:endParaRPr>
          </a:p>
          <a:p>
            <a:pPr marL="457200" indent="-457200"/>
            <a:endParaRPr lang="de-DE" sz="2000" b="1" dirty="0" smtClean="0">
              <a:solidFill>
                <a:srgbClr val="003366"/>
              </a:solidFill>
            </a:endParaRPr>
          </a:p>
          <a:p>
            <a:pPr marL="457200" indent="-457200"/>
            <a:r>
              <a:rPr lang="de-DE" sz="2000" dirty="0" smtClean="0">
                <a:solidFill>
                  <a:srgbClr val="003366"/>
                </a:solidFill>
              </a:rPr>
              <a:t>-  </a:t>
            </a:r>
            <a:r>
              <a:rPr lang="de-DE" sz="2000" b="1" dirty="0" smtClean="0">
                <a:solidFill>
                  <a:srgbClr val="003366"/>
                </a:solidFill>
                <a:effectLst>
                  <a:outerShdw blurRad="38100" dist="38100" dir="2700000" algn="tl">
                    <a:srgbClr val="000000">
                      <a:alpha val="43137"/>
                    </a:srgbClr>
                  </a:outerShdw>
                </a:effectLst>
              </a:rPr>
              <a:t>„Kindeswohl“ im allg. Kontext von Art.3 CRC beinhaltet das körperliche,</a:t>
            </a:r>
          </a:p>
          <a:p>
            <a:pPr marL="457200" indent="-457200"/>
            <a:r>
              <a:rPr lang="de-DE" sz="2000" b="1" dirty="0" smtClean="0">
                <a:solidFill>
                  <a:srgbClr val="003366"/>
                </a:solidFill>
                <a:effectLst>
                  <a:outerShdw blurRad="38100" dist="38100" dir="2700000" algn="tl">
                    <a:srgbClr val="000000">
                      <a:alpha val="43137"/>
                    </a:srgbClr>
                  </a:outerShdw>
                </a:effectLst>
              </a:rPr>
              <a:t>   geistige, seelische Wohl des Kindes/ </a:t>
            </a:r>
            <a:r>
              <a:rPr lang="de-DE" sz="2000" b="1" dirty="0" err="1" smtClean="0">
                <a:solidFill>
                  <a:srgbClr val="003366"/>
                </a:solidFill>
                <a:effectLst>
                  <a:outerShdw blurRad="38100" dist="38100" dir="2700000" algn="tl">
                    <a:srgbClr val="000000">
                      <a:alpha val="43137"/>
                    </a:srgbClr>
                  </a:outerShdw>
                </a:effectLst>
              </a:rPr>
              <a:t>Jgln</a:t>
            </a:r>
            <a:r>
              <a:rPr lang="de-DE" sz="2000" b="1" dirty="0" smtClean="0">
                <a:solidFill>
                  <a:srgbClr val="003366"/>
                </a:solidFill>
                <a:effectLst>
                  <a:outerShdw blurRad="38100" dist="38100" dir="2700000" algn="tl">
                    <a:srgbClr val="000000">
                      <a:alpha val="43137"/>
                    </a:srgbClr>
                  </a:outerShdw>
                </a:effectLst>
              </a:rPr>
              <a:t>., beurteilt nach folg. </a:t>
            </a:r>
            <a:r>
              <a:rPr lang="de-DE" sz="2000" b="1" dirty="0" smtClean="0">
                <a:solidFill>
                  <a:srgbClr val="003366"/>
                </a:solidFill>
                <a:effectLst>
                  <a:outerShdw blurRad="38100" dist="38100" dir="2700000" algn="tl">
                    <a:srgbClr val="000000">
                      <a:alpha val="43137"/>
                    </a:srgbClr>
                  </a:outerShdw>
                </a:effectLst>
              </a:rPr>
              <a:t>Kriterien </a:t>
            </a:r>
          </a:p>
          <a:p>
            <a:pPr marL="457200" indent="-457200"/>
            <a:r>
              <a:rPr lang="de-DE" sz="2000" b="1" dirty="0" smtClean="0">
                <a:solidFill>
                  <a:srgbClr val="003366"/>
                </a:solidFill>
                <a:effectLst>
                  <a:outerShdw blurRad="38100" dist="38100" dir="2700000" algn="tl">
                    <a:srgbClr val="000000">
                      <a:alpha val="43137"/>
                    </a:srgbClr>
                  </a:outerShdw>
                </a:effectLst>
              </a:rPr>
              <a:t> </a:t>
            </a:r>
            <a:r>
              <a:rPr lang="de-DE" sz="2000" b="1" dirty="0" smtClean="0">
                <a:solidFill>
                  <a:srgbClr val="003366"/>
                </a:solidFill>
                <a:effectLst>
                  <a:outerShdw blurRad="38100" dist="38100" dir="2700000" algn="tl">
                    <a:srgbClr val="000000">
                      <a:alpha val="43137"/>
                    </a:srgbClr>
                  </a:outerShdw>
                </a:effectLst>
              </a:rPr>
              <a:t>  </a:t>
            </a:r>
            <a:r>
              <a:rPr lang="de-DE" sz="2000" b="1" dirty="0" smtClean="0">
                <a:solidFill>
                  <a:srgbClr val="003366"/>
                </a:solidFill>
                <a:effectLst>
                  <a:outerShdw blurRad="38100" dist="38100" dir="2700000" algn="tl">
                    <a:srgbClr val="000000">
                      <a:alpha val="43137"/>
                    </a:srgbClr>
                  </a:outerShdw>
                </a:effectLst>
              </a:rPr>
              <a:t>im „</a:t>
            </a:r>
            <a:r>
              <a:rPr lang="de-DE" sz="2000" b="1" dirty="0" err="1" smtClean="0">
                <a:solidFill>
                  <a:srgbClr val="003366"/>
                </a:solidFill>
                <a:effectLst>
                  <a:outerShdw blurRad="38100" dist="38100" dir="2700000" algn="tl">
                    <a:srgbClr val="000000">
                      <a:alpha val="43137"/>
                    </a:srgbClr>
                  </a:outerShdw>
                </a:effectLst>
              </a:rPr>
              <a:t>best</a:t>
            </a:r>
            <a:r>
              <a:rPr lang="de-DE" sz="2000" b="1" dirty="0" smtClean="0">
                <a:solidFill>
                  <a:srgbClr val="003366"/>
                </a:solidFill>
                <a:effectLst>
                  <a:outerShdw blurRad="38100" dist="38100" dir="2700000" algn="tl">
                    <a:srgbClr val="000000">
                      <a:alpha val="43137"/>
                    </a:srgbClr>
                  </a:outerShdw>
                </a:effectLst>
              </a:rPr>
              <a:t> </a:t>
            </a:r>
            <a:r>
              <a:rPr lang="de-DE" sz="2000" b="1" dirty="0" err="1" smtClean="0">
                <a:solidFill>
                  <a:srgbClr val="003366"/>
                </a:solidFill>
                <a:effectLst>
                  <a:outerShdw blurRad="38100" dist="38100" dir="2700000" algn="tl">
                    <a:srgbClr val="000000">
                      <a:alpha val="43137"/>
                    </a:srgbClr>
                  </a:outerShdw>
                </a:effectLst>
              </a:rPr>
              <a:t>interest</a:t>
            </a:r>
            <a:r>
              <a:rPr lang="de-DE" sz="2000" b="1" dirty="0" smtClean="0">
                <a:solidFill>
                  <a:srgbClr val="003366"/>
                </a:solidFill>
                <a:effectLst>
                  <a:outerShdw blurRad="38100" dist="38100" dir="2700000" algn="tl">
                    <a:srgbClr val="000000">
                      <a:alpha val="43137"/>
                    </a:srgbClr>
                  </a:outerShdw>
                </a:effectLst>
              </a:rPr>
              <a:t>“ (wohlverstandenes Kindesinteresse/ Sicht des K/ </a:t>
            </a:r>
            <a:r>
              <a:rPr lang="de-DE" sz="2000" b="1" dirty="0" err="1" smtClean="0">
                <a:solidFill>
                  <a:srgbClr val="003366"/>
                </a:solidFill>
                <a:effectLst>
                  <a:outerShdw blurRad="38100" dist="38100" dir="2700000" algn="tl">
                    <a:srgbClr val="000000">
                      <a:alpha val="43137"/>
                    </a:srgbClr>
                  </a:outerShdw>
                </a:effectLst>
              </a:rPr>
              <a:t>Jgn</a:t>
            </a:r>
            <a:r>
              <a:rPr lang="de-DE" sz="2000" b="1" dirty="0" smtClean="0">
                <a:solidFill>
                  <a:srgbClr val="003366"/>
                </a:solidFill>
                <a:effectLst>
                  <a:outerShdw blurRad="38100" dist="38100" dir="2700000" algn="tl">
                    <a:srgbClr val="000000">
                      <a:alpha val="43137"/>
                    </a:srgbClr>
                  </a:outerShdw>
                </a:effectLst>
              </a:rPr>
              <a:t>, </a:t>
            </a:r>
          </a:p>
          <a:p>
            <a:pPr marL="457200" indent="-457200"/>
            <a:r>
              <a:rPr lang="de-DE" sz="2000" b="1" dirty="0" smtClean="0">
                <a:solidFill>
                  <a:srgbClr val="003366"/>
                </a:solidFill>
                <a:effectLst>
                  <a:outerShdw blurRad="38100" dist="38100" dir="2700000" algn="tl">
                    <a:srgbClr val="000000">
                      <a:alpha val="43137"/>
                    </a:srgbClr>
                  </a:outerShdw>
                </a:effectLst>
              </a:rPr>
              <a:t>   nicht Eigeninteresse der Eltern </a:t>
            </a:r>
            <a:r>
              <a:rPr lang="de-DE" sz="2000" b="1" dirty="0" err="1" smtClean="0">
                <a:solidFill>
                  <a:srgbClr val="003366"/>
                </a:solidFill>
                <a:effectLst>
                  <a:outerShdw blurRad="38100" dist="38100" dir="2700000" algn="tl">
                    <a:srgbClr val="000000">
                      <a:alpha val="43137"/>
                    </a:srgbClr>
                  </a:outerShdw>
                </a:effectLst>
              </a:rPr>
              <a:t>bzw</a:t>
            </a:r>
            <a:r>
              <a:rPr lang="de-DE" sz="2000" b="1" dirty="0" smtClean="0">
                <a:solidFill>
                  <a:srgbClr val="003366"/>
                </a:solidFill>
                <a:effectLst>
                  <a:outerShdw blurRad="38100" dist="38100" dir="2700000" algn="tl">
                    <a:srgbClr val="000000">
                      <a:alpha val="43137"/>
                    </a:srgbClr>
                  </a:outerShdw>
                </a:effectLst>
              </a:rPr>
              <a:t> </a:t>
            </a:r>
            <a:r>
              <a:rPr lang="de-DE" sz="2000" b="1" dirty="0" err="1" smtClean="0">
                <a:solidFill>
                  <a:srgbClr val="003366"/>
                </a:solidFill>
                <a:effectLst>
                  <a:outerShdw blurRad="38100" dist="38100" dir="2700000" algn="tl">
                    <a:srgbClr val="000000">
                      <a:alpha val="43137"/>
                    </a:srgbClr>
                  </a:outerShdw>
                </a:effectLst>
              </a:rPr>
              <a:t>PädagogInnen</a:t>
            </a:r>
            <a:r>
              <a:rPr lang="de-DE" sz="2000" b="1" dirty="0" smtClean="0">
                <a:solidFill>
                  <a:srgbClr val="003366"/>
                </a:solidFill>
                <a:effectLst>
                  <a:outerShdw blurRad="38100" dist="38100" dir="2700000" algn="tl">
                    <a:srgbClr val="000000">
                      <a:alpha val="43137"/>
                    </a:srgbClr>
                  </a:outerShdw>
                </a:effectLst>
              </a:rPr>
              <a:t>):</a:t>
            </a:r>
            <a:endParaRPr lang="de-DE" sz="2000" b="1" dirty="0" smtClean="0">
              <a:solidFill>
                <a:srgbClr val="003366"/>
              </a:solidFill>
              <a:effectLst>
                <a:outerShdw blurRad="38100" dist="38100" dir="2700000" algn="tl">
                  <a:srgbClr val="000000">
                    <a:alpha val="43137"/>
                  </a:srgbClr>
                </a:outerShdw>
              </a:effectLst>
            </a:endParaRPr>
          </a:p>
          <a:p>
            <a:pPr marL="457200" indent="-457200"/>
            <a:endParaRPr lang="de-DE" sz="2000" dirty="0" smtClean="0">
              <a:solidFill>
                <a:srgbClr val="003366"/>
              </a:solidFill>
            </a:endParaRPr>
          </a:p>
          <a:p>
            <a:pPr marL="457200" indent="-457200"/>
            <a:r>
              <a:rPr lang="de-DE" sz="2000" dirty="0" smtClean="0">
                <a:solidFill>
                  <a:srgbClr val="003366"/>
                </a:solidFill>
              </a:rPr>
              <a:t>       -     Innere Bindungen </a:t>
            </a:r>
          </a:p>
          <a:p>
            <a:pPr marL="457200" indent="-457200"/>
            <a:r>
              <a:rPr lang="de-DE" sz="2000" dirty="0" smtClean="0">
                <a:solidFill>
                  <a:srgbClr val="003366"/>
                </a:solidFill>
              </a:rPr>
              <a:t>       -     Wille des Kindes/ Jugendlichen </a:t>
            </a:r>
          </a:p>
          <a:p>
            <a:pPr marL="457200" indent="-457200"/>
            <a:r>
              <a:rPr lang="de-DE" sz="2000" dirty="0" smtClean="0">
                <a:solidFill>
                  <a:srgbClr val="003366"/>
                </a:solidFill>
              </a:rPr>
              <a:t>       -     Kontinuität und Stabilität von Erziehungsverhältnissen</a:t>
            </a:r>
          </a:p>
          <a:p>
            <a:pPr marL="457200" indent="-457200"/>
            <a:r>
              <a:rPr lang="de-DE" sz="2000" dirty="0" smtClean="0">
                <a:solidFill>
                  <a:srgbClr val="003366"/>
                </a:solidFill>
              </a:rPr>
              <a:t>       -     Positive Beziehung zu den Eltern             </a:t>
            </a:r>
            <a:r>
              <a:rPr lang="de-DE" sz="2000" b="1" dirty="0" smtClean="0">
                <a:solidFill>
                  <a:srgbClr val="003366"/>
                </a:solidFill>
              </a:rPr>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
                                            <p:txEl>
                                              <p:pRg st="2" end="2"/>
                                            </p:txEl>
                                          </p:spTgt>
                                        </p:tgtEl>
                                        <p:attrNameLst>
                                          <p:attrName>style.visibility</p:attrName>
                                        </p:attrNameLst>
                                      </p:cBhvr>
                                      <p:to>
                                        <p:strVal val="visible"/>
                                      </p:to>
                                    </p:set>
                                    <p:anim calcmode="lin" valueType="num">
                                      <p:cBhvr additive="base">
                                        <p:cTn id="7"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1">
                                            <p:txEl>
                                              <p:pRg st="3" end="3"/>
                                            </p:txEl>
                                          </p:spTgt>
                                        </p:tgtEl>
                                        <p:attrNameLst>
                                          <p:attrName>style.visibility</p:attrName>
                                        </p:attrNameLst>
                                      </p:cBhvr>
                                      <p:to>
                                        <p:strVal val="visible"/>
                                      </p:to>
                                    </p:set>
                                    <p:anim calcmode="lin" valueType="num">
                                      <p:cBhvr additive="base">
                                        <p:cTn id="11"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1">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1">
                                            <p:txEl>
                                              <p:pRg st="4" end="4"/>
                                            </p:txEl>
                                          </p:spTgt>
                                        </p:tgtEl>
                                        <p:attrNameLst>
                                          <p:attrName>style.visibility</p:attrName>
                                        </p:attrNameLst>
                                      </p:cBhvr>
                                      <p:to>
                                        <p:strVal val="visible"/>
                                      </p:to>
                                    </p:set>
                                    <p:anim calcmode="lin" valueType="num">
                                      <p:cBhvr additive="base">
                                        <p:cTn id="15" dur="500" fill="hold"/>
                                        <p:tgtEl>
                                          <p:spTgt spid="21">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1">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1">
                                            <p:txEl>
                                              <p:pRg st="5" end="5"/>
                                            </p:txEl>
                                          </p:spTgt>
                                        </p:tgtEl>
                                        <p:attrNameLst>
                                          <p:attrName>style.visibility</p:attrName>
                                        </p:attrNameLst>
                                      </p:cBhvr>
                                      <p:to>
                                        <p:strVal val="visible"/>
                                      </p:to>
                                    </p:set>
                                    <p:anim calcmode="lin" valueType="num">
                                      <p:cBhvr additive="base">
                                        <p:cTn id="19" dur="500" fill="hold"/>
                                        <p:tgtEl>
                                          <p:spTgt spid="2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
                                            <p:txEl>
                                              <p:pRg st="8" end="8"/>
                                            </p:txEl>
                                          </p:spTgt>
                                        </p:tgtEl>
                                        <p:attrNameLst>
                                          <p:attrName>style.visibility</p:attrName>
                                        </p:attrNameLst>
                                      </p:cBhvr>
                                      <p:to>
                                        <p:strVal val="visible"/>
                                      </p:to>
                                    </p:set>
                                    <p:anim calcmode="lin" valueType="num">
                                      <p:cBhvr additive="base">
                                        <p:cTn id="25" dur="500" fill="hold"/>
                                        <p:tgtEl>
                                          <p:spTgt spid="21">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1">
                                            <p:txEl>
                                              <p:pRg st="9" end="9"/>
                                            </p:txEl>
                                          </p:spTgt>
                                        </p:tgtEl>
                                        <p:attrNameLst>
                                          <p:attrName>style.visibility</p:attrName>
                                        </p:attrNameLst>
                                      </p:cBhvr>
                                      <p:to>
                                        <p:strVal val="visible"/>
                                      </p:to>
                                    </p:set>
                                    <p:anim calcmode="lin" valueType="num">
                                      <p:cBhvr additive="base">
                                        <p:cTn id="29" dur="500" fill="hold"/>
                                        <p:tgtEl>
                                          <p:spTgt spid="21">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1">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1">
                                            <p:txEl>
                                              <p:pRg st="10" end="10"/>
                                            </p:txEl>
                                          </p:spTgt>
                                        </p:tgtEl>
                                        <p:attrNameLst>
                                          <p:attrName>style.visibility</p:attrName>
                                        </p:attrNameLst>
                                      </p:cBhvr>
                                      <p:to>
                                        <p:strVal val="visible"/>
                                      </p:to>
                                    </p:set>
                                    <p:anim calcmode="lin" valueType="num">
                                      <p:cBhvr additive="base">
                                        <p:cTn id="33" dur="500" fill="hold"/>
                                        <p:tgtEl>
                                          <p:spTgt spid="21">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1">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1">
                                            <p:txEl>
                                              <p:pRg st="11" end="11"/>
                                            </p:txEl>
                                          </p:spTgt>
                                        </p:tgtEl>
                                        <p:attrNameLst>
                                          <p:attrName>style.visibility</p:attrName>
                                        </p:attrNameLst>
                                      </p:cBhvr>
                                      <p:to>
                                        <p:strVal val="visible"/>
                                      </p:to>
                                    </p:set>
                                    <p:anim calcmode="lin" valueType="num">
                                      <p:cBhvr additive="base">
                                        <p:cTn id="37" dur="500" fill="hold"/>
                                        <p:tgtEl>
                                          <p:spTgt spid="21">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1">
                                            <p:txEl>
                                              <p:pRg st="13" end="13"/>
                                            </p:txEl>
                                          </p:spTgt>
                                        </p:tgtEl>
                                        <p:attrNameLst>
                                          <p:attrName>style.visibility</p:attrName>
                                        </p:attrNameLst>
                                      </p:cBhvr>
                                      <p:to>
                                        <p:strVal val="visible"/>
                                      </p:to>
                                    </p:set>
                                    <p:anim calcmode="lin" valueType="num">
                                      <p:cBhvr additive="base">
                                        <p:cTn id="43" dur="500" fill="hold"/>
                                        <p:tgtEl>
                                          <p:spTgt spid="21">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1">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1">
                                            <p:txEl>
                                              <p:pRg st="14" end="14"/>
                                            </p:txEl>
                                          </p:spTgt>
                                        </p:tgtEl>
                                        <p:attrNameLst>
                                          <p:attrName>style.visibility</p:attrName>
                                        </p:attrNameLst>
                                      </p:cBhvr>
                                      <p:to>
                                        <p:strVal val="visible"/>
                                      </p:to>
                                    </p:set>
                                    <p:anim calcmode="lin" valueType="num">
                                      <p:cBhvr additive="base">
                                        <p:cTn id="49" dur="500" fill="hold"/>
                                        <p:tgtEl>
                                          <p:spTgt spid="21">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1">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1">
                                            <p:txEl>
                                              <p:pRg st="15" end="15"/>
                                            </p:txEl>
                                          </p:spTgt>
                                        </p:tgtEl>
                                        <p:attrNameLst>
                                          <p:attrName>style.visibility</p:attrName>
                                        </p:attrNameLst>
                                      </p:cBhvr>
                                      <p:to>
                                        <p:strVal val="visible"/>
                                      </p:to>
                                    </p:set>
                                    <p:anim calcmode="lin" valueType="num">
                                      <p:cBhvr additive="base">
                                        <p:cTn id="55" dur="500" fill="hold"/>
                                        <p:tgtEl>
                                          <p:spTgt spid="21">
                                            <p:txEl>
                                              <p:pRg st="15" end="1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1">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1">
                                            <p:txEl>
                                              <p:pRg st="16" end="16"/>
                                            </p:txEl>
                                          </p:spTgt>
                                        </p:tgtEl>
                                        <p:attrNameLst>
                                          <p:attrName>style.visibility</p:attrName>
                                        </p:attrNameLst>
                                      </p:cBhvr>
                                      <p:to>
                                        <p:strVal val="visible"/>
                                      </p:to>
                                    </p:set>
                                    <p:anim calcmode="lin" valueType="num">
                                      <p:cBhvr additive="base">
                                        <p:cTn id="61" dur="500" fill="hold"/>
                                        <p:tgtEl>
                                          <p:spTgt spid="21">
                                            <p:txEl>
                                              <p:pRg st="16" end="1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1">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0" y="522287"/>
            <a:ext cx="9144000" cy="6335713"/>
          </a:xfrm>
          <a:prstGeom prst="rect">
            <a:avLst/>
          </a:prstGeom>
          <a:noFill/>
          <a:ln w="38100">
            <a:solidFill>
              <a:srgbClr val="336699"/>
            </a:solidFill>
            <a:miter lim="800000"/>
            <a:headEnd/>
            <a:tailEnd/>
          </a:ln>
        </p:spPr>
        <p:txBody>
          <a:bodyPr anchor="ctr"/>
          <a:lstStyle/>
          <a:p>
            <a:r>
              <a:rPr lang="de-DE" sz="4000" b="1">
                <a:solidFill>
                  <a:srgbClr val="336699"/>
                </a:solidFill>
                <a:latin typeface="Arial Black" pitchFamily="34" charset="0"/>
              </a:rPr>
              <a:t>      </a:t>
            </a:r>
          </a:p>
        </p:txBody>
      </p:sp>
      <p:sp>
        <p:nvSpPr>
          <p:cNvPr id="8195" name="Rectangle 4"/>
          <p:cNvSpPr>
            <a:spLocks noChangeArrowheads="1"/>
          </p:cNvSpPr>
          <p:nvPr/>
        </p:nvSpPr>
        <p:spPr bwMode="auto">
          <a:xfrm>
            <a:off x="0" y="590550"/>
            <a:ext cx="9144000" cy="6267450"/>
          </a:xfrm>
          <a:prstGeom prst="rect">
            <a:avLst/>
          </a:prstGeom>
          <a:noFill/>
          <a:ln w="9525">
            <a:noFill/>
            <a:miter lim="800000"/>
            <a:headEnd/>
            <a:tailEnd/>
          </a:ln>
        </p:spPr>
        <p:txBody>
          <a:bodyPr/>
          <a:lstStyle/>
          <a:p>
            <a:pPr marL="88900" indent="-88900">
              <a:tabLst>
                <a:tab pos="88900" algn="l"/>
              </a:tabLst>
            </a:pPr>
            <a:r>
              <a:rPr lang="de-DE" b="1"/>
              <a:t>       </a:t>
            </a:r>
          </a:p>
          <a:p>
            <a:pPr marL="88900" indent="-88900">
              <a:tabLst>
                <a:tab pos="88900" algn="l"/>
              </a:tabLst>
            </a:pPr>
            <a:r>
              <a:rPr lang="de-DE" sz="2000" b="1">
                <a:solidFill>
                  <a:srgbClr val="336699"/>
                </a:solidFill>
              </a:rPr>
              <a:t>		</a:t>
            </a:r>
          </a:p>
        </p:txBody>
      </p:sp>
      <p:sp>
        <p:nvSpPr>
          <p:cNvPr id="6148" name="Rechteck 4"/>
          <p:cNvSpPr>
            <a:spLocks noChangeArrowheads="1"/>
          </p:cNvSpPr>
          <p:nvPr/>
        </p:nvSpPr>
        <p:spPr bwMode="auto">
          <a:xfrm>
            <a:off x="0" y="522287"/>
            <a:ext cx="9144000" cy="6335713"/>
          </a:xfrm>
          <a:prstGeom prst="rect">
            <a:avLst/>
          </a:prstGeom>
          <a:noFill/>
          <a:ln w="9525">
            <a:noFill/>
            <a:miter lim="800000"/>
            <a:headEnd/>
            <a:tailEnd/>
          </a:ln>
        </p:spPr>
        <p:txBody>
          <a:bodyPr>
            <a:spAutoFit/>
          </a:bodyPr>
          <a:lstStyle/>
          <a:p>
            <a:pPr marL="533400" indent="-533400">
              <a:defRPr/>
            </a:pPr>
            <a:endParaRPr lang="de-DE" sz="2400" b="1" dirty="0">
              <a:solidFill>
                <a:srgbClr val="336699"/>
              </a:solidFill>
              <a:effectLst>
                <a:outerShdw blurRad="38100" dist="38100" dir="2700000" algn="tl">
                  <a:srgbClr val="000000">
                    <a:alpha val="43137"/>
                  </a:srgbClr>
                </a:outerShdw>
              </a:effectLst>
              <a:cs typeface="+mn-cs"/>
            </a:endParaRPr>
          </a:p>
          <a:p>
            <a:pPr marL="533400" indent="-533400">
              <a:defRPr/>
            </a:pPr>
            <a:endParaRPr lang="de-DE" sz="2000" b="1" dirty="0">
              <a:solidFill>
                <a:srgbClr val="336699"/>
              </a:solidFill>
              <a:cs typeface="+mn-cs"/>
            </a:endParaRPr>
          </a:p>
          <a:p>
            <a:pPr marL="533400" indent="-533400">
              <a:defRPr/>
            </a:pPr>
            <a:endParaRPr lang="de-DE" sz="2000" b="1" dirty="0">
              <a:solidFill>
                <a:srgbClr val="336699"/>
              </a:solidFill>
              <a:cs typeface="+mn-cs"/>
            </a:endParaRPr>
          </a:p>
          <a:p>
            <a:pPr marL="533400" indent="-533400">
              <a:defRPr/>
            </a:pPr>
            <a:endParaRPr lang="de-DE" sz="2000" b="1" dirty="0">
              <a:solidFill>
                <a:srgbClr val="336699"/>
              </a:solidFill>
              <a:cs typeface="+mn-cs"/>
            </a:endParaRPr>
          </a:p>
          <a:p>
            <a:pPr marL="533400" indent="-533400">
              <a:defRPr/>
            </a:pPr>
            <a:endParaRPr lang="de-DE" sz="2000" b="1" dirty="0">
              <a:solidFill>
                <a:srgbClr val="336699"/>
              </a:solidFill>
              <a:cs typeface="+mn-cs"/>
            </a:endParaRPr>
          </a:p>
          <a:p>
            <a:pPr marL="533400" indent="-533400">
              <a:defRPr/>
            </a:pPr>
            <a:endParaRPr lang="de-DE" sz="2000" b="1" dirty="0">
              <a:solidFill>
                <a:srgbClr val="336699"/>
              </a:solidFill>
              <a:cs typeface="+mn-cs"/>
            </a:endParaRPr>
          </a:p>
          <a:p>
            <a:pPr marL="533400" indent="-533400">
              <a:defRPr/>
            </a:pPr>
            <a:endParaRPr lang="de-DE" sz="2000" dirty="0">
              <a:solidFill>
                <a:srgbClr val="336699"/>
              </a:solidFill>
              <a:cs typeface="+mn-cs"/>
            </a:endParaRPr>
          </a:p>
          <a:p>
            <a:pPr marL="533400" indent="-533400">
              <a:defRPr/>
            </a:pPr>
            <a:endParaRPr lang="de-DE" sz="2400" u="sng" dirty="0">
              <a:solidFill>
                <a:srgbClr val="336699"/>
              </a:solidFill>
              <a:effectLst>
                <a:outerShdw blurRad="38100" dist="38100" dir="2700000" algn="tl">
                  <a:srgbClr val="000000">
                    <a:alpha val="43137"/>
                  </a:srgbClr>
                </a:outerShdw>
              </a:effectLst>
              <a:cs typeface="+mn-cs"/>
            </a:endParaRPr>
          </a:p>
          <a:p>
            <a:pPr marL="533400" indent="-533400">
              <a:defRPr/>
            </a:pPr>
            <a:r>
              <a:rPr lang="de-DE" sz="2400" dirty="0">
                <a:solidFill>
                  <a:srgbClr val="336699"/>
                </a:solidFill>
                <a:cs typeface="+mn-cs"/>
              </a:rPr>
              <a:t>	</a:t>
            </a:r>
            <a:endParaRPr lang="de-DE" u="sng" dirty="0">
              <a:cs typeface="+mn-cs"/>
            </a:endParaRPr>
          </a:p>
        </p:txBody>
      </p:sp>
      <p:sp>
        <p:nvSpPr>
          <p:cNvPr id="5" name="Rechteck 4"/>
          <p:cNvSpPr/>
          <p:nvPr/>
        </p:nvSpPr>
        <p:spPr>
          <a:xfrm>
            <a:off x="0" y="571500"/>
            <a:ext cx="9144000" cy="830263"/>
          </a:xfrm>
          <a:prstGeom prst="rect">
            <a:avLst/>
          </a:prstGeom>
        </p:spPr>
        <p:txBody>
          <a:bodyPr>
            <a:spAutoFit/>
          </a:bodyPr>
          <a:lstStyle/>
          <a:p>
            <a:pPr>
              <a:defRPr/>
            </a:pPr>
            <a:r>
              <a:rPr lang="de-DE" sz="2400" b="1" dirty="0">
                <a:solidFill>
                  <a:srgbClr val="336699"/>
                </a:solidFill>
                <a:effectLst>
                  <a:outerShdw blurRad="38100" dist="38100" dir="2700000" algn="tl">
                    <a:srgbClr val="000000">
                      <a:alpha val="43137"/>
                    </a:srgbClr>
                  </a:outerShdw>
                </a:effectLst>
                <a:cs typeface="+mn-cs"/>
              </a:rPr>
              <a:t>      </a:t>
            </a:r>
          </a:p>
          <a:p>
            <a:pPr>
              <a:defRPr/>
            </a:pPr>
            <a:r>
              <a:rPr lang="de-DE" sz="2400" b="1" dirty="0">
                <a:solidFill>
                  <a:srgbClr val="336699"/>
                </a:solidFill>
                <a:effectLst>
                  <a:outerShdw blurRad="38100" dist="38100" dir="2700000" algn="tl">
                    <a:srgbClr val="000000">
                      <a:alpha val="43137"/>
                    </a:srgbClr>
                  </a:outerShdw>
                </a:effectLst>
                <a:cs typeface="+mn-cs"/>
              </a:rPr>
              <a:t>                    </a:t>
            </a:r>
            <a:endParaRPr lang="de-DE" sz="2000" dirty="0">
              <a:solidFill>
                <a:srgbClr val="336699"/>
              </a:solidFill>
              <a:cs typeface="+mn-cs"/>
            </a:endParaRPr>
          </a:p>
        </p:txBody>
      </p:sp>
      <p:sp>
        <p:nvSpPr>
          <p:cNvPr id="8199" name="Oval 2" descr="50%"/>
          <p:cNvSpPr>
            <a:spLocks noChangeArrowheads="1"/>
          </p:cNvSpPr>
          <p:nvPr/>
        </p:nvSpPr>
        <p:spPr bwMode="auto">
          <a:xfrm>
            <a:off x="3143240" y="1500174"/>
            <a:ext cx="5214937" cy="5357826"/>
          </a:xfrm>
          <a:prstGeom prst="ellipse">
            <a:avLst/>
          </a:prstGeom>
          <a:pattFill prst="pct50">
            <a:fgClr>
              <a:srgbClr val="C0C0C0"/>
            </a:fgClr>
            <a:bgClr>
              <a:srgbClr val="003366"/>
            </a:bgClr>
          </a:pattFill>
          <a:ln w="38100">
            <a:solidFill>
              <a:srgbClr val="003366"/>
            </a:solidFill>
            <a:round/>
            <a:headEnd/>
            <a:tailEnd/>
          </a:ln>
        </p:spPr>
        <p:txBody>
          <a:bodyPr/>
          <a:lstStyle/>
          <a:p>
            <a:pPr>
              <a:spcAft>
                <a:spcPts val="1000"/>
              </a:spcAft>
            </a:pPr>
            <a:endParaRPr lang="de-DE" sz="1400" b="1" dirty="0"/>
          </a:p>
          <a:p>
            <a:pPr>
              <a:spcAft>
                <a:spcPts val="1000"/>
              </a:spcAft>
            </a:pPr>
            <a:endParaRPr lang="de-DE" sz="1400" b="1" dirty="0"/>
          </a:p>
          <a:p>
            <a:pPr>
              <a:spcAft>
                <a:spcPts val="1000"/>
              </a:spcAft>
            </a:pPr>
            <a:endParaRPr lang="de-DE" sz="1400" b="1" dirty="0"/>
          </a:p>
          <a:p>
            <a:pPr>
              <a:spcAft>
                <a:spcPts val="1000"/>
              </a:spcAft>
            </a:pPr>
            <a:endParaRPr lang="de-DE" sz="1400" b="1" dirty="0"/>
          </a:p>
          <a:p>
            <a:pPr>
              <a:spcAft>
                <a:spcPts val="1000"/>
              </a:spcAft>
            </a:pPr>
            <a:endParaRPr lang="de-DE" sz="1400" b="1" dirty="0"/>
          </a:p>
          <a:p>
            <a:pPr>
              <a:spcAft>
                <a:spcPts val="1000"/>
              </a:spcAft>
            </a:pPr>
            <a:endParaRPr lang="de-DE" sz="1400" b="1" dirty="0"/>
          </a:p>
          <a:p>
            <a:pPr>
              <a:spcAft>
                <a:spcPts val="1000"/>
              </a:spcAft>
            </a:pPr>
            <a:endParaRPr lang="de-DE" sz="1400" b="1" dirty="0"/>
          </a:p>
          <a:p>
            <a:pPr>
              <a:spcAft>
                <a:spcPts val="1000"/>
              </a:spcAft>
            </a:pPr>
            <a:endParaRPr lang="de-DE" sz="1400" b="1" dirty="0"/>
          </a:p>
          <a:p>
            <a:pPr>
              <a:spcAft>
                <a:spcPts val="1000"/>
              </a:spcAft>
            </a:pPr>
            <a:endParaRPr lang="de-DE" sz="1400" b="1" dirty="0"/>
          </a:p>
          <a:p>
            <a:pPr>
              <a:spcAft>
                <a:spcPts val="1000"/>
              </a:spcAft>
            </a:pPr>
            <a:r>
              <a:rPr lang="de-DE" sz="1400" b="1" dirty="0">
                <a:solidFill>
                  <a:srgbClr val="336699"/>
                </a:solidFill>
              </a:rPr>
              <a:t>                                                          </a:t>
            </a:r>
          </a:p>
          <a:p>
            <a:pPr>
              <a:spcAft>
                <a:spcPts val="1000"/>
              </a:spcAft>
            </a:pPr>
            <a:r>
              <a:rPr lang="de-DE" sz="1400" b="1" dirty="0">
                <a:solidFill>
                  <a:srgbClr val="336699"/>
                </a:solidFill>
              </a:rPr>
              <a:t>                                                      </a:t>
            </a:r>
            <a:endParaRPr lang="de-DE" sz="2000" dirty="0">
              <a:solidFill>
                <a:srgbClr val="336699"/>
              </a:solidFill>
            </a:endParaRPr>
          </a:p>
        </p:txBody>
      </p:sp>
      <p:sp>
        <p:nvSpPr>
          <p:cNvPr id="8200" name="Oval 4" descr="Horizontal dunkel"/>
          <p:cNvSpPr>
            <a:spLocks noChangeArrowheads="1"/>
          </p:cNvSpPr>
          <p:nvPr/>
        </p:nvSpPr>
        <p:spPr bwMode="auto">
          <a:xfrm>
            <a:off x="3714744" y="2071678"/>
            <a:ext cx="4068762" cy="4214842"/>
          </a:xfrm>
          <a:prstGeom prst="ellipse">
            <a:avLst/>
          </a:prstGeom>
          <a:pattFill prst="dkHorz">
            <a:fgClr>
              <a:srgbClr val="FFFFFF"/>
            </a:fgClr>
            <a:bgClr>
              <a:srgbClr val="FFFFFF"/>
            </a:bgClr>
          </a:pattFill>
          <a:ln w="53975" cap="rnd">
            <a:solidFill>
              <a:srgbClr val="003366"/>
            </a:solidFill>
            <a:prstDash val="sysDot"/>
            <a:round/>
            <a:headEnd/>
            <a:tailEnd/>
          </a:ln>
        </p:spPr>
        <p:txBody>
          <a:bodyPr/>
          <a:lstStyle/>
          <a:p>
            <a:pPr>
              <a:spcAft>
                <a:spcPts val="1000"/>
              </a:spcAft>
              <a:defRPr/>
            </a:pPr>
            <a:endParaRPr lang="de-DE" sz="1100" dirty="0">
              <a:latin typeface="Times New Roman" pitchFamily="18" charset="0"/>
            </a:endParaRPr>
          </a:p>
          <a:p>
            <a:pPr>
              <a:defRPr/>
            </a:pPr>
            <a:r>
              <a:rPr lang="de-DE" sz="1100" b="1" dirty="0">
                <a:solidFill>
                  <a:srgbClr val="003366"/>
                </a:solidFill>
              </a:rPr>
              <a:t>                          </a:t>
            </a:r>
          </a:p>
          <a:p>
            <a:pPr>
              <a:defRPr/>
            </a:pPr>
            <a:r>
              <a:rPr lang="de-DE" sz="1100" b="1" dirty="0">
                <a:solidFill>
                  <a:srgbClr val="003366"/>
                </a:solidFill>
              </a:rPr>
              <a:t>                           </a:t>
            </a:r>
          </a:p>
          <a:p>
            <a:pPr>
              <a:defRPr/>
            </a:pPr>
            <a:r>
              <a:rPr lang="de-DE" sz="2000" b="1" dirty="0" smtClean="0">
                <a:solidFill>
                  <a:srgbClr val="336699"/>
                </a:solidFill>
              </a:rPr>
              <a:t>      </a:t>
            </a:r>
            <a:r>
              <a:rPr lang="de-DE" sz="2000" b="1" dirty="0">
                <a:solidFill>
                  <a:srgbClr val="003366"/>
                </a:solidFill>
              </a:rPr>
              <a:t>1. </a:t>
            </a:r>
            <a:r>
              <a:rPr lang="de-DE" sz="2000" b="1" u="heavy" dirty="0">
                <a:solidFill>
                  <a:srgbClr val="003366"/>
                </a:solidFill>
              </a:rPr>
              <a:t>FACHLICHE    </a:t>
            </a:r>
            <a:r>
              <a:rPr lang="de-DE" sz="2000" b="1" u="heavy" dirty="0" smtClean="0">
                <a:solidFill>
                  <a:srgbClr val="003366"/>
                </a:solidFill>
              </a:rPr>
              <a:t>    </a:t>
            </a:r>
            <a:endParaRPr lang="de-DE" sz="2000" b="1" u="heavy" dirty="0">
              <a:solidFill>
                <a:srgbClr val="003366"/>
              </a:solidFill>
            </a:endParaRPr>
          </a:p>
          <a:p>
            <a:pPr>
              <a:defRPr/>
            </a:pPr>
            <a:r>
              <a:rPr lang="de-DE" sz="2000" b="1" u="heavy" dirty="0" smtClean="0">
                <a:solidFill>
                  <a:srgbClr val="003366"/>
                </a:solidFill>
              </a:rPr>
              <a:t>VERANTWORTBARK.</a:t>
            </a:r>
          </a:p>
          <a:p>
            <a:pPr>
              <a:defRPr/>
            </a:pPr>
            <a:endParaRPr lang="de-DE" sz="2000" b="1" u="heavy" dirty="0">
              <a:solidFill>
                <a:srgbClr val="003366"/>
              </a:solidFill>
            </a:endParaRPr>
          </a:p>
          <a:p>
            <a:pPr>
              <a:defRPr/>
            </a:pPr>
            <a:r>
              <a:rPr lang="de-DE" sz="2000" dirty="0" smtClean="0">
                <a:solidFill>
                  <a:srgbClr val="003366"/>
                </a:solidFill>
              </a:rPr>
              <a:t>nachvollziehbares </a:t>
            </a:r>
            <a:r>
              <a:rPr lang="de-DE" sz="2000" dirty="0" err="1" smtClean="0">
                <a:solidFill>
                  <a:srgbClr val="003366"/>
                </a:solidFill>
              </a:rPr>
              <a:t>Ver</a:t>
            </a:r>
            <a:r>
              <a:rPr lang="de-DE" sz="2000" dirty="0" smtClean="0">
                <a:solidFill>
                  <a:srgbClr val="003366"/>
                </a:solidFill>
              </a:rPr>
              <a:t>- folgen  eines  Bildungs- </a:t>
            </a:r>
            <a:r>
              <a:rPr lang="de-DE" sz="2000" dirty="0" err="1" smtClean="0">
                <a:solidFill>
                  <a:srgbClr val="003366"/>
                </a:solidFill>
              </a:rPr>
              <a:t>ziels</a:t>
            </a:r>
            <a:r>
              <a:rPr lang="de-DE" sz="2000" dirty="0" smtClean="0">
                <a:solidFill>
                  <a:srgbClr val="003366"/>
                </a:solidFill>
              </a:rPr>
              <a:t>  i.S.v.  Förderung der </a:t>
            </a:r>
            <a:r>
              <a:rPr lang="de-DE" sz="2000" dirty="0" err="1" smtClean="0">
                <a:solidFill>
                  <a:srgbClr val="003366"/>
                </a:solidFill>
              </a:rPr>
              <a:t>Persönlk.entwicklg</a:t>
            </a:r>
            <a:r>
              <a:rPr lang="de-DE" sz="2000" dirty="0" smtClean="0">
                <a:solidFill>
                  <a:srgbClr val="003366"/>
                </a:solidFill>
              </a:rPr>
              <a:t>.</a:t>
            </a:r>
            <a:endParaRPr lang="de-DE" sz="2000" dirty="0">
              <a:solidFill>
                <a:srgbClr val="003366"/>
              </a:solidFill>
            </a:endParaRPr>
          </a:p>
          <a:p>
            <a:pPr>
              <a:defRPr/>
            </a:pPr>
            <a:r>
              <a:rPr lang="de-DE" sz="2000" dirty="0">
                <a:solidFill>
                  <a:srgbClr val="336699"/>
                </a:solidFill>
              </a:rPr>
              <a:t> </a:t>
            </a:r>
          </a:p>
          <a:p>
            <a:pPr>
              <a:defRPr/>
            </a:pPr>
            <a:endParaRPr lang="de-DE" dirty="0"/>
          </a:p>
        </p:txBody>
      </p:sp>
      <p:sp>
        <p:nvSpPr>
          <p:cNvPr id="8201" name="Rechteck 13"/>
          <p:cNvSpPr>
            <a:spLocks noChangeArrowheads="1"/>
          </p:cNvSpPr>
          <p:nvPr/>
        </p:nvSpPr>
        <p:spPr bwMode="auto">
          <a:xfrm>
            <a:off x="3286116" y="4786322"/>
            <a:ext cx="609462" cy="400110"/>
          </a:xfrm>
          <a:prstGeom prst="rect">
            <a:avLst/>
          </a:prstGeom>
          <a:noFill/>
          <a:ln w="9525">
            <a:noFill/>
            <a:miter lim="800000"/>
            <a:headEnd/>
            <a:tailEnd/>
          </a:ln>
        </p:spPr>
        <p:txBody>
          <a:bodyPr wrap="none">
            <a:spAutoFit/>
          </a:bodyPr>
          <a:lstStyle/>
          <a:p>
            <a:pPr>
              <a:defRPr/>
            </a:pPr>
            <a:r>
              <a:rPr lang="de-DE" sz="2000" b="1" dirty="0">
                <a:solidFill>
                  <a:srgbClr val="336699"/>
                </a:solidFill>
                <a:effectLst>
                  <a:outerShdw blurRad="38100" dist="38100" dir="2700000" algn="tl">
                    <a:srgbClr val="000000">
                      <a:alpha val="43137"/>
                    </a:srgbClr>
                  </a:outerShdw>
                </a:effectLst>
              </a:rPr>
              <a:t>  </a:t>
            </a:r>
            <a:r>
              <a:rPr lang="de-DE" sz="2000" b="1" dirty="0" smtClean="0">
                <a:solidFill>
                  <a:srgbClr val="003366"/>
                </a:solidFill>
              </a:rPr>
              <a:t>2. </a:t>
            </a:r>
            <a:endParaRPr lang="de-DE" sz="2000" b="1" dirty="0">
              <a:solidFill>
                <a:srgbClr val="003366"/>
              </a:solidFill>
            </a:endParaRPr>
          </a:p>
        </p:txBody>
      </p:sp>
      <p:cxnSp>
        <p:nvCxnSpPr>
          <p:cNvPr id="11" name="Gerade Verbindung mit Pfeil 10"/>
          <p:cNvCxnSpPr/>
          <p:nvPr/>
        </p:nvCxnSpPr>
        <p:spPr>
          <a:xfrm rot="16200000" flipV="1">
            <a:off x="5677884" y="2251678"/>
            <a:ext cx="360000" cy="0"/>
          </a:xfrm>
          <a:prstGeom prst="straightConnector1">
            <a:avLst/>
          </a:prstGeom>
          <a:ln w="63500" cap="rnd" cmpd="sng">
            <a:solidFill>
              <a:srgbClr val="003366"/>
            </a:solidFill>
            <a:prstDash val="solid"/>
            <a:headEnd type="none" w="med" len="med"/>
            <a:tailEnd type="stealth" w="sm" len="med"/>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rot="5400000" flipH="1" flipV="1">
            <a:off x="5570678" y="1787380"/>
            <a:ext cx="576000" cy="1588"/>
          </a:xfrm>
          <a:prstGeom prst="straightConnector1">
            <a:avLst/>
          </a:prstGeom>
          <a:ln w="53975" cap="flat" cmpd="dbl">
            <a:solidFill>
              <a:srgbClr val="003366"/>
            </a:solidFill>
            <a:prstDash val="solid"/>
            <a:round/>
            <a:headEnd type="none" w="sm" len="med"/>
            <a:tailEnd type="arrow" w="sm" len="med"/>
          </a:ln>
        </p:spPr>
        <p:style>
          <a:lnRef idx="1">
            <a:schemeClr val="accent1"/>
          </a:lnRef>
          <a:fillRef idx="0">
            <a:schemeClr val="accent1"/>
          </a:fillRef>
          <a:effectRef idx="0">
            <a:schemeClr val="accent1"/>
          </a:effectRef>
          <a:fontRef idx="minor">
            <a:schemeClr val="tx1"/>
          </a:fontRef>
        </p:style>
      </p:cxnSp>
      <p:cxnSp>
        <p:nvCxnSpPr>
          <p:cNvPr id="14" name="Gerade Verbindung mit Pfeil 13"/>
          <p:cNvCxnSpPr/>
          <p:nvPr/>
        </p:nvCxnSpPr>
        <p:spPr>
          <a:xfrm>
            <a:off x="7429520" y="4214818"/>
            <a:ext cx="360000" cy="1588"/>
          </a:xfrm>
          <a:prstGeom prst="straightConnector1">
            <a:avLst/>
          </a:prstGeom>
          <a:ln w="63500" cap="rnd" cmpd="sng">
            <a:solidFill>
              <a:srgbClr val="003366"/>
            </a:solidFill>
            <a:prstDash val="solid"/>
            <a:headEnd type="none" w="med" len="med"/>
            <a:tailEnd type="stealth" w="sm" len="med"/>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a:off x="7786710" y="4214818"/>
            <a:ext cx="576000" cy="1588"/>
          </a:xfrm>
          <a:prstGeom prst="straightConnector1">
            <a:avLst/>
          </a:prstGeom>
          <a:ln w="53975" cap="flat" cmpd="dbl">
            <a:solidFill>
              <a:srgbClr val="003366"/>
            </a:solidFill>
            <a:prstDash val="solid"/>
            <a:headEnd w="sm" len="med"/>
            <a:tailEnd type="arrow" w="sm" len="med"/>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rot="16200000" flipH="1">
            <a:off x="5677884" y="6109330"/>
            <a:ext cx="360000" cy="0"/>
          </a:xfrm>
          <a:prstGeom prst="straightConnector1">
            <a:avLst/>
          </a:prstGeom>
          <a:ln w="63500" cap="rnd" cmpd="sng">
            <a:solidFill>
              <a:srgbClr val="003366"/>
            </a:solidFill>
            <a:headEnd type="none" w="med" len="med"/>
            <a:tailEnd type="stealth" w="sm" len="med"/>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rot="5400000">
            <a:off x="5570678" y="6569206"/>
            <a:ext cx="576000" cy="1588"/>
          </a:xfrm>
          <a:prstGeom prst="straightConnector1">
            <a:avLst/>
          </a:prstGeom>
          <a:ln w="53975" cap="flat" cmpd="dbl">
            <a:solidFill>
              <a:srgbClr val="003366"/>
            </a:solidFill>
            <a:prstDash val="solid"/>
            <a:headEnd w="sm" len="med"/>
            <a:tailEnd type="arrow" w="sm" len="med"/>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rot="10800000">
            <a:off x="3714744" y="4214818"/>
            <a:ext cx="360000" cy="1588"/>
          </a:xfrm>
          <a:prstGeom prst="straightConnector1">
            <a:avLst/>
          </a:prstGeom>
          <a:ln w="63500" cap="rnd" cmpd="sng">
            <a:solidFill>
              <a:srgbClr val="003366"/>
            </a:solidFill>
            <a:prstDash val="solid"/>
            <a:headEnd type="none" w="med" len="med"/>
            <a:tailEnd type="stealth" w="sm" len="med"/>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rot="10800000">
            <a:off x="3214678" y="4214818"/>
            <a:ext cx="576000" cy="1588"/>
          </a:xfrm>
          <a:prstGeom prst="straightConnector1">
            <a:avLst/>
          </a:prstGeom>
          <a:ln w="53975" cap="flat" cmpd="dbl">
            <a:solidFill>
              <a:srgbClr val="003366"/>
            </a:solidFill>
            <a:prstDash val="solid"/>
            <a:round/>
            <a:headEnd w="sm" len="med"/>
            <a:tailEnd type="arrow" w="sm" len="med"/>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a:off x="2571736" y="5000636"/>
            <a:ext cx="936000" cy="1587"/>
          </a:xfrm>
          <a:prstGeom prst="straightConnector1">
            <a:avLst/>
          </a:prstGeom>
          <a:ln w="38100">
            <a:solidFill>
              <a:srgbClr val="003366"/>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4" name="Gerade Verbindung 23"/>
          <p:cNvCxnSpPr/>
          <p:nvPr/>
        </p:nvCxnSpPr>
        <p:spPr>
          <a:xfrm rot="5400000">
            <a:off x="1672530" y="4113892"/>
            <a:ext cx="1800000" cy="1588"/>
          </a:xfrm>
          <a:prstGeom prst="line">
            <a:avLst/>
          </a:prstGeom>
          <a:ln w="38100">
            <a:solidFill>
              <a:srgbClr val="003366"/>
            </a:solidFill>
            <a:prstDash val="sysDash"/>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p:nvPr/>
        </p:nvCxnSpPr>
        <p:spPr>
          <a:xfrm>
            <a:off x="3428992" y="3571876"/>
            <a:ext cx="1368000" cy="1587"/>
          </a:xfrm>
          <a:prstGeom prst="straightConnector1">
            <a:avLst/>
          </a:prstGeom>
          <a:ln w="38100">
            <a:solidFill>
              <a:srgbClr val="003366"/>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rot="5400000">
            <a:off x="2925786" y="3074950"/>
            <a:ext cx="1008000" cy="1588"/>
          </a:xfrm>
          <a:prstGeom prst="line">
            <a:avLst/>
          </a:prstGeom>
          <a:ln w="38100">
            <a:solidFill>
              <a:srgbClr val="003366"/>
            </a:solidFill>
            <a:prstDash val="sysDash"/>
          </a:ln>
        </p:spPr>
        <p:style>
          <a:lnRef idx="1">
            <a:schemeClr val="accent1"/>
          </a:lnRef>
          <a:fillRef idx="0">
            <a:schemeClr val="accent1"/>
          </a:fillRef>
          <a:effectRef idx="0">
            <a:schemeClr val="accent1"/>
          </a:effectRef>
          <a:fontRef idx="minor">
            <a:schemeClr val="tx1"/>
          </a:fontRef>
        </p:style>
      </p:cxnSp>
      <p:sp>
        <p:nvSpPr>
          <p:cNvPr id="27" name="Rechteck 26"/>
          <p:cNvSpPr/>
          <p:nvPr/>
        </p:nvSpPr>
        <p:spPr bwMode="auto">
          <a:xfrm>
            <a:off x="357158" y="2214554"/>
            <a:ext cx="3143272" cy="324000"/>
          </a:xfrm>
          <a:prstGeom prst="rect">
            <a:avLst/>
          </a:prstGeom>
          <a:noFill/>
          <a:ln w="19050">
            <a:solidFill>
              <a:srgbClr val="003366"/>
            </a:solidFill>
            <a:miter lim="800000"/>
            <a:headEnd/>
            <a:tailEnd/>
          </a:ln>
        </p:spPr>
        <p:txBody>
          <a:bodyPr wrap="square" rtlCol="0" anchor="ctr">
            <a:spAutoFit/>
          </a:bodyPr>
          <a:lstStyle/>
          <a:p>
            <a:pPr algn="ctr"/>
            <a:endParaRPr lang="de-DE" sz="2000" b="1" u="sng" dirty="0" smtClean="0">
              <a:solidFill>
                <a:srgbClr val="336699"/>
              </a:solidFill>
              <a:effectLst>
                <a:outerShdw blurRad="38100" dist="38100" dir="2700000" algn="tl">
                  <a:srgbClr val="000000">
                    <a:alpha val="43137"/>
                  </a:srgbClr>
                </a:outerShdw>
              </a:effectLst>
              <a:latin typeface="+mn-lt"/>
              <a:cs typeface="Arial" pitchFamily="34" charset="0"/>
            </a:endParaRPr>
          </a:p>
        </p:txBody>
      </p:sp>
      <p:sp>
        <p:nvSpPr>
          <p:cNvPr id="28" name="Rechteck 27"/>
          <p:cNvSpPr/>
          <p:nvPr/>
        </p:nvSpPr>
        <p:spPr bwMode="auto">
          <a:xfrm>
            <a:off x="357158" y="2857496"/>
            <a:ext cx="2500330" cy="324000"/>
          </a:xfrm>
          <a:prstGeom prst="rect">
            <a:avLst/>
          </a:prstGeom>
          <a:noFill/>
          <a:ln w="19050">
            <a:solidFill>
              <a:srgbClr val="003366"/>
            </a:solidFill>
            <a:miter lim="800000"/>
            <a:headEnd/>
            <a:tailEnd/>
          </a:ln>
        </p:spPr>
        <p:txBody>
          <a:bodyPr wrap="square" rtlCol="0" anchor="ctr">
            <a:spAutoFit/>
          </a:bodyPr>
          <a:lstStyle/>
          <a:p>
            <a:pPr algn="ctr"/>
            <a:endParaRPr lang="de-DE" sz="2000" b="1" u="sng" dirty="0" smtClean="0">
              <a:solidFill>
                <a:srgbClr val="336699"/>
              </a:solidFill>
              <a:effectLst>
                <a:outerShdw blurRad="38100" dist="38100" dir="2700000" algn="tl">
                  <a:srgbClr val="000000">
                    <a:alpha val="43137"/>
                  </a:srgbClr>
                </a:outerShdw>
              </a:effectLst>
              <a:latin typeface="+mn-lt"/>
              <a:cs typeface="Arial" pitchFamily="34" charset="0"/>
            </a:endParaRPr>
          </a:p>
        </p:txBody>
      </p:sp>
      <p:sp>
        <p:nvSpPr>
          <p:cNvPr id="29" name="Rechteck 28"/>
          <p:cNvSpPr/>
          <p:nvPr/>
        </p:nvSpPr>
        <p:spPr>
          <a:xfrm>
            <a:off x="0" y="1000104"/>
            <a:ext cx="9144000" cy="6247864"/>
          </a:xfrm>
          <a:prstGeom prst="rect">
            <a:avLst/>
          </a:prstGeom>
        </p:spPr>
        <p:txBody>
          <a:bodyPr wrap="square">
            <a:spAutoFit/>
          </a:bodyPr>
          <a:lstStyle/>
          <a:p>
            <a:pPr marL="266700" indent="-266700">
              <a:defRPr/>
            </a:pPr>
            <a:r>
              <a:rPr lang="de-DE" sz="2000" b="1" dirty="0" smtClean="0">
                <a:solidFill>
                  <a:srgbClr val="003366"/>
                </a:solidFill>
              </a:rPr>
              <a:t>KW</a:t>
            </a:r>
            <a:r>
              <a:rPr lang="de-DE" sz="2000" dirty="0" smtClean="0">
                <a:solidFill>
                  <a:srgbClr val="003366"/>
                </a:solidFill>
              </a:rPr>
              <a:t>→</a:t>
            </a:r>
            <a:r>
              <a:rPr lang="de-DE" sz="2000" i="1" dirty="0" smtClean="0">
                <a:solidFill>
                  <a:srgbClr val="003366"/>
                </a:solidFill>
              </a:rPr>
              <a:t> </a:t>
            </a:r>
            <a:r>
              <a:rPr lang="de-DE" sz="2000" b="1" dirty="0" smtClean="0">
                <a:solidFill>
                  <a:srgbClr val="003366"/>
                </a:solidFill>
              </a:rPr>
              <a:t>§ 1666 BGB: „</a:t>
            </a:r>
            <a:r>
              <a:rPr lang="de-DE" sz="2000" dirty="0" smtClean="0">
                <a:solidFill>
                  <a:srgbClr val="003366"/>
                </a:solidFill>
              </a:rPr>
              <a:t>körperliches, geistiges, </a:t>
            </a:r>
            <a:r>
              <a:rPr lang="de-DE" sz="2000" dirty="0" err="1" smtClean="0">
                <a:solidFill>
                  <a:srgbClr val="003366"/>
                </a:solidFill>
              </a:rPr>
              <a:t>seel</a:t>
            </a:r>
            <a:r>
              <a:rPr lang="de-DE" sz="2000" dirty="0" smtClean="0">
                <a:solidFill>
                  <a:srgbClr val="003366"/>
                </a:solidFill>
              </a:rPr>
              <a:t>. Wohl“ des Kindes/ </a:t>
            </a:r>
            <a:r>
              <a:rPr lang="de-DE" sz="2000" dirty="0" err="1" smtClean="0">
                <a:solidFill>
                  <a:srgbClr val="003366"/>
                </a:solidFill>
              </a:rPr>
              <a:t>Jugendln</a:t>
            </a:r>
            <a:r>
              <a:rPr lang="de-DE" sz="2000" dirty="0" smtClean="0">
                <a:solidFill>
                  <a:srgbClr val="003366"/>
                </a:solidFill>
              </a:rPr>
              <a:t>.</a:t>
            </a:r>
          </a:p>
          <a:p>
            <a:pPr marL="266700" indent="-266700">
              <a:defRPr/>
            </a:pPr>
            <a:r>
              <a:rPr lang="de-DE" sz="2000" b="1" u="sng" dirty="0" smtClean="0">
                <a:solidFill>
                  <a:srgbClr val="003366"/>
                </a:solidFill>
              </a:rPr>
              <a:t>Für die Bildung im Projekt konkretisiert</a:t>
            </a:r>
          </a:p>
          <a:p>
            <a:pPr marL="266700" indent="-266700">
              <a:defRPr/>
            </a:pPr>
            <a:r>
              <a:rPr lang="de-DE" sz="2000" b="1" u="sng" dirty="0" smtClean="0">
                <a:solidFill>
                  <a:srgbClr val="003366"/>
                </a:solidFill>
              </a:rPr>
              <a:t>in dieser Zweigliedrigkeit:</a:t>
            </a:r>
          </a:p>
          <a:p>
            <a:pPr marL="266700" indent="-266700">
              <a:defRPr/>
            </a:pPr>
            <a:endParaRPr lang="de-DE" sz="2000" b="1" dirty="0" smtClean="0">
              <a:solidFill>
                <a:srgbClr val="003366"/>
              </a:solidFill>
            </a:endParaRPr>
          </a:p>
          <a:p>
            <a:pPr>
              <a:defRPr/>
            </a:pPr>
            <a:r>
              <a:rPr lang="de-DE" sz="2000" b="1" dirty="0" smtClean="0">
                <a:solidFill>
                  <a:srgbClr val="003366"/>
                </a:solidFill>
              </a:rPr>
              <a:t>1.   </a:t>
            </a:r>
            <a:r>
              <a:rPr lang="de-DE" sz="2000" b="1" dirty="0" err="1" smtClean="0">
                <a:solidFill>
                  <a:srgbClr val="003366"/>
                </a:solidFill>
              </a:rPr>
              <a:t>Fachl.Verantwortbarkeit</a:t>
            </a:r>
            <a:endParaRPr lang="de-DE" sz="2000" b="1" dirty="0" smtClean="0">
              <a:solidFill>
                <a:srgbClr val="003366"/>
              </a:solidFill>
            </a:endParaRPr>
          </a:p>
          <a:p>
            <a:pPr>
              <a:defRPr/>
            </a:pPr>
            <a:endParaRPr lang="de-DE" sz="2000" dirty="0" smtClean="0">
              <a:solidFill>
                <a:srgbClr val="003366"/>
              </a:solidFill>
            </a:endParaRPr>
          </a:p>
          <a:p>
            <a:pPr marL="457200" indent="-457200">
              <a:buAutoNum type="arabicPeriod" startAt="2"/>
              <a:defRPr/>
            </a:pPr>
            <a:r>
              <a:rPr lang="de-DE" sz="2000" b="1" dirty="0" smtClean="0">
                <a:solidFill>
                  <a:srgbClr val="003366"/>
                </a:solidFill>
              </a:rPr>
              <a:t>Kindesrechte (*)</a:t>
            </a:r>
          </a:p>
          <a:p>
            <a:pPr marL="457200" indent="-457200">
              <a:buAutoNum type="arabicPeriod" startAt="2"/>
              <a:defRPr/>
            </a:pPr>
            <a:endParaRPr lang="de-DE" sz="2000" b="1" dirty="0" smtClean="0">
              <a:solidFill>
                <a:srgbClr val="003366"/>
              </a:solidFill>
            </a:endParaRPr>
          </a:p>
          <a:p>
            <a:pPr marL="457200" indent="-457200">
              <a:buAutoNum type="arabicPeriod" startAt="2"/>
              <a:defRPr/>
            </a:pPr>
            <a:endParaRPr lang="de-DE" sz="2000" b="1" dirty="0" smtClean="0">
              <a:solidFill>
                <a:srgbClr val="003366"/>
              </a:solidFill>
            </a:endParaRPr>
          </a:p>
          <a:p>
            <a:pPr marL="457200" indent="-457200">
              <a:buAutoNum type="arabicPeriod" startAt="2"/>
              <a:defRPr/>
            </a:pPr>
            <a:endParaRPr lang="de-DE" sz="2000" b="1" dirty="0" smtClean="0">
              <a:solidFill>
                <a:srgbClr val="003366"/>
              </a:solidFill>
            </a:endParaRPr>
          </a:p>
          <a:p>
            <a:pPr marL="457200" indent="-457200">
              <a:buAutoNum type="arabicPeriod" startAt="2"/>
              <a:defRPr/>
            </a:pPr>
            <a:endParaRPr lang="de-DE" sz="2000" b="1" dirty="0" smtClean="0">
              <a:solidFill>
                <a:srgbClr val="003366"/>
              </a:solidFill>
            </a:endParaRPr>
          </a:p>
          <a:p>
            <a:pPr marL="457200" indent="-457200">
              <a:buAutoNum type="arabicPeriod" startAt="2"/>
              <a:defRPr/>
            </a:pPr>
            <a:endParaRPr lang="de-DE" sz="2000" b="1" dirty="0" smtClean="0">
              <a:solidFill>
                <a:srgbClr val="003366"/>
              </a:solidFill>
            </a:endParaRPr>
          </a:p>
          <a:p>
            <a:pPr marL="457200" indent="-457200">
              <a:defRPr/>
            </a:pPr>
            <a:endParaRPr lang="de-DE" sz="2000" b="1" dirty="0" smtClean="0">
              <a:solidFill>
                <a:srgbClr val="003366"/>
              </a:solidFill>
            </a:endParaRPr>
          </a:p>
          <a:p>
            <a:pPr marL="457200" indent="-457200">
              <a:defRPr/>
            </a:pPr>
            <a:r>
              <a:rPr lang="de-DE" sz="2000" dirty="0" smtClean="0">
                <a:solidFill>
                  <a:srgbClr val="003366"/>
                </a:solidFill>
              </a:rPr>
              <a:t>(*)  z.B. Recht  auf  fachlich</a:t>
            </a:r>
          </a:p>
          <a:p>
            <a:pPr marL="457200" indent="-457200">
              <a:defRPr/>
            </a:pPr>
            <a:r>
              <a:rPr lang="de-DE" sz="2000" dirty="0" smtClean="0">
                <a:solidFill>
                  <a:srgbClr val="003366"/>
                </a:solidFill>
              </a:rPr>
              <a:t>nachvollziehbares Verfolgen </a:t>
            </a:r>
          </a:p>
          <a:p>
            <a:pPr marL="457200" indent="-457200">
              <a:defRPr/>
            </a:pPr>
            <a:r>
              <a:rPr lang="de-DE" sz="2000" dirty="0" smtClean="0">
                <a:solidFill>
                  <a:srgbClr val="003366"/>
                </a:solidFill>
              </a:rPr>
              <a:t>von  Bildungszielen:   welche</a:t>
            </a:r>
          </a:p>
          <a:p>
            <a:pPr marL="457200" indent="-457200">
              <a:defRPr/>
            </a:pPr>
            <a:r>
              <a:rPr lang="de-DE" sz="2000" dirty="0" smtClean="0">
                <a:solidFill>
                  <a:srgbClr val="003366"/>
                </a:solidFill>
              </a:rPr>
              <a:t>Bildungsform ist aus  Sicht einer </a:t>
            </a:r>
          </a:p>
          <a:p>
            <a:pPr marL="457200" indent="-457200">
              <a:defRPr/>
            </a:pPr>
            <a:r>
              <a:rPr lang="de-DE" sz="2000" dirty="0" smtClean="0">
                <a:solidFill>
                  <a:srgbClr val="003366"/>
                </a:solidFill>
              </a:rPr>
              <a:t>fiktiv neutr. Person </a:t>
            </a:r>
            <a:r>
              <a:rPr lang="de-DE" sz="2000" b="1" dirty="0" smtClean="0">
                <a:solidFill>
                  <a:srgbClr val="003366"/>
                </a:solidFill>
              </a:rPr>
              <a:t>für dieses Kind</a:t>
            </a:r>
          </a:p>
          <a:p>
            <a:pPr marL="457200" indent="-457200">
              <a:defRPr/>
            </a:pPr>
            <a:r>
              <a:rPr lang="de-DE" sz="2000" dirty="0" smtClean="0">
                <a:solidFill>
                  <a:srgbClr val="003366"/>
                </a:solidFill>
              </a:rPr>
              <a:t>bestgeeignet  ?                </a:t>
            </a:r>
          </a:p>
          <a:p>
            <a:pPr marL="457200" indent="-457200">
              <a:defRPr/>
            </a:pPr>
            <a:endParaRPr lang="de-DE" sz="2000" dirty="0"/>
          </a:p>
        </p:txBody>
      </p:sp>
      <p:sp>
        <p:nvSpPr>
          <p:cNvPr id="30" name="Rectangle 1"/>
          <p:cNvSpPr>
            <a:spLocks noChangeArrowheads="1"/>
          </p:cNvSpPr>
          <p:nvPr/>
        </p:nvSpPr>
        <p:spPr bwMode="auto">
          <a:xfrm>
            <a:off x="0" y="571480"/>
            <a:ext cx="9144000" cy="461665"/>
          </a:xfrm>
          <a:prstGeom prst="rect">
            <a:avLst/>
          </a:prstGeom>
          <a:solidFill>
            <a:srgbClr val="FFFFFF"/>
          </a:solidFill>
          <a:ln w="9525">
            <a:noFill/>
            <a:miter lim="800000"/>
            <a:headEnd/>
            <a:tailEnd/>
          </a:ln>
          <a:effectLst/>
        </p:spPr>
        <p:txBody>
          <a:bodyPr wrap="square" anchor="ctr">
            <a:spAutoFit/>
          </a:bodyPr>
          <a:lstStyle/>
          <a:p>
            <a:pPr eaLnBrk="0" hangingPunct="0">
              <a:defRPr/>
            </a:pPr>
            <a:r>
              <a:rPr lang="de-DE" sz="2400" b="1" dirty="0" smtClean="0">
                <a:solidFill>
                  <a:srgbClr val="003366"/>
                </a:solidFill>
              </a:rPr>
              <a:t>3. </a:t>
            </a:r>
            <a:r>
              <a:rPr lang="de-DE" sz="2400" b="1" u="sng" dirty="0" smtClean="0">
                <a:solidFill>
                  <a:srgbClr val="003366"/>
                </a:solidFill>
                <a:effectLst>
                  <a:outerShdw blurRad="38100" dist="38100" dir="2700000" algn="tl">
                    <a:srgbClr val="000000">
                      <a:alpha val="43137"/>
                    </a:srgbClr>
                  </a:outerShdw>
                </a:effectLst>
              </a:rPr>
              <a:t>Projekt </a:t>
            </a:r>
            <a:r>
              <a:rPr lang="de-DE" sz="2400" b="1" dirty="0" smtClean="0">
                <a:solidFill>
                  <a:srgbClr val="003366"/>
                </a:solidFill>
                <a:effectLst>
                  <a:outerShdw blurRad="38100" dist="38100" dir="2700000" algn="tl">
                    <a:srgbClr val="000000">
                      <a:alpha val="43137"/>
                    </a:srgbClr>
                  </a:outerShdw>
                </a:effectLst>
              </a:rPr>
              <a:t>→ </a:t>
            </a:r>
            <a:r>
              <a:rPr lang="de-DE" sz="2400" b="1" u="sng" dirty="0" smtClean="0">
                <a:solidFill>
                  <a:srgbClr val="003366"/>
                </a:solidFill>
                <a:effectLst>
                  <a:outerShdw blurRad="38100" dist="38100" dir="2700000" algn="tl">
                    <a:srgbClr val="000000">
                      <a:alpha val="43137"/>
                    </a:srgbClr>
                  </a:outerShdw>
                </a:effectLst>
              </a:rPr>
              <a:t>integriert fachlich - rechtliche Sicht  </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Pixel">
  <a:themeElements>
    <a:clrScheme name="Pixel 13">
      <a:dk1>
        <a:srgbClr val="9999FF"/>
      </a:dk1>
      <a:lt1>
        <a:srgbClr val="FFFFFF"/>
      </a:lt1>
      <a:dk2>
        <a:srgbClr val="000000"/>
      </a:dk2>
      <a:lt2>
        <a:srgbClr val="00007D"/>
      </a:lt2>
      <a:accent1>
        <a:srgbClr val="9999FF"/>
      </a:accent1>
      <a:accent2>
        <a:srgbClr val="9999CC"/>
      </a:accent2>
      <a:accent3>
        <a:srgbClr val="FFFFFF"/>
      </a:accent3>
      <a:accent4>
        <a:srgbClr val="8282DA"/>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defRPr sz="2000" b="1" u="sng" dirty="0" smtClean="0">
            <a:solidFill>
              <a:srgbClr val="003366"/>
            </a:solidFill>
            <a:effectLst>
              <a:outerShdw blurRad="38100" dist="38100" dir="2700000" algn="tl">
                <a:srgbClr val="000000">
                  <a:alpha val="43137"/>
                </a:srgbClr>
              </a:outerShdw>
            </a:effectLst>
          </a:defRPr>
        </a:defPPr>
      </a:lstStyle>
    </a:sp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9999FF"/>
        </a:dk1>
        <a:lt1>
          <a:srgbClr val="FFFFFF"/>
        </a:lt1>
        <a:dk2>
          <a:srgbClr val="000000"/>
        </a:dk2>
        <a:lt2>
          <a:srgbClr val="00007D"/>
        </a:lt2>
        <a:accent1>
          <a:srgbClr val="9999FF"/>
        </a:accent1>
        <a:accent2>
          <a:srgbClr val="9999CC"/>
        </a:accent2>
        <a:accent3>
          <a:srgbClr val="FFFFFF"/>
        </a:accent3>
        <a:accent4>
          <a:srgbClr val="8282DA"/>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0</TotalTime>
  <Words>1532</Words>
  <Application>Microsoft Office PowerPoint</Application>
  <PresentationFormat>Bildschirmpräsentation (4:3)</PresentationFormat>
  <Paragraphs>437</Paragraphs>
  <Slides>15</Slides>
  <Notes>15</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Pixel</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vector>
  </TitlesOfParts>
  <Company>LVR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Pädagogik und Freiheitsentzug</dc:title>
  <dc:creator>Administrator</dc:creator>
  <cp:lastModifiedBy>Sunny</cp:lastModifiedBy>
  <cp:revision>5258</cp:revision>
  <cp:lastPrinted>2003-02-06T12:45:02Z</cp:lastPrinted>
  <dcterms:created xsi:type="dcterms:W3CDTF">2003-01-31T11:11:50Z</dcterms:created>
  <dcterms:modified xsi:type="dcterms:W3CDTF">2014-07-09T14:20:59Z</dcterms:modified>
</cp:coreProperties>
</file>