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3" r:id="rId1"/>
  </p:sldMasterIdLst>
  <p:notesMasterIdLst>
    <p:notesMasterId r:id="rId40"/>
  </p:notesMasterIdLst>
  <p:handoutMasterIdLst>
    <p:handoutMasterId r:id="rId41"/>
  </p:handoutMasterIdLst>
  <p:sldIdLst>
    <p:sldId id="2347" r:id="rId2"/>
    <p:sldId id="2350" r:id="rId3"/>
    <p:sldId id="2348" r:id="rId4"/>
    <p:sldId id="2351" r:id="rId5"/>
    <p:sldId id="2352" r:id="rId6"/>
    <p:sldId id="2353" r:id="rId7"/>
    <p:sldId id="2354" r:id="rId8"/>
    <p:sldId id="2436" r:id="rId9"/>
    <p:sldId id="2358" r:id="rId10"/>
    <p:sldId id="2359" r:id="rId11"/>
    <p:sldId id="2360" r:id="rId12"/>
    <p:sldId id="2361" r:id="rId13"/>
    <p:sldId id="2363" r:id="rId14"/>
    <p:sldId id="2438" r:id="rId15"/>
    <p:sldId id="2365" r:id="rId16"/>
    <p:sldId id="2366" r:id="rId17"/>
    <p:sldId id="2447" r:id="rId18"/>
    <p:sldId id="2362" r:id="rId19"/>
    <p:sldId id="2437" r:id="rId20"/>
    <p:sldId id="2445" r:id="rId21"/>
    <p:sldId id="2367" r:id="rId22"/>
    <p:sldId id="2368" r:id="rId23"/>
    <p:sldId id="2369" r:id="rId24"/>
    <p:sldId id="2370" r:id="rId25"/>
    <p:sldId id="2371" r:id="rId26"/>
    <p:sldId id="2372" r:id="rId27"/>
    <p:sldId id="2373" r:id="rId28"/>
    <p:sldId id="2374" r:id="rId29"/>
    <p:sldId id="2375" r:id="rId30"/>
    <p:sldId id="2378" r:id="rId31"/>
    <p:sldId id="2467" r:id="rId32"/>
    <p:sldId id="2468" r:id="rId33"/>
    <p:sldId id="2469" r:id="rId34"/>
    <p:sldId id="2349" r:id="rId35"/>
    <p:sldId id="2170" r:id="rId36"/>
    <p:sldId id="2387" r:id="rId37"/>
    <p:sldId id="2388" r:id="rId38"/>
    <p:sldId id="2435" r:id="rId39"/>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66"/>
    <a:srgbClr val="FF9966"/>
    <a:srgbClr val="FFCC99"/>
    <a:srgbClr val="DA3E3E"/>
    <a:srgbClr val="D62A2A"/>
    <a:srgbClr val="FC5D04"/>
    <a:srgbClr val="001B36"/>
    <a:srgbClr val="80808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5" autoAdjust="0"/>
    <p:restoredTop sz="90345" autoAdjust="0"/>
  </p:normalViewPr>
  <p:slideViewPr>
    <p:cSldViewPr>
      <p:cViewPr varScale="1">
        <p:scale>
          <a:sx n="109" d="100"/>
          <a:sy n="109" d="100"/>
        </p:scale>
        <p:origin x="16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91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hdr" sz="quarter"/>
          </p:nvPr>
        </p:nvSpPr>
        <p:spPr bwMode="auto">
          <a:xfrm>
            <a:off x="0"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eaLnBrk="0" hangingPunct="0">
              <a:defRPr sz="1300">
                <a:latin typeface="Times New Roman" pitchFamily="18" charset="0"/>
                <a:cs typeface="+mn-cs"/>
              </a:defRPr>
            </a:lvl1pPr>
          </a:lstStyle>
          <a:p>
            <a:pPr>
              <a:defRPr/>
            </a:pPr>
            <a:endParaRPr lang="de-DE"/>
          </a:p>
        </p:txBody>
      </p:sp>
      <p:sp>
        <p:nvSpPr>
          <p:cNvPr id="291843" name="Rectangle 3"/>
          <p:cNvSpPr>
            <a:spLocks noGrp="1" noChangeArrowheads="1"/>
          </p:cNvSpPr>
          <p:nvPr>
            <p:ph type="dt" sz="quarter" idx="1"/>
          </p:nvPr>
        </p:nvSpPr>
        <p:spPr bwMode="auto">
          <a:xfrm>
            <a:off x="3850294"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eaLnBrk="0" hangingPunct="0">
              <a:defRPr sz="1300">
                <a:latin typeface="Times New Roman" pitchFamily="18" charset="0"/>
                <a:cs typeface="+mn-cs"/>
              </a:defRPr>
            </a:lvl1pPr>
          </a:lstStyle>
          <a:p>
            <a:pPr>
              <a:defRPr/>
            </a:pPr>
            <a:endParaRPr lang="de-DE"/>
          </a:p>
        </p:txBody>
      </p:sp>
      <p:sp>
        <p:nvSpPr>
          <p:cNvPr id="291844" name="Rectangle 4"/>
          <p:cNvSpPr>
            <a:spLocks noGrp="1" noChangeArrowheads="1"/>
          </p:cNvSpPr>
          <p:nvPr>
            <p:ph type="ftr" sz="quarter" idx="2"/>
          </p:nvPr>
        </p:nvSpPr>
        <p:spPr bwMode="auto">
          <a:xfrm>
            <a:off x="0" y="942930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eaLnBrk="0" hangingPunct="0">
              <a:defRPr sz="1300">
                <a:latin typeface="Times New Roman" pitchFamily="18" charset="0"/>
                <a:cs typeface="+mn-cs"/>
              </a:defRPr>
            </a:lvl1pPr>
          </a:lstStyle>
          <a:p>
            <a:pPr>
              <a:defRPr/>
            </a:pPr>
            <a:endParaRPr lang="de-DE"/>
          </a:p>
        </p:txBody>
      </p:sp>
      <p:sp>
        <p:nvSpPr>
          <p:cNvPr id="291845" name="Rectangle 5"/>
          <p:cNvSpPr>
            <a:spLocks noGrp="1" noChangeArrowheads="1"/>
          </p:cNvSpPr>
          <p:nvPr>
            <p:ph type="sldNum" sz="quarter" idx="3"/>
          </p:nvPr>
        </p:nvSpPr>
        <p:spPr bwMode="auto">
          <a:xfrm>
            <a:off x="3850294" y="942930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eaLnBrk="0" hangingPunct="0">
              <a:defRPr sz="1300">
                <a:latin typeface="Times New Roman" pitchFamily="18" charset="0"/>
                <a:cs typeface="+mn-cs"/>
              </a:defRPr>
            </a:lvl1pPr>
          </a:lstStyle>
          <a:p>
            <a:pPr>
              <a:defRPr/>
            </a:pPr>
            <a:fld id="{276BFADD-AD67-4BC9-BD97-32386006025E}"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eaLnBrk="0" hangingPunct="0">
              <a:defRPr sz="1300">
                <a:latin typeface="Times New Roman" pitchFamily="18" charset="0"/>
                <a:cs typeface="+mn-cs"/>
              </a:defRPr>
            </a:lvl1pPr>
          </a:lstStyle>
          <a:p>
            <a:pPr>
              <a:defRPr/>
            </a:pPr>
            <a:endParaRPr lang="de-DE"/>
          </a:p>
        </p:txBody>
      </p:sp>
      <p:sp>
        <p:nvSpPr>
          <p:cNvPr id="4099" name="Rectangle 3"/>
          <p:cNvSpPr>
            <a:spLocks noGrp="1" noChangeArrowheads="1"/>
          </p:cNvSpPr>
          <p:nvPr>
            <p:ph type="dt" idx="1"/>
          </p:nvPr>
        </p:nvSpPr>
        <p:spPr bwMode="auto">
          <a:xfrm>
            <a:off x="3851814"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eaLnBrk="0" hangingPunct="0">
              <a:defRPr sz="1300">
                <a:latin typeface="Times New Roman" pitchFamily="18" charset="0"/>
                <a:cs typeface="+mn-cs"/>
              </a:defRPr>
            </a:lvl1pPr>
          </a:lstStyle>
          <a:p>
            <a:pPr>
              <a:defRPr/>
            </a:pPr>
            <a:endParaRPr lang="de-DE"/>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5952" y="4714653"/>
            <a:ext cx="4985772" cy="4466756"/>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0" y="943084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eaLnBrk="0" hangingPunct="0">
              <a:defRPr sz="1300">
                <a:latin typeface="Times New Roman" pitchFamily="18" charset="0"/>
                <a:cs typeface="+mn-cs"/>
              </a:defRPr>
            </a:lvl1pPr>
          </a:lstStyle>
          <a:p>
            <a:pPr>
              <a:defRPr/>
            </a:pPr>
            <a:endParaRPr lang="de-DE"/>
          </a:p>
        </p:txBody>
      </p:sp>
      <p:sp>
        <p:nvSpPr>
          <p:cNvPr id="4103" name="Rectangle 7"/>
          <p:cNvSpPr>
            <a:spLocks noGrp="1" noChangeArrowheads="1"/>
          </p:cNvSpPr>
          <p:nvPr>
            <p:ph type="sldNum" sz="quarter" idx="5"/>
          </p:nvPr>
        </p:nvSpPr>
        <p:spPr bwMode="auto">
          <a:xfrm>
            <a:off x="3851814" y="943084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eaLnBrk="0" hangingPunct="0">
              <a:defRPr sz="1300">
                <a:latin typeface="Times New Roman" pitchFamily="18" charset="0"/>
                <a:cs typeface="+mn-cs"/>
              </a:defRPr>
            </a:lvl1pPr>
          </a:lstStyle>
          <a:p>
            <a:pPr>
              <a:defRPr/>
            </a:pPr>
            <a:fld id="{72569219-0ED4-4394-B38E-7413CECE1B2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140168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10</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3056964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11</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3596612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12</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1607220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13</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371008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17673F1-42D7-42FB-A49D-8732BC914E25}" type="slidenum">
              <a:rPr lang="de-DE" smtClean="0"/>
              <a:pPr>
                <a:defRPr/>
              </a:pPr>
              <a:t>14</a:t>
            </a:fld>
            <a:endParaRPr lang="de-DE"/>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76906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17673F1-42D7-42FB-A49D-8732BC914E25}" type="slidenum">
              <a:rPr lang="de-DE" smtClean="0"/>
              <a:pPr>
                <a:defRPr/>
              </a:pPr>
              <a:t>15</a:t>
            </a:fld>
            <a:endParaRPr lang="de-DE"/>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508115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17673F1-42D7-42FB-A49D-8732BC914E25}" type="slidenum">
              <a:rPr lang="de-DE" smtClean="0"/>
              <a:pPr>
                <a:defRPr/>
              </a:pPr>
              <a:t>16</a:t>
            </a:fld>
            <a:endParaRPr lang="de-DE"/>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826942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17673F1-42D7-42FB-A49D-8732BC914E25}" type="slidenum">
              <a:rPr lang="de-DE" smtClean="0"/>
              <a:pPr>
                <a:defRPr/>
              </a:pPr>
              <a:t>17</a:t>
            </a:fld>
            <a:endParaRPr lang="de-DE"/>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049591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18</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910992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19</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742265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2</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416094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0AF44422-38A5-457C-8EED-F8FA064AEDC3}" type="slidenum">
              <a:rPr lang="de-DE" smtClean="0"/>
              <a:pPr>
                <a:defRPr/>
              </a:pPr>
              <a:t>20</a:t>
            </a:fld>
            <a:endParaRPr lang="de-DE"/>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468992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79CDCF39-9AAD-4A9D-8186-0CC1ACB88A55}" type="slidenum">
              <a:rPr lang="de-DE" smtClean="0"/>
              <a:pPr>
                <a:defRPr/>
              </a:pPr>
              <a:t>21</a:t>
            </a:fld>
            <a:endParaRPr lang="de-DE"/>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201961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79CDCF39-9AAD-4A9D-8186-0CC1ACB88A55}" type="slidenum">
              <a:rPr lang="de-DE" smtClean="0"/>
              <a:pPr>
                <a:defRPr/>
              </a:pPr>
              <a:t>22</a:t>
            </a:fld>
            <a:endParaRPr lang="de-DE"/>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408725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79CDCF39-9AAD-4A9D-8186-0CC1ACB88A55}" type="slidenum">
              <a:rPr lang="de-DE" smtClean="0"/>
              <a:pPr>
                <a:defRPr/>
              </a:pPr>
              <a:t>23</a:t>
            </a:fld>
            <a:endParaRPr lang="de-DE"/>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902008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24</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119373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25</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02198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26</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028460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27</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441163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28</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543412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E3FE1725-511A-4BB7-9E77-4133B76D1072}" type="slidenum">
              <a:rPr lang="de-DE" smtClean="0"/>
              <a:pPr>
                <a:defRPr/>
              </a:pPr>
              <a:t>29</a:t>
            </a:fld>
            <a:endParaRPr lang="de-DE"/>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885171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814618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39D5E150-4257-4EC6-A9E8-258DA5D6667E}" type="slidenum">
              <a:rPr lang="de-DE" smtClean="0"/>
              <a:pPr>
                <a:defRPr/>
              </a:pPr>
              <a:t>30</a:t>
            </a:fld>
            <a:endParaRPr lang="de-DE"/>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994184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95F78EDC-4588-479D-9ED5-859FBD8D4C63}" type="slidenum">
              <a:rPr lang="de-DE" smtClean="0"/>
              <a:pPr>
                <a:defRPr/>
              </a:pPr>
              <a:t>31</a:t>
            </a:fld>
            <a:endParaRPr lang="de-DE"/>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139336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32</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53107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33</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528493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34</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157592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35</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93994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52C17425-CDBA-4AA9-8033-54276F52D9BB}" type="slidenum">
              <a:rPr lang="de-DE" smtClean="0"/>
              <a:pPr>
                <a:defRPr/>
              </a:pPr>
              <a:t>36</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794525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37</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287784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38</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71165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4</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52168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5</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3279513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6</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188720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E3FE1725-511A-4BB7-9E77-4133B76D1072}" type="slidenum">
              <a:rPr lang="de-DE" smtClean="0"/>
              <a:pPr>
                <a:defRPr/>
              </a:pPr>
              <a:t>7</a:t>
            </a:fld>
            <a:endParaRPr lang="de-DE"/>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260769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8</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966138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9</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1164932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de-DE" sz="2400">
                <a:latin typeface="Times New Roman" pitchFamily="18"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de-DE" sz="2400">
                <a:latin typeface="Times New Roman" pitchFamily="18"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de-DE" sz="2400">
                  <a:latin typeface="Times New Roman" pitchFamily="18" charset="0"/>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de-DE" sz="2400">
                  <a:latin typeface="Times New Roman" pitchFamily="18"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cs typeface="+mn-cs"/>
                </a:endParaRPr>
              </a:p>
            </p:txBody>
          </p:sp>
        </p:grpSp>
      </p:grpSp>
      <p:sp>
        <p:nvSpPr>
          <p:cNvPr id="20379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de-DE"/>
              <a:t>Titelmasterformat durch Klicken bearbeiten</a:t>
            </a:r>
          </a:p>
        </p:txBody>
      </p:sp>
      <p:sp>
        <p:nvSpPr>
          <p:cNvPr id="20379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de-DE"/>
              <a:t>Formatvorlage des Untertitelmasters durch Klicken bearbeiten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de-DE"/>
          </a:p>
        </p:txBody>
      </p:sp>
      <p:sp>
        <p:nvSpPr>
          <p:cNvPr id="19" name="Rectangle 17"/>
          <p:cNvSpPr>
            <a:spLocks noGrp="1" noChangeArrowheads="1"/>
          </p:cNvSpPr>
          <p:nvPr>
            <p:ph type="ftr" sz="quarter" idx="11"/>
          </p:nvPr>
        </p:nvSpPr>
        <p:spPr/>
        <p:txBody>
          <a:bodyPr/>
          <a:lstStyle>
            <a:lvl1pPr>
              <a:defRPr/>
            </a:lvl1pPr>
          </a:lstStyle>
          <a:p>
            <a:pPr>
              <a:defRPr/>
            </a:pPr>
            <a:endParaRPr lang="de-DE"/>
          </a:p>
        </p:txBody>
      </p:sp>
      <p:sp>
        <p:nvSpPr>
          <p:cNvPr id="20" name="Rectangle 18"/>
          <p:cNvSpPr>
            <a:spLocks noGrp="1" noChangeArrowheads="1"/>
          </p:cNvSpPr>
          <p:nvPr>
            <p:ph type="sldNum" sz="quarter" idx="12"/>
          </p:nvPr>
        </p:nvSpPr>
        <p:spPr/>
        <p:txBody>
          <a:bodyPr/>
          <a:lstStyle>
            <a:lvl1pPr>
              <a:defRPr/>
            </a:lvl1pPr>
          </a:lstStyle>
          <a:p>
            <a:pPr>
              <a:defRPr/>
            </a:pPr>
            <a:fld id="{4D6FABBA-F030-402A-8909-A17F895B7AA1}" type="slidenum">
              <a:rPr lang="de-DE"/>
              <a:pPr>
                <a:defRPr/>
              </a:pPr>
              <a:t>‹Nr.›</a:t>
            </a:fld>
            <a:endParaRPr lang="de-DE"/>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B8CDD37D-5CA0-4DBB-B27D-692F73BDB5A8}"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57200"/>
            <a:ext cx="20574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457200"/>
            <a:ext cx="6019800" cy="54102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246C63AE-F35F-4C7C-B2F2-E3B5DAEA6213}"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A549B335-27D4-4CC9-BEF9-FCEAD88AD16A}"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1DA3C5EB-0AAE-46B0-B7B5-AF8F51578124}"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572CD7F6-F79F-4FCC-910B-465AC6A5DDAD}" type="slidenum">
              <a:rPr lang="de-DE"/>
              <a:pPr>
                <a:defRPr/>
              </a:pPr>
              <a:t>‹Nr.›</a:t>
            </a:fld>
            <a:endParaRPr lang="de-DE"/>
          </a:p>
        </p:txBody>
      </p:sp>
      <p:sp>
        <p:nvSpPr>
          <p:cNvPr id="7"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
          <p:cNvSpPr>
            <a:spLocks noGrp="1" noChangeArrowheads="1"/>
          </p:cNvSpPr>
          <p:nvPr>
            <p:ph type="ftr" sz="quarter" idx="10"/>
          </p:nvPr>
        </p:nvSpPr>
        <p:spPr>
          <a:ln/>
        </p:spPr>
        <p:txBody>
          <a:bodyPr/>
          <a:lstStyle>
            <a:lvl1pPr>
              <a:defRPr/>
            </a:lvl1pPr>
          </a:lstStyle>
          <a:p>
            <a:pPr>
              <a:defRPr/>
            </a:pPr>
            <a:endParaRPr lang="de-DE"/>
          </a:p>
        </p:txBody>
      </p:sp>
      <p:sp>
        <p:nvSpPr>
          <p:cNvPr id="8" name="Rectangle 3"/>
          <p:cNvSpPr>
            <a:spLocks noGrp="1" noChangeArrowheads="1"/>
          </p:cNvSpPr>
          <p:nvPr>
            <p:ph type="sldNum" sz="quarter" idx="11"/>
          </p:nvPr>
        </p:nvSpPr>
        <p:spPr>
          <a:ln/>
        </p:spPr>
        <p:txBody>
          <a:bodyPr/>
          <a:lstStyle>
            <a:lvl1pPr>
              <a:defRPr/>
            </a:lvl1pPr>
          </a:lstStyle>
          <a:p>
            <a:pPr>
              <a:defRPr/>
            </a:pPr>
            <a:fld id="{AC6F8E8B-51B8-4D85-823C-A00DF4690CE7}" type="slidenum">
              <a:rPr lang="de-DE"/>
              <a:pPr>
                <a:defRPr/>
              </a:pPr>
              <a:t>‹Nr.›</a:t>
            </a:fld>
            <a:endParaRPr lang="de-DE"/>
          </a:p>
        </p:txBody>
      </p:sp>
      <p:sp>
        <p:nvSpPr>
          <p:cNvPr id="9"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
          <p:cNvSpPr>
            <a:spLocks noGrp="1" noChangeArrowheads="1"/>
          </p:cNvSpPr>
          <p:nvPr>
            <p:ph type="ftr" sz="quarter" idx="10"/>
          </p:nvPr>
        </p:nvSpPr>
        <p:spPr>
          <a:ln/>
        </p:spPr>
        <p:txBody>
          <a:bodyPr/>
          <a:lstStyle>
            <a:lvl1pPr>
              <a:defRPr/>
            </a:lvl1pPr>
          </a:lstStyle>
          <a:p>
            <a:pPr>
              <a:defRPr/>
            </a:pPr>
            <a:endParaRPr lang="de-DE"/>
          </a:p>
        </p:txBody>
      </p:sp>
      <p:sp>
        <p:nvSpPr>
          <p:cNvPr id="4" name="Rectangle 3"/>
          <p:cNvSpPr>
            <a:spLocks noGrp="1" noChangeArrowheads="1"/>
          </p:cNvSpPr>
          <p:nvPr>
            <p:ph type="sldNum" sz="quarter" idx="11"/>
          </p:nvPr>
        </p:nvSpPr>
        <p:spPr>
          <a:ln/>
        </p:spPr>
        <p:txBody>
          <a:bodyPr/>
          <a:lstStyle>
            <a:lvl1pPr>
              <a:defRPr/>
            </a:lvl1pPr>
          </a:lstStyle>
          <a:p>
            <a:pPr>
              <a:defRPr/>
            </a:pPr>
            <a:fld id="{B564219B-484A-4705-87A5-DEE6E7251168}" type="slidenum">
              <a:rPr lang="de-DE"/>
              <a:pPr>
                <a:defRPr/>
              </a:pPr>
              <a:t>‹Nr.›</a:t>
            </a:fld>
            <a:endParaRPr lang="de-DE"/>
          </a:p>
        </p:txBody>
      </p:sp>
      <p:sp>
        <p:nvSpPr>
          <p:cNvPr id="5"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de-DE"/>
          </a:p>
        </p:txBody>
      </p:sp>
      <p:sp>
        <p:nvSpPr>
          <p:cNvPr id="3" name="Rectangle 3"/>
          <p:cNvSpPr>
            <a:spLocks noGrp="1" noChangeArrowheads="1"/>
          </p:cNvSpPr>
          <p:nvPr>
            <p:ph type="sldNum" sz="quarter" idx="11"/>
          </p:nvPr>
        </p:nvSpPr>
        <p:spPr>
          <a:ln/>
        </p:spPr>
        <p:txBody>
          <a:bodyPr/>
          <a:lstStyle>
            <a:lvl1pPr>
              <a:defRPr/>
            </a:lvl1pPr>
          </a:lstStyle>
          <a:p>
            <a:pPr>
              <a:defRPr/>
            </a:pPr>
            <a:fld id="{4661C161-9EF3-402C-8FC6-571DC63DD9E3}" type="slidenum">
              <a:rPr lang="de-DE"/>
              <a:pPr>
                <a:defRPr/>
              </a:pPr>
              <a:t>‹Nr.›</a:t>
            </a:fld>
            <a:endParaRPr lang="de-DE"/>
          </a:p>
        </p:txBody>
      </p:sp>
      <p:sp>
        <p:nvSpPr>
          <p:cNvPr id="4"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597E7C86-E1EE-4B6E-A18E-7F75C585B40C}" type="slidenum">
              <a:rPr lang="de-DE"/>
              <a:pPr>
                <a:defRPr/>
              </a:pPr>
              <a:t>‹Nr.›</a:t>
            </a:fld>
            <a:endParaRPr lang="de-DE"/>
          </a:p>
        </p:txBody>
      </p:sp>
      <p:sp>
        <p:nvSpPr>
          <p:cNvPr id="7"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0E473E9B-8D28-4862-809E-9BBA3470BA89}" type="slidenum">
              <a:rPr lang="de-DE"/>
              <a:pPr>
                <a:defRPr/>
              </a:pPr>
              <a:t>‹Nr.›</a:t>
            </a:fld>
            <a:endParaRPr lang="de-DE"/>
          </a:p>
        </p:txBody>
      </p:sp>
      <p:sp>
        <p:nvSpPr>
          <p:cNvPr id="7"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cs typeface="+mn-cs"/>
              </a:defRPr>
            </a:lvl1pPr>
          </a:lstStyle>
          <a:p>
            <a:pPr>
              <a:defRPr/>
            </a:pPr>
            <a:endParaRPr lang="de-DE"/>
          </a:p>
        </p:txBody>
      </p:sp>
      <p:sp>
        <p:nvSpPr>
          <p:cNvPr id="20275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21A21208-88DA-4526-A849-C641F90B3A88}" type="slidenum">
              <a:rPr lang="de-DE"/>
              <a:pPr>
                <a:defRPr/>
              </a:pPr>
              <a:t>‹Nr.›</a:t>
            </a:fld>
            <a:endParaRPr lang="de-DE"/>
          </a:p>
        </p:txBody>
      </p:sp>
      <p:grpSp>
        <p:nvGrpSpPr>
          <p:cNvPr id="1028" name="Group 4"/>
          <p:cNvGrpSpPr>
            <a:grpSpLocks/>
          </p:cNvGrpSpPr>
          <p:nvPr/>
        </p:nvGrpSpPr>
        <p:grpSpPr bwMode="auto">
          <a:xfrm>
            <a:off x="0" y="0"/>
            <a:ext cx="9144000" cy="546100"/>
            <a:chOff x="0" y="0"/>
            <a:chExt cx="5760" cy="344"/>
          </a:xfrm>
        </p:grpSpPr>
        <p:sp>
          <p:nvSpPr>
            <p:cNvPr id="2027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de-DE" sz="2400">
                <a:latin typeface="Times New Roman" pitchFamily="18" charset="0"/>
                <a:cs typeface="+mn-cs"/>
              </a:endParaRPr>
            </a:p>
          </p:txBody>
        </p:sp>
        <p:sp>
          <p:nvSpPr>
            <p:cNvPr id="2027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de-DE" sz="2400">
                <a:latin typeface="Times New Roman" pitchFamily="18" charset="0"/>
                <a:cs typeface="+mn-cs"/>
              </a:endParaRPr>
            </a:p>
          </p:txBody>
        </p:sp>
        <p:sp>
          <p:nvSpPr>
            <p:cNvPr id="2027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de-DE">
                <a:solidFill>
                  <a:schemeClr val="hlink"/>
                </a:solidFill>
                <a:cs typeface="+mn-cs"/>
              </a:endParaRPr>
            </a:p>
          </p:txBody>
        </p:sp>
        <p:sp>
          <p:nvSpPr>
            <p:cNvPr id="2027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de-DE">
                <a:solidFill>
                  <a:schemeClr val="hlink"/>
                </a:solidFill>
                <a:cs typeface="+mn-cs"/>
              </a:endParaRPr>
            </a:p>
          </p:txBody>
        </p:sp>
        <p:sp>
          <p:nvSpPr>
            <p:cNvPr id="2027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de-DE">
                <a:solidFill>
                  <a:schemeClr val="accent2"/>
                </a:solidFill>
                <a:cs typeface="+mn-cs"/>
              </a:endParaRPr>
            </a:p>
          </p:txBody>
        </p:sp>
        <p:sp>
          <p:nvSpPr>
            <p:cNvPr id="2027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de-DE">
                <a:solidFill>
                  <a:schemeClr val="hlink"/>
                </a:solidFill>
                <a:cs typeface="+mn-cs"/>
              </a:endParaRPr>
            </a:p>
          </p:txBody>
        </p:sp>
        <p:sp>
          <p:nvSpPr>
            <p:cNvPr id="2027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de-DE" sz="2400">
                <a:latin typeface="Times New Roman" pitchFamily="18" charset="0"/>
                <a:cs typeface="+mn-cs"/>
              </a:endParaRPr>
            </a:p>
          </p:txBody>
        </p:sp>
        <p:sp>
          <p:nvSpPr>
            <p:cNvPr id="2027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de-DE">
                <a:solidFill>
                  <a:schemeClr val="accent2"/>
                </a:solidFill>
                <a:cs typeface="+mn-cs"/>
              </a:endParaRPr>
            </a:p>
          </p:txBody>
        </p:sp>
        <p:sp>
          <p:nvSpPr>
            <p:cNvPr id="2027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de-DE">
                <a:solidFill>
                  <a:schemeClr val="accent2"/>
                </a:solidFill>
                <a:cs typeface="+mn-cs"/>
              </a:endParaRPr>
            </a:p>
          </p:txBody>
        </p:sp>
      </p:grpSp>
      <p:sp>
        <p:nvSpPr>
          <p:cNvPr id="202766"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202767"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0276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486662" r:id="rId1"/>
    <p:sldLayoutId id="2147486652" r:id="rId2"/>
    <p:sldLayoutId id="2147486653" r:id="rId3"/>
    <p:sldLayoutId id="2147486654" r:id="rId4"/>
    <p:sldLayoutId id="2147486655" r:id="rId5"/>
    <p:sldLayoutId id="2147486656" r:id="rId6"/>
    <p:sldLayoutId id="2147486657" r:id="rId7"/>
    <p:sldLayoutId id="2147486658" r:id="rId8"/>
    <p:sldLayoutId id="2147486659" r:id="rId9"/>
    <p:sldLayoutId id="2147486660" r:id="rId10"/>
    <p:sldLayoutId id="2147486661"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2766"/>
                                        </p:tgtEl>
                                        <p:attrNameLst>
                                          <p:attrName>style.visibility</p:attrName>
                                        </p:attrNameLst>
                                      </p:cBhvr>
                                      <p:to>
                                        <p:strVal val="visible"/>
                                      </p:to>
                                    </p:set>
                                    <p:animEffect transition="in" filter="fade">
                                      <p:cBhvr>
                                        <p:cTn id="7" dur="2000"/>
                                        <p:tgtEl>
                                          <p:spTgt spid="2027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2767"/>
                                        </p:tgtEl>
                                        <p:attrNameLst>
                                          <p:attrName>style.visibility</p:attrName>
                                        </p:attrNameLst>
                                      </p:cBhvr>
                                      <p:to>
                                        <p:strVal val="visible"/>
                                      </p:to>
                                    </p:set>
                                    <p:animEffect transition="in" filter="fade">
                                      <p:cBhvr>
                                        <p:cTn id="10" dur="2000"/>
                                        <p:tgtEl>
                                          <p:spTgt spid="202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6" grpId="0"/>
      <p:bldP spid="202767" grpId="0">
        <p:tmplLst>
          <p:tmpl>
            <p:tnLst>
              <p:par>
                <p:cTn presetID="10" presetClass="entr" presetSubtype="0" fill="hold" nodeType="withEffect">
                  <p:stCondLst>
                    <p:cond delay="0"/>
                  </p:stCondLst>
                  <p:childTnLst>
                    <p:set>
                      <p:cBhvr>
                        <p:cTn dur="1" fill="hold">
                          <p:stCondLst>
                            <p:cond delay="0"/>
                          </p:stCondLst>
                        </p:cTn>
                        <p:tgtEl>
                          <p:spTgt spid="202767"/>
                        </p:tgtEl>
                        <p:attrNameLst>
                          <p:attrName>style.visibility</p:attrName>
                        </p:attrNameLst>
                      </p:cBhvr>
                      <p:to>
                        <p:strVal val="visible"/>
                      </p:to>
                    </p:set>
                    <p:animEffect transition="in" filter="fade">
                      <p:cBhvr>
                        <p:cTn dur="2000"/>
                        <p:tgtEl>
                          <p:spTgt spid="202767"/>
                        </p:tgtEl>
                      </p:cBhvr>
                    </p:animEffect>
                  </p:childTnLst>
                </p:cTn>
              </p:par>
            </p:tnLst>
          </p:tmpl>
        </p:tmplLst>
      </p:bldP>
    </p:bld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2"/>
            <a:ext cx="9144000" cy="6876000"/>
          </a:xfrm>
          <a:prstGeom prst="rect">
            <a:avLst/>
          </a:prstGeom>
          <a:solidFill>
            <a:srgbClr val="C0C0C0"/>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lvl="0" indent="-457200"/>
            <a:endParaRPr lang="de-DE" sz="2000" b="1" dirty="0">
              <a:solidFill>
                <a:srgbClr val="003366"/>
              </a:solidFill>
              <a:effectLst>
                <a:outerShdw blurRad="38100" dist="38100" dir="2700000" algn="tl">
                  <a:srgbClr val="000000">
                    <a:alpha val="43137"/>
                  </a:srgbClr>
                </a:outerShdw>
              </a:effectLst>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tangle 4"/>
          <p:cNvSpPr>
            <a:spLocks noChangeArrowheads="1"/>
          </p:cNvSpPr>
          <p:nvPr/>
        </p:nvSpPr>
        <p:spPr bwMode="auto">
          <a:xfrm>
            <a:off x="0" y="-90000"/>
            <a:ext cx="9144000" cy="6948000"/>
          </a:xfrm>
          <a:prstGeom prst="rect">
            <a:avLst/>
          </a:prstGeom>
          <a:solidFill>
            <a:schemeClr val="bg1"/>
          </a:solidFill>
          <a:ln w="63500">
            <a:solidFill>
              <a:srgbClr val="003366"/>
            </a:solidFill>
            <a:miter lim="800000"/>
            <a:headEnd/>
            <a:tailEnd/>
          </a:ln>
        </p:spPr>
        <p:txBody>
          <a:bodyPr/>
          <a:lstStyle/>
          <a:p>
            <a:pPr marL="457200" indent="-457200">
              <a:tabLst>
                <a:tab pos="88900" algn="l"/>
              </a:tabLst>
            </a:pPr>
            <a:r>
              <a:rPr lang="de-DE" sz="2000" b="1" dirty="0">
                <a:solidFill>
                  <a:srgbClr val="003366"/>
                </a:solidFill>
                <a:effectLst>
                  <a:outerShdw blurRad="38100" dist="38100" dir="2700000" algn="tl">
                    <a:srgbClr val="000000">
                      <a:alpha val="43137"/>
                    </a:srgbClr>
                  </a:outerShdw>
                </a:effectLst>
                <a:sym typeface="Symbol"/>
              </a:rPr>
              <a:t>I.    Grenzsetzungen - Problemanalyse</a:t>
            </a:r>
          </a:p>
          <a:p>
            <a:pPr marL="457200" indent="-457200">
              <a:tabLst>
                <a:tab pos="88900" algn="l"/>
              </a:tabLst>
            </a:pPr>
            <a:r>
              <a:rPr lang="de-DE" sz="2000" dirty="0">
                <a:solidFill>
                  <a:srgbClr val="003366"/>
                </a:solidFill>
                <a:sym typeface="Symbol"/>
              </a:rPr>
              <a:t>1.   Definitionen </a:t>
            </a:r>
          </a:p>
          <a:p>
            <a:pPr marL="457200" indent="-457200">
              <a:tabLst>
                <a:tab pos="88900" algn="l"/>
              </a:tabLst>
            </a:pPr>
            <a:r>
              <a:rPr lang="de-DE" sz="2000" dirty="0">
                <a:solidFill>
                  <a:srgbClr val="003366"/>
                </a:solidFill>
                <a:sym typeface="Symbol"/>
              </a:rPr>
              <a:t>2.   Fallbeispiele </a:t>
            </a:r>
          </a:p>
          <a:p>
            <a:pPr>
              <a:tabLst>
                <a:tab pos="88900" algn="l"/>
              </a:tabLst>
            </a:pPr>
            <a:r>
              <a:rPr lang="de-DE" sz="2000" dirty="0">
                <a:solidFill>
                  <a:srgbClr val="003366"/>
                </a:solidFill>
              </a:rPr>
              <a:t>3.   Grundlegendes </a:t>
            </a:r>
          </a:p>
          <a:p>
            <a:pPr>
              <a:tabLst>
                <a:tab pos="88900" algn="l"/>
              </a:tabLst>
            </a:pPr>
            <a:r>
              <a:rPr lang="de-DE" sz="2000" dirty="0">
                <a:solidFill>
                  <a:srgbClr val="003366"/>
                </a:solidFill>
              </a:rPr>
              <a:t>4.   „Gewaltverbot“  </a:t>
            </a:r>
          </a:p>
          <a:p>
            <a:pPr marL="514350" indent="-514350">
              <a:tabLst>
                <a:tab pos="88900" algn="l"/>
              </a:tabLst>
            </a:pPr>
            <a:r>
              <a:rPr lang="de-DE" sz="2000" b="1" dirty="0">
                <a:solidFill>
                  <a:srgbClr val="003366"/>
                </a:solidFill>
                <a:effectLst>
                  <a:outerShdw blurRad="38100" dist="38100" dir="2700000" algn="tl">
                    <a:srgbClr val="000000">
                      <a:alpha val="43137"/>
                    </a:srgbClr>
                  </a:outerShdw>
                </a:effectLst>
              </a:rPr>
              <a:t>II.   Fachlich- rechtliche Grenzen im „Gewaltverbot“     </a:t>
            </a:r>
          </a:p>
          <a:p>
            <a:pPr>
              <a:tabLst>
                <a:tab pos="88900" algn="l"/>
              </a:tabLst>
            </a:pPr>
            <a:r>
              <a:rPr lang="de-DE" sz="2000" dirty="0">
                <a:solidFill>
                  <a:srgbClr val="003366"/>
                </a:solidFill>
              </a:rPr>
              <a:t>1.   Leitgedanken des „Projekts Pädagogik und Recht“</a:t>
            </a:r>
          </a:p>
          <a:p>
            <a:pPr>
              <a:tabLst>
                <a:tab pos="88900" algn="l"/>
              </a:tabLst>
            </a:pPr>
            <a:r>
              <a:rPr lang="de-DE" sz="2000" dirty="0">
                <a:solidFill>
                  <a:srgbClr val="003366"/>
                </a:solidFill>
              </a:rPr>
              <a:t>2.   Projektideen, insbesondere zum „Kindeswohl“ und zum „</a:t>
            </a:r>
            <a:r>
              <a:rPr lang="de-DE" sz="2000" dirty="0" err="1">
                <a:solidFill>
                  <a:srgbClr val="003366"/>
                </a:solidFill>
              </a:rPr>
              <a:t>Macht“begriff</a:t>
            </a:r>
            <a:endParaRPr lang="de-DE" sz="2000" dirty="0">
              <a:solidFill>
                <a:srgbClr val="003366"/>
              </a:solidFill>
            </a:endParaRPr>
          </a:p>
          <a:p>
            <a:pPr>
              <a:tabLst>
                <a:tab pos="88900" algn="l"/>
              </a:tabLst>
            </a:pPr>
            <a:r>
              <a:rPr lang="de-DE" sz="2000" dirty="0">
                <a:solidFill>
                  <a:srgbClr val="003366"/>
                </a:solidFill>
              </a:rPr>
              <a:t>3.   „Kindeswohl“- Reflexion im Spannungsfeld Erziehungsauftrag - Kindesrecht</a:t>
            </a:r>
          </a:p>
          <a:p>
            <a:pPr>
              <a:defRPr/>
            </a:pPr>
            <a:r>
              <a:rPr lang="de-DE" sz="2000" b="1" dirty="0">
                <a:solidFill>
                  <a:srgbClr val="003366"/>
                </a:solidFill>
              </a:rPr>
              <a:t>4.   Grenzsetzungen - Prüfschemata zulässige Macht</a:t>
            </a:r>
          </a:p>
          <a:p>
            <a:pPr>
              <a:defRPr/>
            </a:pPr>
            <a:r>
              <a:rPr lang="de-DE" sz="2000" dirty="0">
                <a:solidFill>
                  <a:srgbClr val="003366"/>
                </a:solidFill>
              </a:rPr>
              <a:t>4.1 Fachlich begründbares/ legitimes Verhalten / Frage 1 </a:t>
            </a:r>
          </a:p>
          <a:p>
            <a:pPr marL="457200" indent="-457200">
              <a:tabLst>
                <a:tab pos="88900" algn="l"/>
              </a:tabLst>
            </a:pPr>
            <a:r>
              <a:rPr lang="de-DE" sz="2000" dirty="0">
                <a:solidFill>
                  <a:srgbClr val="003366"/>
                </a:solidFill>
              </a:rPr>
              <a:t>4.2 Eingriff in ein Kindesrecht / Frage 2</a:t>
            </a:r>
          </a:p>
          <a:p>
            <a:pPr marL="457200" indent="-457200">
              <a:tabLst>
                <a:tab pos="88900" algn="l"/>
              </a:tabLst>
            </a:pPr>
            <a:r>
              <a:rPr lang="de-DE" sz="2000" dirty="0">
                <a:solidFill>
                  <a:srgbClr val="003366"/>
                </a:solidFill>
              </a:rPr>
              <a:t>4.3 </a:t>
            </a:r>
            <a:r>
              <a:rPr lang="de-DE" sz="2000" dirty="0">
                <a:solidFill>
                  <a:srgbClr val="003366"/>
                </a:solidFill>
                <a:sym typeface="Symbol"/>
              </a:rPr>
              <a:t>Zustimmung </a:t>
            </a:r>
            <a:r>
              <a:rPr lang="de-DE" sz="2000" dirty="0" err="1">
                <a:solidFill>
                  <a:srgbClr val="003366"/>
                </a:solidFill>
                <a:sym typeface="Symbol"/>
              </a:rPr>
              <a:t>Obsorgeberechtigte</a:t>
            </a:r>
            <a:r>
              <a:rPr lang="de-DE" sz="2000" dirty="0">
                <a:solidFill>
                  <a:srgbClr val="003366"/>
                </a:solidFill>
                <a:sym typeface="Symbol"/>
              </a:rPr>
              <a:t> (SB) / Frage 3</a:t>
            </a:r>
          </a:p>
          <a:p>
            <a:pPr marL="457200" indent="-457200">
              <a:tabLst>
                <a:tab pos="88900" algn="l"/>
              </a:tabLst>
            </a:pPr>
            <a:r>
              <a:rPr lang="de-DE" sz="2000" dirty="0">
                <a:solidFill>
                  <a:srgbClr val="003366"/>
                </a:solidFill>
              </a:rPr>
              <a:t>4.4 Aufsichtsverantwortung/„Gefahrenabwehr“</a:t>
            </a:r>
            <a:r>
              <a:rPr lang="de-DE" sz="2000" b="1" dirty="0">
                <a:solidFill>
                  <a:srgbClr val="003366"/>
                </a:solidFill>
              </a:rPr>
              <a:t> / </a:t>
            </a:r>
            <a:r>
              <a:rPr lang="de-DE" sz="2000" dirty="0">
                <a:solidFill>
                  <a:srgbClr val="003366"/>
                </a:solidFill>
              </a:rPr>
              <a:t>Frage 4</a:t>
            </a:r>
          </a:p>
          <a:p>
            <a:pPr marL="457200" indent="-457200">
              <a:tabLst>
                <a:tab pos="88900" algn="l"/>
              </a:tabLst>
            </a:pPr>
            <a:r>
              <a:rPr lang="de-DE" sz="2000" dirty="0">
                <a:solidFill>
                  <a:srgbClr val="003366"/>
                </a:solidFill>
              </a:rPr>
              <a:t>4.5 „Machtspirale“ </a:t>
            </a:r>
          </a:p>
          <a:p>
            <a:pPr marL="457200" indent="-457200">
              <a:tabLst>
                <a:tab pos="88900" algn="l"/>
              </a:tabLst>
            </a:pPr>
            <a:r>
              <a:rPr lang="de-DE" sz="2000" dirty="0">
                <a:solidFill>
                  <a:srgbClr val="003366"/>
                </a:solidFill>
              </a:rPr>
              <a:t>4.6 Eingriffe in die Freiheit der Ortswahl</a:t>
            </a:r>
          </a:p>
          <a:p>
            <a:pPr marL="457200" indent="-457200">
              <a:tabLst>
                <a:tab pos="88900" algn="l"/>
              </a:tabLst>
            </a:pPr>
            <a:r>
              <a:rPr lang="de-DE" sz="2000" dirty="0">
                <a:solidFill>
                  <a:srgbClr val="003366"/>
                </a:solidFill>
              </a:rPr>
              <a:t>4.7 Begünstigende Rahmenbedingungen des Machtmissbrauchs</a:t>
            </a:r>
          </a:p>
          <a:p>
            <a:pPr marL="457200" indent="-457200">
              <a:tabLst>
                <a:tab pos="88900" algn="l"/>
              </a:tabLst>
            </a:pPr>
            <a:r>
              <a:rPr lang="de-DE" sz="2000" dirty="0">
                <a:solidFill>
                  <a:srgbClr val="003366"/>
                </a:solidFill>
              </a:rPr>
              <a:t>4.8 Fallbeispiele / Anwendung der Prüfschemata </a:t>
            </a:r>
            <a:endParaRPr lang="de-DE" sz="2000" b="1" dirty="0">
              <a:solidFill>
                <a:srgbClr val="003366"/>
              </a:solidFill>
              <a:effectLst>
                <a:outerShdw blurRad="38100" dist="38100" dir="2700000" algn="tl">
                  <a:srgbClr val="000000">
                    <a:alpha val="43137"/>
                  </a:srgbClr>
                </a:outerShdw>
              </a:effectLst>
            </a:endParaRPr>
          </a:p>
          <a:p>
            <a:pPr>
              <a:tabLst>
                <a:tab pos="88900" algn="l"/>
              </a:tabLst>
            </a:pPr>
            <a:r>
              <a:rPr lang="de-DE" sz="2000" b="1" dirty="0">
                <a:solidFill>
                  <a:srgbClr val="003366"/>
                </a:solidFill>
                <a:effectLst>
                  <a:outerShdw blurRad="38100" dist="38100" dir="2700000" algn="tl">
                    <a:srgbClr val="000000">
                      <a:alpha val="43137"/>
                    </a:srgbClr>
                  </a:outerShdw>
                </a:effectLst>
              </a:rPr>
              <a:t>III.  Workshop mit Fallbeispielen aus der pädagogischen Praxis</a:t>
            </a:r>
          </a:p>
          <a:p>
            <a:pPr>
              <a:tabLst>
                <a:tab pos="88900" algn="l"/>
              </a:tabLst>
            </a:pPr>
            <a:r>
              <a:rPr lang="de-DE" sz="2000" b="1" dirty="0">
                <a:solidFill>
                  <a:srgbClr val="003366"/>
                </a:solidFill>
                <a:effectLst>
                  <a:outerShdw blurRad="38100" dist="38100" dir="2700000" algn="tl">
                    <a:srgbClr val="000000">
                      <a:alpha val="43137"/>
                    </a:srgbClr>
                  </a:outerShdw>
                </a:effectLst>
              </a:rPr>
              <a:t>IV.  Zusammenfassung des Tages / Wie geht es weiter?</a:t>
            </a:r>
          </a:p>
          <a:p>
            <a:pPr>
              <a:tabLst>
                <a:tab pos="88900" algn="l"/>
              </a:tabLst>
            </a:pPr>
            <a:r>
              <a:rPr lang="de-DE" sz="2000" b="1" dirty="0">
                <a:solidFill>
                  <a:srgbClr val="003366"/>
                </a:solidFill>
                <a:effectLst>
                  <a:outerShdw blurRad="38100" dist="38100" dir="2700000" algn="tl">
                    <a:srgbClr val="000000">
                      <a:alpha val="43137"/>
                    </a:srgbClr>
                  </a:outerShdw>
                </a:effectLst>
              </a:rPr>
              <a:t>2. Tag „Grenzsetzung - mittelbar Verantwortliche“</a:t>
            </a:r>
            <a:r>
              <a:rPr lang="de-DE" sz="2000" b="1" dirty="0">
                <a:solidFill>
                  <a:srgbClr val="003366"/>
                </a:solidFill>
              </a:rPr>
              <a:t>/ </a:t>
            </a:r>
            <a:r>
              <a:rPr lang="de-DE" sz="2000" dirty="0">
                <a:solidFill>
                  <a:srgbClr val="003366"/>
                </a:solidFill>
              </a:rPr>
              <a:t>Trägerverantwortung / „fachliche Handlungsleitlinien“/ Workshop</a:t>
            </a:r>
          </a:p>
        </p:txBody>
      </p:sp>
      <p:sp>
        <p:nvSpPr>
          <p:cNvPr id="7" name="Rechteck 7"/>
          <p:cNvSpPr>
            <a:spLocks noChangeArrowheads="1"/>
          </p:cNvSpPr>
          <p:nvPr/>
        </p:nvSpPr>
        <p:spPr bwMode="auto">
          <a:xfrm>
            <a:off x="6372200" y="116632"/>
            <a:ext cx="2520280" cy="684000"/>
          </a:xfrm>
          <a:prstGeom prst="rect">
            <a:avLst/>
          </a:prstGeom>
          <a:solidFill>
            <a:schemeClr val="bg1"/>
          </a:solidFill>
          <a:ln w="63500">
            <a:solidFill>
              <a:srgbClr val="003366"/>
            </a:solidFill>
            <a:miter lim="800000"/>
            <a:headEnd/>
            <a:tailEnd/>
          </a:ln>
        </p:spPr>
        <p:txBody>
          <a:bodyPr wrap="square">
            <a:spAutoFit/>
          </a:bodyPr>
          <a:lstStyle/>
          <a:p>
            <a:pPr lvl="0" algn="ctr"/>
            <a:r>
              <a:rPr lang="de-DE" sz="3200" b="1" u="sng" dirty="0">
                <a:solidFill>
                  <a:srgbClr val="003366"/>
                </a:solidFill>
              </a:rPr>
              <a:t>Gliederung</a:t>
            </a:r>
          </a:p>
          <a:p>
            <a:endParaRPr lang="de-DE" sz="2400" b="1" i="1" dirty="0">
              <a:solidFill>
                <a:srgbClr val="003366"/>
              </a:solidFill>
            </a:endParaRPr>
          </a:p>
        </p:txBody>
      </p:sp>
    </p:spTree>
    <p:extLst>
      <p:ext uri="{BB962C8B-B14F-4D97-AF65-F5344CB8AC3E}">
        <p14:creationId xmlns:p14="http://schemas.microsoft.com/office/powerpoint/2010/main" val="16891402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8002"/>
            <a:ext cx="9144000" cy="6876000"/>
          </a:xfrm>
          <a:prstGeom prst="rect">
            <a:avLst/>
          </a:prstGeom>
          <a:solidFill>
            <a:schemeClr val="bg1"/>
          </a:solidFill>
          <a:ln w="63500">
            <a:solidFill>
              <a:srgbClr val="003366"/>
            </a:solidFill>
            <a:miter lim="800000"/>
            <a:headEnd/>
            <a:tailEnd/>
          </a:ln>
        </p:spPr>
        <p:txBody>
          <a:bodyPr>
            <a:spAutoFit/>
          </a:bodyPr>
          <a:lstStyle/>
          <a:p>
            <a:r>
              <a:rPr lang="de-DE" sz="2400" dirty="0"/>
              <a:t> </a:t>
            </a:r>
          </a:p>
          <a:p>
            <a:endParaRPr lang="de-DE" sz="2400" dirty="0"/>
          </a:p>
          <a:p>
            <a:pPr marL="266700" indent="-266700" algn="ctr"/>
            <a:endParaRPr lang="de-DE" sz="2000" b="1" dirty="0">
              <a:solidFill>
                <a:srgbClr val="003366"/>
              </a:solidFill>
            </a:endParaRPr>
          </a:p>
          <a:p>
            <a:pPr marL="266700" indent="-266700" algn="ctr"/>
            <a:r>
              <a:rPr lang="de-DE" sz="2000" b="1" dirty="0">
                <a:solidFill>
                  <a:srgbClr val="003366"/>
                </a:solidFill>
              </a:rPr>
              <a:t>Und auch darauf ist hinzuweisen</a:t>
            </a:r>
          </a:p>
          <a:p>
            <a:pPr marL="266700" indent="-266700"/>
            <a:endParaRPr lang="de-DE" sz="2000" b="1" dirty="0">
              <a:solidFill>
                <a:srgbClr val="003366"/>
              </a:solidFill>
            </a:endParaRPr>
          </a:p>
          <a:p>
            <a:pPr marL="266700" indent="-266700"/>
            <a:r>
              <a:rPr lang="de-DE" sz="2000" dirty="0">
                <a:solidFill>
                  <a:srgbClr val="003366"/>
                </a:solidFill>
              </a:rPr>
              <a:t>•	Warum bedurfte es eines gesetzlichen "</a:t>
            </a:r>
            <a:r>
              <a:rPr lang="de-DE" sz="2000" dirty="0" err="1">
                <a:solidFill>
                  <a:srgbClr val="003366"/>
                </a:solidFill>
              </a:rPr>
              <a:t>Gewalt"verbots</a:t>
            </a:r>
            <a:r>
              <a:rPr lang="de-DE" sz="2000" dirty="0">
                <a:solidFill>
                  <a:srgbClr val="003366"/>
                </a:solidFill>
              </a:rPr>
              <a:t>, um Schlagen zu </a:t>
            </a:r>
            <a:r>
              <a:rPr lang="de-DE" sz="2000" dirty="0" err="1">
                <a:solidFill>
                  <a:srgbClr val="003366"/>
                </a:solidFill>
              </a:rPr>
              <a:t>ver</a:t>
            </a:r>
            <a:r>
              <a:rPr lang="de-DE" sz="2000" dirty="0">
                <a:solidFill>
                  <a:srgbClr val="003366"/>
                </a:solidFill>
              </a:rPr>
              <a:t>- bieten? Hätte nicht d. Fachwelt selbst Schlagen ächten müssen, weil es kein nachvollziehbares pädagogisches Ziel verfolgen kann?</a:t>
            </a:r>
          </a:p>
          <a:p>
            <a:pPr marL="266700" indent="-266700"/>
            <a:endParaRPr lang="de-DE" sz="2000" dirty="0">
              <a:solidFill>
                <a:srgbClr val="003366"/>
              </a:solidFill>
            </a:endParaRPr>
          </a:p>
          <a:p>
            <a:pPr marL="266700" indent="-266700"/>
            <a:r>
              <a:rPr lang="de-DE" sz="2000" dirty="0">
                <a:solidFill>
                  <a:srgbClr val="003366"/>
                </a:solidFill>
              </a:rPr>
              <a:t>•	Früher wurde Schlagen mit d. Hinweis begründet, dies "hätte noch  niemand geschadet". Wenn aber Erziehung Persönlichkeitsentwicklung bedeutet, läge im  "Ausbleiben von Schaden" keine  nachvollziehbare  Begründung, um  ein päd. Ziel zu verfolgen. Die Illegitimität (fachliche Unbegründbarkeit) hätte er- </a:t>
            </a:r>
            <a:r>
              <a:rPr lang="de-DE" sz="2000" dirty="0" err="1">
                <a:solidFill>
                  <a:srgbClr val="003366"/>
                </a:solidFill>
              </a:rPr>
              <a:t>kannt</a:t>
            </a:r>
            <a:r>
              <a:rPr lang="de-DE" sz="2000" dirty="0">
                <a:solidFill>
                  <a:srgbClr val="003366"/>
                </a:solidFill>
              </a:rPr>
              <a:t> werden müssen.</a:t>
            </a:r>
          </a:p>
          <a:p>
            <a:pPr marL="266700" indent="-266700"/>
            <a:endParaRPr lang="de-DE" sz="2000" dirty="0">
              <a:solidFill>
                <a:srgbClr val="003366"/>
              </a:solidFill>
            </a:endParaRPr>
          </a:p>
          <a:p>
            <a:pPr marL="266700" algn="ctr"/>
            <a:r>
              <a:rPr lang="de-DE" sz="2000" b="1" dirty="0">
                <a:solidFill>
                  <a:srgbClr val="003366"/>
                </a:solidFill>
              </a:rPr>
              <a:t>Erwartung an zuständige Behörden und Fachverbände: </a:t>
            </a:r>
          </a:p>
          <a:p>
            <a:pPr marL="266700"/>
            <a:endParaRPr lang="de-DE" sz="2000" dirty="0">
              <a:solidFill>
                <a:srgbClr val="003366"/>
              </a:solidFill>
            </a:endParaRPr>
          </a:p>
          <a:p>
            <a:pPr marL="266700" indent="-266700">
              <a:buFont typeface="Arial" panose="020B0604020202020204" pitchFamily="34" charset="0"/>
              <a:buChar char="•"/>
            </a:pPr>
            <a:r>
              <a:rPr lang="de-DE" sz="2000" dirty="0">
                <a:solidFill>
                  <a:srgbClr val="003366"/>
                </a:solidFill>
              </a:rPr>
              <a:t>gebt der  Praxis Antwort auf die Frage, welches Verhalten  unter das „Gewalt- verbot“  fällt, durch einen fachlichen Orientierungsrahmen =  „Leitlinien </a:t>
            </a:r>
            <a:r>
              <a:rPr lang="de-DE" sz="2000" dirty="0" err="1">
                <a:solidFill>
                  <a:srgbClr val="003366"/>
                </a:solidFill>
              </a:rPr>
              <a:t>päda</a:t>
            </a:r>
            <a:r>
              <a:rPr lang="de-DE" sz="2000" dirty="0">
                <a:solidFill>
                  <a:srgbClr val="003366"/>
                </a:solidFill>
              </a:rPr>
              <a:t>- </a:t>
            </a:r>
            <a:r>
              <a:rPr lang="de-DE" sz="2000" dirty="0" err="1">
                <a:solidFill>
                  <a:srgbClr val="003366"/>
                </a:solidFill>
              </a:rPr>
              <a:t>gogischer</a:t>
            </a:r>
            <a:r>
              <a:rPr lang="de-DE" sz="2000" dirty="0">
                <a:solidFill>
                  <a:srgbClr val="003366"/>
                </a:solidFill>
              </a:rPr>
              <a:t> Kunst“. </a:t>
            </a:r>
          </a:p>
          <a:p>
            <a:pPr marL="266700" indent="-266700"/>
            <a:endParaRPr lang="de-DE" sz="2400" dirty="0">
              <a:solidFill>
                <a:srgbClr val="003366"/>
              </a:solidFill>
            </a:endParaRPr>
          </a:p>
          <a:p>
            <a:pPr marL="266700" indent="-266700"/>
            <a:endParaRPr lang="de-DE" sz="2400" dirty="0">
              <a:solidFill>
                <a:srgbClr val="003366"/>
              </a:solidFill>
            </a:endParaRPr>
          </a:p>
          <a:p>
            <a:pPr marL="266700" indent="-266700"/>
            <a:endParaRPr lang="de-DE" sz="2400" dirty="0">
              <a:solidFill>
                <a:srgbClr val="003366"/>
              </a:solidFill>
            </a:endParaRPr>
          </a:p>
          <a:p>
            <a:pPr marL="266700" indent="-266700"/>
            <a:endParaRPr lang="de-DE" sz="2800" dirty="0">
              <a:solidFill>
                <a:srgbClr val="003366"/>
              </a:solidFill>
            </a:endParaRPr>
          </a:p>
          <a:p>
            <a:endParaRPr lang="de-DE" sz="2400" dirty="0"/>
          </a:p>
        </p:txBody>
      </p:sp>
      <p:sp>
        <p:nvSpPr>
          <p:cNvPr id="5124" name="Rectangle 2"/>
          <p:cNvSpPr>
            <a:spLocks noChangeArrowheads="1"/>
          </p:cNvSpPr>
          <p:nvPr/>
        </p:nvSpPr>
        <p:spPr bwMode="auto">
          <a:xfrm>
            <a:off x="0" y="-18000"/>
            <a:ext cx="9144000" cy="6912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7" name="Rechteck 6">
            <a:extLst>
              <a:ext uri="{FF2B5EF4-FFF2-40B4-BE49-F238E27FC236}">
                <a16:creationId xmlns:a16="http://schemas.microsoft.com/office/drawing/2014/main" id="{174BD1D1-D199-46B6-9EB0-CE24AF64B13B}"/>
              </a:ext>
            </a:extLst>
          </p:cNvPr>
          <p:cNvSpPr>
            <a:spLocks noChangeArrowheads="1"/>
          </p:cNvSpPr>
          <p:nvPr/>
        </p:nvSpPr>
        <p:spPr bwMode="auto">
          <a:xfrm>
            <a:off x="0" y="-90001"/>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b="1" dirty="0">
                <a:solidFill>
                  <a:srgbClr val="003366"/>
                </a:solidFill>
                <a:sym typeface="Symbol"/>
              </a:rPr>
              <a:t>4. „Gewaltverbot“ </a:t>
            </a:r>
            <a:endParaRPr lang="de-DE" sz="2000" b="1" i="1" dirty="0">
              <a:solidFill>
                <a:srgbClr val="003366"/>
              </a:solidFill>
            </a:endParaRPr>
          </a:p>
        </p:txBody>
      </p:sp>
    </p:spTree>
    <p:extLst>
      <p:ext uri="{BB962C8B-B14F-4D97-AF65-F5344CB8AC3E}">
        <p14:creationId xmlns:p14="http://schemas.microsoft.com/office/powerpoint/2010/main" val="26394344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5" end="5"/>
                                            </p:txEl>
                                          </p:spTgt>
                                        </p:tgtEl>
                                        <p:attrNameLst>
                                          <p:attrName>style.visibility</p:attrName>
                                        </p:attrNameLst>
                                      </p:cBhvr>
                                      <p:to>
                                        <p:strVal val="visible"/>
                                      </p:to>
                                    </p:set>
                                    <p:anim calcmode="lin" valueType="num">
                                      <p:cBhvr additive="base">
                                        <p:cTn id="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7" end="7"/>
                                            </p:txEl>
                                          </p:spTgt>
                                        </p:tgtEl>
                                        <p:attrNameLst>
                                          <p:attrName>style.visibility</p:attrName>
                                        </p:attrNameLst>
                                      </p:cBhvr>
                                      <p:to>
                                        <p:strVal val="visible"/>
                                      </p:to>
                                    </p:set>
                                    <p:anim calcmode="lin" valueType="num">
                                      <p:cBhvr additive="base">
                                        <p:cTn id="11"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299">
                                            <p:txEl>
                                              <p:pRg st="9" end="9"/>
                                            </p:txEl>
                                          </p:spTgt>
                                        </p:tgtEl>
                                        <p:attrNameLst>
                                          <p:attrName>style.visibility</p:attrName>
                                        </p:attrNameLst>
                                      </p:cBhvr>
                                      <p:to>
                                        <p:strVal val="visible"/>
                                      </p:to>
                                    </p:set>
                                    <p:anim calcmode="lin" valueType="num">
                                      <p:cBhvr additive="base">
                                        <p:cTn id="17"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9" end="9"/>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299">
                                            <p:txEl>
                                              <p:pRg st="11" end="11"/>
                                            </p:txEl>
                                          </p:spTgt>
                                        </p:tgtEl>
                                        <p:attrNameLst>
                                          <p:attrName>style.visibility</p:attrName>
                                        </p:attrNameLst>
                                      </p:cBhvr>
                                      <p:to>
                                        <p:strVal val="visible"/>
                                      </p:to>
                                    </p:set>
                                    <p:anim calcmode="lin" valueType="num">
                                      <p:cBhvr additive="base">
                                        <p:cTn id="21"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1"/>
            <a:ext cx="9144000" cy="6840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16272" y="17997"/>
            <a:ext cx="9144000" cy="6840000"/>
          </a:xfrm>
          <a:prstGeom prst="rect">
            <a:avLst/>
          </a:prstGeom>
        </p:spPr>
        <p:txBody>
          <a:bodyPr wrap="square">
            <a:spAutoFit/>
          </a:bodyPr>
          <a:lstStyle/>
          <a:p>
            <a:endParaRPr lang="de-DE" dirty="0">
              <a:latin typeface="Arial" panose="020B0604020202020204" pitchFamily="34" charset="0"/>
            </a:endParaRPr>
          </a:p>
          <a:p>
            <a:endParaRPr lang="de-DE" dirty="0">
              <a:latin typeface="Arial" panose="020B0604020202020204" pitchFamily="34" charset="0"/>
            </a:endParaRPr>
          </a:p>
          <a:p>
            <a:endParaRPr lang="de-DE" sz="2000" b="1" dirty="0">
              <a:solidFill>
                <a:srgbClr val="003366"/>
              </a:solidFill>
              <a:latin typeface="Arial" panose="020B0604020202020204" pitchFamily="34" charset="0"/>
            </a:endParaRPr>
          </a:p>
          <a:p>
            <a:endParaRPr lang="de-DE" sz="2000" b="1" dirty="0">
              <a:solidFill>
                <a:srgbClr val="003366"/>
              </a:solidFill>
              <a:latin typeface="Arial" panose="020B0604020202020204" pitchFamily="34" charset="0"/>
            </a:endParaRPr>
          </a:p>
          <a:p>
            <a:endParaRPr lang="de-DE" sz="2000" b="1" dirty="0">
              <a:solidFill>
                <a:srgbClr val="003366"/>
              </a:solidFill>
              <a:latin typeface="Arial" panose="020B0604020202020204" pitchFamily="34" charset="0"/>
            </a:endParaRPr>
          </a:p>
          <a:p>
            <a:r>
              <a:rPr lang="de-DE" sz="2000" b="1" dirty="0">
                <a:solidFill>
                  <a:srgbClr val="003366"/>
                </a:solidFill>
                <a:latin typeface="Arial" panose="020B0604020202020204" pitchFamily="34" charset="0"/>
              </a:rPr>
              <a:t>a. In der Pädagogik  kann nur fachlich  legitimes/ begründbares Verhalten  </a:t>
            </a:r>
          </a:p>
          <a:p>
            <a:r>
              <a:rPr lang="de-DE" sz="2000" b="1" dirty="0">
                <a:solidFill>
                  <a:srgbClr val="003366"/>
                </a:solidFill>
                <a:latin typeface="Arial" panose="020B0604020202020204" pitchFamily="34" charset="0"/>
              </a:rPr>
              <a:t>    rechtens  sein  ►    integriert  fachlich - rechtliche  Gesetzesauslegung</a:t>
            </a:r>
          </a:p>
          <a:p>
            <a:endParaRPr lang="de-DE" sz="2000" b="1"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a:p>
            <a:r>
              <a:rPr lang="de-DE" sz="2000" b="1" dirty="0">
                <a:solidFill>
                  <a:srgbClr val="003366"/>
                </a:solidFill>
                <a:latin typeface="Arial" panose="020B0604020202020204" pitchFamily="34" charset="0"/>
              </a:rPr>
              <a:t>b. </a:t>
            </a:r>
            <a:r>
              <a:rPr lang="de-DE" sz="2000" dirty="0">
                <a:solidFill>
                  <a:srgbClr val="003366"/>
                </a:solidFill>
                <a:latin typeface="Arial" panose="020B0604020202020204" pitchFamily="34" charset="0"/>
              </a:rPr>
              <a:t>Situationen </a:t>
            </a:r>
            <a:r>
              <a:rPr lang="de-DE" sz="2000" dirty="0" err="1">
                <a:solidFill>
                  <a:srgbClr val="003366"/>
                </a:solidFill>
                <a:latin typeface="Arial" panose="020B0604020202020204" pitchFamily="34" charset="0"/>
              </a:rPr>
              <a:t>päd.Alltags</a:t>
            </a:r>
            <a:r>
              <a:rPr lang="de-DE" sz="2000" dirty="0">
                <a:solidFill>
                  <a:srgbClr val="003366"/>
                </a:solidFill>
                <a:latin typeface="Arial" panose="020B0604020202020204" pitchFamily="34" charset="0"/>
              </a:rPr>
              <a:t> sind vorrangig fachlich zu </a:t>
            </a:r>
            <a:r>
              <a:rPr lang="de-DE" sz="2000" dirty="0" err="1">
                <a:solidFill>
                  <a:srgbClr val="003366"/>
                </a:solidFill>
                <a:latin typeface="Arial" panose="020B0604020202020204" pitchFamily="34" charset="0"/>
              </a:rPr>
              <a:t>bewerten,danach</a:t>
            </a:r>
            <a:r>
              <a:rPr lang="de-DE" sz="2000" dirty="0">
                <a:solidFill>
                  <a:srgbClr val="003366"/>
                </a:solidFill>
                <a:latin typeface="Arial" panose="020B0604020202020204" pitchFamily="34" charset="0"/>
              </a:rPr>
              <a:t> rechtlich.</a:t>
            </a:r>
          </a:p>
          <a:p>
            <a:endParaRPr lang="de-DE" sz="2000" dirty="0">
              <a:solidFill>
                <a:srgbClr val="003366"/>
              </a:solidFill>
              <a:latin typeface="Arial" panose="020B0604020202020204" pitchFamily="34" charset="0"/>
            </a:endParaRPr>
          </a:p>
          <a:p>
            <a:r>
              <a:rPr lang="de-DE" sz="2000" b="1" dirty="0">
                <a:solidFill>
                  <a:srgbClr val="003366"/>
                </a:solidFill>
                <a:latin typeface="Arial" panose="020B0604020202020204" pitchFamily="34" charset="0"/>
              </a:rPr>
              <a:t>c. </a:t>
            </a:r>
            <a:r>
              <a:rPr lang="de-DE" sz="2000" dirty="0">
                <a:solidFill>
                  <a:srgbClr val="003366"/>
                </a:solidFill>
                <a:latin typeface="Arial" panose="020B0604020202020204" pitchFamily="34" charset="0"/>
              </a:rPr>
              <a:t>Angebot „Prüfschema zulässige Macht“ zur Orientierung in schw. Situationen</a:t>
            </a:r>
          </a:p>
          <a:p>
            <a:endParaRPr lang="de-DE" sz="2000" dirty="0">
              <a:solidFill>
                <a:srgbClr val="003366"/>
              </a:solidFill>
              <a:latin typeface="Arial" panose="020B0604020202020204" pitchFamily="34" charset="0"/>
            </a:endParaRPr>
          </a:p>
          <a:p>
            <a:r>
              <a:rPr lang="de-DE" sz="2000" b="1" dirty="0">
                <a:solidFill>
                  <a:srgbClr val="003366"/>
                </a:solidFill>
                <a:latin typeface="Arial" panose="020B0604020202020204" pitchFamily="34" charset="0"/>
              </a:rPr>
              <a:t>              ► </a:t>
            </a:r>
            <a:r>
              <a:rPr lang="de-DE" sz="2000" dirty="0">
                <a:solidFill>
                  <a:srgbClr val="003366"/>
                </a:solidFill>
                <a:latin typeface="Arial" panose="020B0604020202020204" pitchFamily="34" charset="0"/>
              </a:rPr>
              <a:t>für das Einplanen von Verhaltensoptionen, vorbehaltlich der päd. In- </a:t>
            </a:r>
          </a:p>
          <a:p>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dikation</a:t>
            </a:r>
            <a:r>
              <a:rPr lang="de-DE" sz="2000" dirty="0">
                <a:solidFill>
                  <a:srgbClr val="003366"/>
                </a:solidFill>
                <a:latin typeface="Arial" panose="020B0604020202020204" pitchFamily="34" charset="0"/>
              </a:rPr>
              <a:t> des Einzelfalls </a:t>
            </a:r>
          </a:p>
          <a:p>
            <a:r>
              <a:rPr lang="de-DE" sz="2000" b="1" dirty="0">
                <a:solidFill>
                  <a:srgbClr val="003366"/>
                </a:solidFill>
                <a:latin typeface="Arial" panose="020B0604020202020204" pitchFamily="34" charset="0"/>
              </a:rPr>
              <a:t>              ► </a:t>
            </a:r>
            <a:r>
              <a:rPr lang="de-DE" sz="2000" dirty="0">
                <a:solidFill>
                  <a:srgbClr val="003366"/>
                </a:solidFill>
                <a:latin typeface="Arial" panose="020B0604020202020204" pitchFamily="34" charset="0"/>
              </a:rPr>
              <a:t>für das nachträgliche Bewerten des Verhaltens</a:t>
            </a:r>
          </a:p>
          <a:p>
            <a:endParaRPr lang="de-DE" sz="2000" dirty="0">
              <a:solidFill>
                <a:srgbClr val="003366"/>
              </a:solidFill>
              <a:latin typeface="Arial" panose="020B0604020202020204" pitchFamily="34" charset="0"/>
            </a:endParaRPr>
          </a:p>
          <a:p>
            <a:r>
              <a:rPr lang="de-DE" sz="2000" b="1" dirty="0">
                <a:solidFill>
                  <a:srgbClr val="003366"/>
                </a:solidFill>
                <a:latin typeface="Arial" panose="020B0604020202020204" pitchFamily="34" charset="0"/>
              </a:rPr>
              <a:t>d. </a:t>
            </a:r>
            <a:r>
              <a:rPr lang="de-DE" sz="2000" dirty="0">
                <a:solidFill>
                  <a:srgbClr val="003366"/>
                </a:solidFill>
                <a:latin typeface="Arial" panose="020B0604020202020204" pitchFamily="34" charset="0"/>
              </a:rPr>
              <a:t>Ob- vorbehaltlich des „Einzelfalls“- Verhalten fachlich begründbar ist, sollte in </a:t>
            </a:r>
          </a:p>
          <a:p>
            <a:r>
              <a:rPr lang="de-DE" sz="2000" dirty="0">
                <a:solidFill>
                  <a:srgbClr val="003366"/>
                </a:solidFill>
                <a:latin typeface="Arial" panose="020B0604020202020204" pitchFamily="34" charset="0"/>
              </a:rPr>
              <a:t>     Handlungsleitlinien generell beschrieben werden: z.B. bezogen auf </a:t>
            </a:r>
            <a:r>
              <a:rPr lang="de-DE" sz="2000" dirty="0" err="1">
                <a:solidFill>
                  <a:srgbClr val="003366"/>
                </a:solidFill>
                <a:latin typeface="Arial" panose="020B0604020202020204" pitchFamily="34" charset="0"/>
              </a:rPr>
              <a:t>Festhal</a:t>
            </a:r>
            <a:r>
              <a:rPr lang="de-DE" sz="2000" dirty="0">
                <a:solidFill>
                  <a:srgbClr val="003366"/>
                </a:solidFill>
                <a:latin typeface="Arial" panose="020B0604020202020204" pitchFamily="34" charset="0"/>
              </a:rPr>
              <a:t>- </a:t>
            </a:r>
          </a:p>
          <a:p>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ten</a:t>
            </a:r>
            <a:r>
              <a:rPr lang="de-DE" sz="2000" dirty="0">
                <a:solidFill>
                  <a:srgbClr val="003366"/>
                </a:solidFill>
                <a:latin typeface="Arial" panose="020B0604020202020204" pitchFamily="34" charset="0"/>
              </a:rPr>
              <a:t>, Handywegnahme, Freiheitsbeeinträchtigung  u. Freiheitsbeschränkung.</a:t>
            </a:r>
            <a:endParaRPr lang="de-DE" sz="2000" dirty="0">
              <a:solidFill>
                <a:srgbClr val="003366"/>
              </a:solidFill>
              <a:effectLst/>
              <a:latin typeface="Arial" panose="020B0604020202020204" pitchFamily="34" charset="0"/>
            </a:endParaRPr>
          </a:p>
        </p:txBody>
      </p:sp>
      <p:sp>
        <p:nvSpPr>
          <p:cNvPr id="3" name="Rechteck 2">
            <a:extLst>
              <a:ext uri="{FF2B5EF4-FFF2-40B4-BE49-F238E27FC236}">
                <a16:creationId xmlns:a16="http://schemas.microsoft.com/office/drawing/2014/main" id="{D71A1D5D-CCB9-4E59-A0FC-5B9BDA104635}"/>
              </a:ext>
            </a:extLst>
          </p:cNvPr>
          <p:cNvSpPr/>
          <p:nvPr/>
        </p:nvSpPr>
        <p:spPr>
          <a:xfrm>
            <a:off x="-1190" y="36008"/>
            <a:ext cx="9161462" cy="769441"/>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1. Leitgedanken des „Projekts Pädagogik und Recht“</a:t>
            </a:r>
          </a:p>
        </p:txBody>
      </p:sp>
    </p:spTree>
    <p:extLst>
      <p:ext uri="{BB962C8B-B14F-4D97-AF65-F5344CB8AC3E}">
        <p14:creationId xmlns:p14="http://schemas.microsoft.com/office/powerpoint/2010/main" val="38105896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 calcmode="lin" valueType="num">
                                      <p:cBhvr additive="base">
                                        <p:cTn id="1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 calcmode="lin" valueType="num">
                                      <p:cBhvr additive="base">
                                        <p:cTn id="1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anim calcmode="lin" valueType="num">
                                      <p:cBhvr additive="base">
                                        <p:cTn id="2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 calcmode="lin" valueType="num">
                                      <p:cBhvr additive="base">
                                        <p:cTn id="27"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anim calcmode="lin" valueType="num">
                                      <p:cBhvr additive="base">
                                        <p:cTn id="3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anim calcmode="lin" valueType="num">
                                      <p:cBhvr additive="base">
                                        <p:cTn id="35"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17" end="17"/>
                                            </p:txEl>
                                          </p:spTgt>
                                        </p:tgtEl>
                                        <p:attrNameLst>
                                          <p:attrName>style.visibility</p:attrName>
                                        </p:attrNameLst>
                                      </p:cBhvr>
                                      <p:to>
                                        <p:strVal val="visible"/>
                                      </p:to>
                                    </p:set>
                                    <p:anim calcmode="lin" valueType="num">
                                      <p:cBhvr additive="base">
                                        <p:cTn id="41"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7" end="1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8" end="18"/>
                                            </p:txEl>
                                          </p:spTgt>
                                        </p:tgtEl>
                                        <p:attrNameLst>
                                          <p:attrName>style.visibility</p:attrName>
                                        </p:attrNameLst>
                                      </p:cBhvr>
                                      <p:to>
                                        <p:strVal val="visible"/>
                                      </p:to>
                                    </p:set>
                                    <p:anim calcmode="lin" valueType="num">
                                      <p:cBhvr additive="base">
                                        <p:cTn id="45"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8" end="1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9" end="19"/>
                                            </p:txEl>
                                          </p:spTgt>
                                        </p:tgtEl>
                                        <p:attrNameLst>
                                          <p:attrName>style.visibility</p:attrName>
                                        </p:attrNameLst>
                                      </p:cBhvr>
                                      <p:to>
                                        <p:strVal val="visible"/>
                                      </p:to>
                                    </p:set>
                                    <p:anim calcmode="lin" valueType="num">
                                      <p:cBhvr additive="base">
                                        <p:cTn id="49" dur="500" fill="hold"/>
                                        <p:tgtEl>
                                          <p:spTgt spid="2">
                                            <p:txEl>
                                              <p:pRg st="19" end="1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1"/>
            <a:ext cx="9144000" cy="6840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1190" y="805446"/>
            <a:ext cx="9144000" cy="6048000"/>
          </a:xfrm>
          <a:prstGeom prst="rect">
            <a:avLst/>
          </a:prstGeom>
        </p:spPr>
        <p:txBody>
          <a:bodyPr wrap="square">
            <a:spAutoFit/>
          </a:bodyPr>
          <a:lstStyle/>
          <a:p>
            <a:pPr algn="ctr"/>
            <a:r>
              <a:rPr lang="de-DE" sz="2000" b="1" dirty="0">
                <a:solidFill>
                  <a:srgbClr val="003366"/>
                </a:solidFill>
                <a:latin typeface="Arial" panose="020B0604020202020204" pitchFamily="34" charset="0"/>
              </a:rPr>
              <a:t>Die integriert fachlich- rechtliche Gesetzesauslegung des Projekts</a:t>
            </a:r>
          </a:p>
          <a:p>
            <a:pPr algn="ctr"/>
            <a:r>
              <a:rPr lang="de-DE" sz="2000" b="1" dirty="0">
                <a:solidFill>
                  <a:srgbClr val="003366"/>
                </a:solidFill>
                <a:latin typeface="Arial" panose="020B0604020202020204" pitchFamily="34" charset="0"/>
              </a:rPr>
              <a:t> </a:t>
            </a:r>
          </a:p>
          <a:p>
            <a:r>
              <a:rPr lang="de-DE" sz="2000" dirty="0">
                <a:solidFill>
                  <a:srgbClr val="003366"/>
                </a:solidFill>
                <a:latin typeface="Arial" panose="020B0604020202020204" pitchFamily="34" charset="0"/>
              </a:rPr>
              <a:t>Päd. Sachverhalte sind primär fachlich zu bewerten, bevor Juristen dies mit </a:t>
            </a:r>
            <a:r>
              <a:rPr lang="de-DE" sz="2000" dirty="0" err="1">
                <a:solidFill>
                  <a:srgbClr val="003366"/>
                </a:solidFill>
                <a:latin typeface="Arial" panose="020B0604020202020204" pitchFamily="34" charset="0"/>
              </a:rPr>
              <a:t>un</a:t>
            </a:r>
            <a:r>
              <a:rPr lang="de-DE" sz="2000" dirty="0">
                <a:solidFill>
                  <a:srgbClr val="003366"/>
                </a:solidFill>
                <a:latin typeface="Arial" panose="020B0604020202020204" pitchFamily="34" charset="0"/>
              </a:rPr>
              <a:t>- klaren Begriffen tun (z.B. „Kindeswohl“/ „Gewalt“). Die  Rechtslehre ist insoweit von der Fachwelt abhängig, die aber das Gegenteil empfindet: Vorrang der Ge- setze (auch weil </a:t>
            </a:r>
            <a:r>
              <a:rPr lang="de-DE" sz="2000" dirty="0" err="1">
                <a:solidFill>
                  <a:srgbClr val="003366"/>
                </a:solidFill>
                <a:latin typeface="Arial" panose="020B0604020202020204" pitchFamily="34" charset="0"/>
              </a:rPr>
              <a:t>fachl</a:t>
            </a:r>
            <a:r>
              <a:rPr lang="de-DE" sz="2000" dirty="0">
                <a:solidFill>
                  <a:srgbClr val="003366"/>
                </a:solidFill>
                <a:latin typeface="Arial" panose="020B0604020202020204" pitchFamily="34" charset="0"/>
              </a:rPr>
              <a:t>. Aussagen fehlen). Dieser Vorrang stellt eine </a:t>
            </a:r>
            <a:r>
              <a:rPr lang="de-DE" sz="2000" dirty="0" err="1">
                <a:solidFill>
                  <a:srgbClr val="003366"/>
                </a:solidFill>
                <a:latin typeface="Arial" panose="020B0604020202020204" pitchFamily="34" charset="0"/>
              </a:rPr>
              <a:t>Überbewer</a:t>
            </a:r>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tung</a:t>
            </a:r>
            <a:r>
              <a:rPr lang="de-DE" sz="2000" dirty="0">
                <a:solidFill>
                  <a:srgbClr val="003366"/>
                </a:solidFill>
                <a:latin typeface="Arial" panose="020B0604020202020204" pitchFamily="34" charset="0"/>
              </a:rPr>
              <a:t> dar, die im  Rechtsstaat, für den die </a:t>
            </a:r>
            <a:r>
              <a:rPr lang="de-DE" sz="2000" dirty="0" err="1">
                <a:solidFill>
                  <a:srgbClr val="003366"/>
                </a:solidFill>
                <a:latin typeface="Arial" panose="020B0604020202020204" pitchFamily="34" charset="0"/>
              </a:rPr>
              <a:t>pädag</a:t>
            </a:r>
            <a:r>
              <a:rPr lang="de-DE" sz="2000" dirty="0">
                <a:solidFill>
                  <a:srgbClr val="003366"/>
                </a:solidFill>
                <a:latin typeface="Arial" panose="020B0604020202020204" pitchFamily="34" charset="0"/>
              </a:rPr>
              <a:t>. Freiheit steht, nicht gewollt ist. </a:t>
            </a:r>
          </a:p>
          <a:p>
            <a:endParaRPr lang="de-DE" sz="2000" dirty="0">
              <a:solidFill>
                <a:srgbClr val="003366"/>
              </a:solidFill>
              <a:latin typeface="Arial" panose="020B0604020202020204" pitchFamily="34" charset="0"/>
            </a:endParaRPr>
          </a:p>
          <a:p>
            <a:r>
              <a:rPr lang="de-DE" sz="2000" dirty="0">
                <a:solidFill>
                  <a:srgbClr val="003366"/>
                </a:solidFill>
                <a:latin typeface="Arial" panose="020B0604020202020204" pitchFamily="34" charset="0"/>
              </a:rPr>
              <a:t>Begreifen wir </a:t>
            </a:r>
            <a:r>
              <a:rPr lang="de-DE" sz="2000" dirty="0" err="1">
                <a:solidFill>
                  <a:srgbClr val="003366"/>
                </a:solidFill>
                <a:latin typeface="Arial" panose="020B0604020202020204" pitchFamily="34" charset="0"/>
              </a:rPr>
              <a:t>Erziehg</a:t>
            </a:r>
            <a:r>
              <a:rPr lang="de-DE" sz="2000" dirty="0">
                <a:solidFill>
                  <a:srgbClr val="003366"/>
                </a:solidFill>
                <a:latin typeface="Arial" panose="020B0604020202020204" pitchFamily="34" charset="0"/>
              </a:rPr>
              <a:t>. primär im Kontext „</a:t>
            </a:r>
            <a:r>
              <a:rPr lang="de-DE" sz="2000" dirty="0" err="1">
                <a:solidFill>
                  <a:srgbClr val="003366"/>
                </a:solidFill>
                <a:latin typeface="Arial" panose="020B0604020202020204" pitchFamily="34" charset="0"/>
              </a:rPr>
              <a:t>fachl</a:t>
            </a:r>
            <a:r>
              <a:rPr lang="de-DE" sz="2000" dirty="0">
                <a:solidFill>
                  <a:srgbClr val="003366"/>
                </a:solidFill>
                <a:latin typeface="Arial" panose="020B0604020202020204" pitchFamily="34" charset="0"/>
              </a:rPr>
              <a:t>. Legitimität“, die Juristen bindet. Solange Verhalten so begründet ist, dass nachvollziehbar ein päd. Ziel verfolgt wird, werden Juristen dies akzeptieren. So wird päd. Qualität </a:t>
            </a:r>
            <a:r>
              <a:rPr lang="de-DE" sz="2000" dirty="0" err="1">
                <a:solidFill>
                  <a:srgbClr val="003366"/>
                </a:solidFill>
                <a:latin typeface="Arial" panose="020B0604020202020204" pitchFamily="34" charset="0"/>
              </a:rPr>
              <a:t>gesichert,natürlich</a:t>
            </a:r>
            <a:r>
              <a:rPr lang="de-DE" sz="2000" dirty="0">
                <a:solidFill>
                  <a:srgbClr val="003366"/>
                </a:solidFill>
                <a:latin typeface="Arial" panose="020B0604020202020204" pitchFamily="34" charset="0"/>
              </a:rPr>
              <a:t> der  Rechtsordnung verpflichtet. Die gegenüber „</a:t>
            </a:r>
            <a:r>
              <a:rPr lang="de-DE" sz="2000" dirty="0" err="1">
                <a:solidFill>
                  <a:srgbClr val="003366"/>
                </a:solidFill>
                <a:latin typeface="Arial" panose="020B0604020202020204" pitchFamily="34" charset="0"/>
              </a:rPr>
              <a:t>fachl</a:t>
            </a:r>
            <a:r>
              <a:rPr lang="de-DE" sz="2000" dirty="0">
                <a:solidFill>
                  <a:srgbClr val="003366"/>
                </a:solidFill>
                <a:latin typeface="Arial" panose="020B0604020202020204" pitchFamily="34" charset="0"/>
              </a:rPr>
              <a:t>. Legitimität“ nachrangige rechtl. Prüfung beinhaltet sodann: „Verhalten darf keine Kindeswohlgefährdung o. Straftat beinhalten u. bedarf der </a:t>
            </a:r>
            <a:r>
              <a:rPr lang="de-DE" sz="2000" dirty="0" err="1">
                <a:solidFill>
                  <a:srgbClr val="003366"/>
                </a:solidFill>
                <a:latin typeface="Arial" panose="020B0604020202020204" pitchFamily="34" charset="0"/>
              </a:rPr>
              <a:t>Zustimmg</a:t>
            </a:r>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Obsorgeberechtigter</a:t>
            </a:r>
            <a:r>
              <a:rPr lang="de-DE" sz="2000" dirty="0">
                <a:solidFill>
                  <a:srgbClr val="003366"/>
                </a:solidFill>
                <a:latin typeface="Arial" panose="020B0604020202020204" pitchFamily="34" charset="0"/>
              </a:rPr>
              <a:t>“. Ist dies </a:t>
            </a:r>
            <a:r>
              <a:rPr lang="de-DE" sz="2000" dirty="0" err="1">
                <a:solidFill>
                  <a:srgbClr val="003366"/>
                </a:solidFill>
                <a:latin typeface="Arial" panose="020B0604020202020204" pitchFamily="34" charset="0"/>
              </a:rPr>
              <a:t>ge</a:t>
            </a:r>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währleistet</a:t>
            </a:r>
            <a:r>
              <a:rPr lang="de-DE" sz="2000" dirty="0">
                <a:solidFill>
                  <a:srgbClr val="003366"/>
                </a:solidFill>
                <a:latin typeface="Arial" panose="020B0604020202020204" pitchFamily="34" charset="0"/>
              </a:rPr>
              <a:t>, wird  z.B. eine „</a:t>
            </a:r>
            <a:r>
              <a:rPr lang="de-DE" sz="2000" dirty="0" err="1">
                <a:solidFill>
                  <a:srgbClr val="003366"/>
                </a:solidFill>
                <a:latin typeface="Arial" panose="020B0604020202020204" pitchFamily="34" charset="0"/>
              </a:rPr>
              <a:t>körperl</a:t>
            </a:r>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Begrenzg</a:t>
            </a:r>
            <a:r>
              <a:rPr lang="de-DE" sz="2000" dirty="0">
                <a:solidFill>
                  <a:srgbClr val="003366"/>
                </a:solidFill>
                <a:latin typeface="Arial" panose="020B0604020202020204" pitchFamily="34" charset="0"/>
              </a:rPr>
              <a:t>.“ wie Festhalten dem „</a:t>
            </a:r>
            <a:r>
              <a:rPr lang="de-DE" sz="2000" dirty="0" err="1">
                <a:solidFill>
                  <a:srgbClr val="003366"/>
                </a:solidFill>
                <a:latin typeface="Arial" panose="020B0604020202020204" pitchFamily="34" charset="0"/>
              </a:rPr>
              <a:t>Gewaltver</a:t>
            </a:r>
            <a:r>
              <a:rPr lang="de-DE" sz="2000" dirty="0">
                <a:solidFill>
                  <a:srgbClr val="003366"/>
                </a:solidFill>
                <a:latin typeface="Arial" panose="020B0604020202020204" pitchFamily="34" charset="0"/>
              </a:rPr>
              <a:t>- bot“ entsprechen, d.h. es wird kein Kindesrecht verletzt.</a:t>
            </a:r>
          </a:p>
          <a:p>
            <a:endParaRPr lang="de-DE" sz="2000" dirty="0">
              <a:solidFill>
                <a:srgbClr val="003366"/>
              </a:solidFill>
              <a:latin typeface="Arial" panose="020B0604020202020204" pitchFamily="34" charset="0"/>
            </a:endParaRPr>
          </a:p>
        </p:txBody>
      </p:sp>
      <p:sp>
        <p:nvSpPr>
          <p:cNvPr id="4" name="Rechteck 3">
            <a:extLst>
              <a:ext uri="{FF2B5EF4-FFF2-40B4-BE49-F238E27FC236}">
                <a16:creationId xmlns:a16="http://schemas.microsoft.com/office/drawing/2014/main" id="{2090C1BA-863C-4F4A-B83E-4AEBDA2A4E00}"/>
              </a:ext>
            </a:extLst>
          </p:cNvPr>
          <p:cNvSpPr/>
          <p:nvPr/>
        </p:nvSpPr>
        <p:spPr>
          <a:xfrm>
            <a:off x="16272" y="5736161"/>
            <a:ext cx="9144000" cy="1080000"/>
          </a:xfrm>
          <a:prstGeom prst="rect">
            <a:avLst/>
          </a:prstGeom>
          <a:solidFill>
            <a:srgbClr val="001B36"/>
          </a:solidFill>
          <a:ln w="50800">
            <a:solidFill>
              <a:srgbClr val="003366"/>
            </a:solidFill>
          </a:ln>
        </p:spPr>
        <p:txBody>
          <a:bodyPr>
            <a:spAutoFit/>
          </a:bodyPr>
          <a:lstStyle/>
          <a:p>
            <a:pPr algn="ctr"/>
            <a:r>
              <a:rPr lang="de-DE" sz="2000" b="1" dirty="0">
                <a:solidFill>
                  <a:schemeClr val="bg1"/>
                </a:solidFill>
              </a:rPr>
              <a:t>Kein  Jurist  würde  Physikern vorschreiben, was Gravitationswellen sind. Warum lassen sich Pädagogen von Juristen vorschreiben, was Erziehung beinhaltet, ohne zuvor eigene Aussagen </a:t>
            </a:r>
            <a:r>
              <a:rPr lang="de-DE" sz="2000" b="1" dirty="0" err="1">
                <a:solidFill>
                  <a:schemeClr val="bg1"/>
                </a:solidFill>
              </a:rPr>
              <a:t>pädag</a:t>
            </a:r>
            <a:r>
              <a:rPr lang="de-DE" sz="2000" b="1" dirty="0">
                <a:solidFill>
                  <a:schemeClr val="bg1"/>
                </a:solidFill>
              </a:rPr>
              <a:t>. Fachlichkeit festzulegen?</a:t>
            </a:r>
          </a:p>
          <a:p>
            <a:pPr algn="ctr"/>
            <a:r>
              <a:rPr lang="de-DE" sz="2000" b="1" dirty="0">
                <a:solidFill>
                  <a:schemeClr val="bg1"/>
                </a:solidFill>
              </a:rPr>
              <a:t> </a:t>
            </a:r>
          </a:p>
        </p:txBody>
      </p:sp>
      <p:sp>
        <p:nvSpPr>
          <p:cNvPr id="9" name="Rechteck 8">
            <a:extLst>
              <a:ext uri="{FF2B5EF4-FFF2-40B4-BE49-F238E27FC236}">
                <a16:creationId xmlns:a16="http://schemas.microsoft.com/office/drawing/2014/main" id="{617121EF-D9FA-4032-99FD-2DE88EE6B293}"/>
              </a:ext>
            </a:extLst>
          </p:cNvPr>
          <p:cNvSpPr/>
          <p:nvPr/>
        </p:nvSpPr>
        <p:spPr>
          <a:xfrm>
            <a:off x="-18652" y="-41840"/>
            <a:ext cx="9161462" cy="769441"/>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1. Leitgedanken des „Projekts Pädagogik und Recht“</a:t>
            </a:r>
          </a:p>
        </p:txBody>
      </p:sp>
    </p:spTree>
    <p:extLst>
      <p:ext uri="{BB962C8B-B14F-4D97-AF65-F5344CB8AC3E}">
        <p14:creationId xmlns:p14="http://schemas.microsoft.com/office/powerpoint/2010/main" val="33928283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743048"/>
            <a:ext cx="9108000" cy="6156000"/>
          </a:xfrm>
          <a:prstGeom prst="rect">
            <a:avLst/>
          </a:prstGeom>
          <a:solidFill>
            <a:schemeClr val="bg1"/>
          </a:solidFill>
          <a:ln w="63500">
            <a:solidFill>
              <a:srgbClr val="003366"/>
            </a:solidFill>
            <a:miter lim="800000"/>
            <a:headEnd/>
            <a:tailEnd/>
          </a:ln>
        </p:spPr>
        <p:txBody>
          <a:bodyPr wrap="square">
            <a:spAutoFit/>
          </a:bodyPr>
          <a:lstStyle/>
          <a:p>
            <a:pPr lvl="0"/>
            <a:endParaRPr lang="de-DE" sz="2000" b="1" dirty="0">
              <a:solidFill>
                <a:srgbClr val="003366"/>
              </a:solidFill>
              <a:sym typeface="Symbol"/>
            </a:endParaRPr>
          </a:p>
          <a:p>
            <a:pPr algn="ctr"/>
            <a:r>
              <a:rPr lang="de-DE" sz="2000" b="1" dirty="0">
                <a:solidFill>
                  <a:srgbClr val="003366"/>
                </a:solidFill>
                <a:sym typeface="Symbol"/>
              </a:rPr>
              <a:t>Der Bedarf, den Begriff „Kindeswohl“ zu konkretisierten</a:t>
            </a:r>
            <a:endParaRPr lang="de-DE" sz="2000" b="1" u="sng" dirty="0">
              <a:solidFill>
                <a:srgbClr val="003366"/>
              </a:solidFill>
              <a:sym typeface="Symbol"/>
            </a:endParaRPr>
          </a:p>
          <a:p>
            <a:pPr lvl="0" algn="just"/>
            <a:endParaRPr lang="de-DE" sz="2000" b="1" u="sng" dirty="0">
              <a:solidFill>
                <a:srgbClr val="003366"/>
              </a:solidFill>
              <a:sym typeface="Symbol"/>
            </a:endParaRPr>
          </a:p>
          <a:p>
            <a:pPr lvl="0" algn="ctr"/>
            <a:r>
              <a:rPr lang="de-DE" sz="2000" b="1" dirty="0">
                <a:solidFill>
                  <a:srgbClr val="003366"/>
                </a:solidFill>
                <a:sym typeface="Symbol"/>
              </a:rPr>
              <a:t>Verunsichernden Rahmenbedingungen ist durch objektivierende Kindes-</a:t>
            </a:r>
          </a:p>
          <a:p>
            <a:pPr lvl="0" algn="ctr"/>
            <a:r>
              <a:rPr lang="de-DE" sz="2000" b="1" dirty="0">
                <a:solidFill>
                  <a:srgbClr val="003366"/>
                </a:solidFill>
                <a:sym typeface="Symbol"/>
              </a:rPr>
              <a:t>wohl- Reflexion zu begegnen / </a:t>
            </a:r>
            <a:r>
              <a:rPr lang="de-DE" sz="2000" b="1" dirty="0">
                <a:solidFill>
                  <a:srgbClr val="003366"/>
                </a:solidFill>
              </a:rPr>
              <a:t>Art. 3 UN - Kinderrechtskonvention:</a:t>
            </a:r>
          </a:p>
          <a:p>
            <a:pPr lvl="0" algn="ctr"/>
            <a:endParaRPr lang="de-DE" sz="2000" b="1" dirty="0">
              <a:solidFill>
                <a:srgbClr val="003366"/>
              </a:solidFill>
            </a:endParaRPr>
          </a:p>
          <a:p>
            <a:r>
              <a:rPr lang="de-DE" sz="2000" dirty="0">
                <a:solidFill>
                  <a:srgbClr val="003366"/>
                </a:solidFill>
              </a:rPr>
              <a:t>„Bei allen Maßnahmen, die Kinder betreffen, gleich viel ob sie von öffentlichen  oder privaten Einrichtungen der sozialen Fürsorge, Gerichten, </a:t>
            </a:r>
            <a:r>
              <a:rPr lang="de-DE" sz="2000" dirty="0" err="1">
                <a:solidFill>
                  <a:srgbClr val="003366"/>
                </a:solidFill>
              </a:rPr>
              <a:t>Verwaltungsbe</a:t>
            </a:r>
            <a:r>
              <a:rPr lang="de-DE" sz="2000" dirty="0">
                <a:solidFill>
                  <a:srgbClr val="003366"/>
                </a:solidFill>
              </a:rPr>
              <a:t>- </a:t>
            </a:r>
            <a:r>
              <a:rPr lang="de-DE" sz="2000" dirty="0" err="1">
                <a:solidFill>
                  <a:srgbClr val="003366"/>
                </a:solidFill>
              </a:rPr>
              <a:t>hörden</a:t>
            </a:r>
            <a:r>
              <a:rPr lang="de-DE" sz="2000" dirty="0">
                <a:solidFill>
                  <a:srgbClr val="003366"/>
                </a:solidFill>
              </a:rPr>
              <a:t> o. Gesetzgebungsorganen getroffen werden, ist das  Wohl des Kindes ein Gesichtspunkt, der vorrangig zu berücksichtigen ist.“</a:t>
            </a:r>
          </a:p>
          <a:p>
            <a:pPr lvl="0"/>
            <a:endParaRPr lang="de-DE" sz="2000" dirty="0">
              <a:solidFill>
                <a:srgbClr val="003366"/>
              </a:solidFill>
            </a:endParaRPr>
          </a:p>
          <a:p>
            <a:pPr lvl="0"/>
            <a:r>
              <a:rPr lang="de-DE" sz="2000" dirty="0">
                <a:solidFill>
                  <a:srgbClr val="003366"/>
                </a:solidFill>
              </a:rPr>
              <a:t>Viele  „meinen es gut” - das  reicht  jedoch nicht. </a:t>
            </a:r>
          </a:p>
          <a:p>
            <a:pPr lvl="0"/>
            <a:endParaRPr lang="de-DE" sz="2000" dirty="0">
              <a:solidFill>
                <a:srgbClr val="003366"/>
              </a:solidFill>
            </a:endParaRPr>
          </a:p>
          <a:p>
            <a:pPr lvl="0"/>
            <a:r>
              <a:rPr lang="de-DE" sz="2000" b="1" dirty="0" err="1">
                <a:solidFill>
                  <a:srgbClr val="003366"/>
                </a:solidFill>
              </a:rPr>
              <a:t>KWbegriff</a:t>
            </a:r>
            <a:r>
              <a:rPr lang="de-DE" sz="2000" b="1" dirty="0">
                <a:solidFill>
                  <a:srgbClr val="003366"/>
                </a:solidFill>
              </a:rPr>
              <a:t> zur Stärkung der Handlungssicher-</a:t>
            </a:r>
          </a:p>
          <a:p>
            <a:pPr lvl="0"/>
            <a:r>
              <a:rPr lang="de-DE" sz="2000" b="1" dirty="0" err="1">
                <a:solidFill>
                  <a:srgbClr val="003366"/>
                </a:solidFill>
              </a:rPr>
              <a:t>heit</a:t>
            </a:r>
            <a:r>
              <a:rPr lang="de-DE" sz="2000" b="1" dirty="0">
                <a:solidFill>
                  <a:srgbClr val="003366"/>
                </a:solidFill>
              </a:rPr>
              <a:t>  in  Praxis / Behörden  konkreter  fassen! </a:t>
            </a:r>
          </a:p>
          <a:p>
            <a:endParaRPr lang="de-DE" sz="2000" b="1" dirty="0">
              <a:solidFill>
                <a:srgbClr val="003366"/>
              </a:solidFill>
            </a:endParaRPr>
          </a:p>
          <a:p>
            <a:r>
              <a:rPr lang="de-DE" sz="2000" b="1" dirty="0">
                <a:solidFill>
                  <a:srgbClr val="003366"/>
                </a:solidFill>
              </a:rPr>
              <a:t>    </a:t>
            </a:r>
            <a:endParaRPr lang="de-DE" sz="2000" dirty="0">
              <a:solidFill>
                <a:srgbClr val="003366"/>
              </a:solidFill>
            </a:endParaRPr>
          </a:p>
          <a:p>
            <a:r>
              <a:rPr lang="de-DE" sz="2000" dirty="0">
                <a:solidFill>
                  <a:srgbClr val="003366"/>
                </a:solidFill>
              </a:rPr>
              <a:t>    </a:t>
            </a:r>
          </a:p>
          <a:p>
            <a:r>
              <a:rPr lang="de-DE" sz="2000" b="1" dirty="0">
                <a:solidFill>
                  <a:srgbClr val="003366"/>
                </a:solidFill>
              </a:rPr>
              <a:t>     </a:t>
            </a:r>
          </a:p>
          <a:p>
            <a:r>
              <a:rPr lang="de-DE" sz="2000" dirty="0">
                <a:solidFill>
                  <a:srgbClr val="003366"/>
                </a:solidFill>
              </a:rPr>
              <a:t>    </a:t>
            </a:r>
          </a:p>
          <a:p>
            <a:pPr lvl="0"/>
            <a:endParaRPr lang="de-DE" sz="2400" dirty="0">
              <a:solidFill>
                <a:srgbClr val="003366"/>
              </a:solidFill>
              <a:ea typeface="Calibri" pitchFamily="34" charset="0"/>
              <a:cs typeface="Times New Roman" pitchFamily="18" charset="0"/>
            </a:endParaRPr>
          </a:p>
          <a:p>
            <a:pPr lvl="0"/>
            <a:r>
              <a:rPr lang="de-DE" sz="2400" b="1" dirty="0">
                <a:solidFill>
                  <a:srgbClr val="003366"/>
                </a:solidFill>
                <a:ea typeface="Calibri" pitchFamily="34" charset="0"/>
                <a:cs typeface="Times New Roman" pitchFamily="18" charset="0"/>
              </a:rPr>
              <a:t> </a:t>
            </a:r>
            <a:endParaRPr lang="de-DE" sz="2400" dirty="0">
              <a:solidFill>
                <a:srgbClr val="003366"/>
              </a:solidFill>
              <a:ea typeface="Calibri" pitchFamily="34" charset="0"/>
              <a:cs typeface="Times New Roman" pitchFamily="18" charset="0"/>
            </a:endParaRPr>
          </a:p>
        </p:txBody>
      </p:sp>
      <p:sp>
        <p:nvSpPr>
          <p:cNvPr id="5" name="Rechteck 4"/>
          <p:cNvSpPr/>
          <p:nvPr/>
        </p:nvSpPr>
        <p:spPr>
          <a:xfrm>
            <a:off x="0" y="0"/>
            <a:ext cx="9144000" cy="113877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marL="609600" indent="-609600">
              <a:defRPr/>
            </a:pPr>
            <a:endParaRPr lang="de-DE" sz="2400" dirty="0"/>
          </a:p>
        </p:txBody>
      </p:sp>
      <p:pic>
        <p:nvPicPr>
          <p:cNvPr id="2050" name="Picture 2" descr="http://www.aaegb.de/htdocs/images/akrankheiten/grauer_star_2_2.jpg"/>
          <p:cNvPicPr>
            <a:picLocks noChangeAspect="1" noChangeArrowheads="1"/>
          </p:cNvPicPr>
          <p:nvPr/>
        </p:nvPicPr>
        <p:blipFill>
          <a:blip r:embed="rId3" cstate="print"/>
          <a:srcRect/>
          <a:stretch>
            <a:fillRect/>
          </a:stretch>
        </p:blipFill>
        <p:spPr bwMode="auto">
          <a:xfrm>
            <a:off x="5724129" y="3909876"/>
            <a:ext cx="3213476" cy="2808000"/>
          </a:xfrm>
          <a:prstGeom prst="rect">
            <a:avLst/>
          </a:prstGeom>
          <a:solidFill>
            <a:srgbClr val="003366"/>
          </a:solidFill>
          <a:ln w="50800">
            <a:solidFill>
              <a:srgbClr val="003366"/>
            </a:solidFill>
          </a:ln>
        </p:spPr>
      </p:pic>
      <p:sp>
        <p:nvSpPr>
          <p:cNvPr id="8" name="Rechteck 7">
            <a:extLst>
              <a:ext uri="{FF2B5EF4-FFF2-40B4-BE49-F238E27FC236}">
                <a16:creationId xmlns:a16="http://schemas.microsoft.com/office/drawing/2014/main" id="{EFBAEE11-F974-47C5-82B7-CF29CF6C351A}"/>
              </a:ext>
            </a:extLst>
          </p:cNvPr>
          <p:cNvSpPr/>
          <p:nvPr/>
        </p:nvSpPr>
        <p:spPr>
          <a:xfrm>
            <a:off x="-18652" y="-41840"/>
            <a:ext cx="9161462" cy="792000"/>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2. Projektideen, </a:t>
            </a:r>
            <a:r>
              <a:rPr lang="de-DE" sz="2000" b="1" dirty="0" err="1">
                <a:solidFill>
                  <a:schemeClr val="bg1"/>
                </a:solidFill>
              </a:rPr>
              <a:t>insbesond</a:t>
            </a:r>
            <a:r>
              <a:rPr lang="de-DE" sz="2000" b="1" dirty="0">
                <a:solidFill>
                  <a:schemeClr val="bg1"/>
                </a:solidFill>
              </a:rPr>
              <a:t>. zum „Kindeswohl“ und zum „</a:t>
            </a:r>
            <a:r>
              <a:rPr lang="de-DE" sz="2000" b="1" dirty="0" err="1">
                <a:solidFill>
                  <a:schemeClr val="bg1"/>
                </a:solidFill>
              </a:rPr>
              <a:t>Macht“begriff</a:t>
            </a:r>
            <a:endParaRPr lang="de-DE" sz="2000" b="1" dirty="0">
              <a:solidFill>
                <a:schemeClr val="bg1"/>
              </a:solidFill>
            </a:endParaRPr>
          </a:p>
        </p:txBody>
      </p:sp>
    </p:spTree>
    <p:extLst>
      <p:ext uri="{BB962C8B-B14F-4D97-AF65-F5344CB8AC3E}">
        <p14:creationId xmlns:p14="http://schemas.microsoft.com/office/powerpoint/2010/main" val="8267023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5299">
                                            <p:txEl>
                                              <p:pRg st="3" end="3"/>
                                            </p:txEl>
                                          </p:spTgt>
                                        </p:tgtEl>
                                        <p:attrNameLst>
                                          <p:attrName>style.visibility</p:attrName>
                                        </p:attrNameLst>
                                      </p:cBhvr>
                                      <p:to>
                                        <p:strVal val="visible"/>
                                      </p:to>
                                    </p:set>
                                    <p:anim calcmode="lin" valueType="num">
                                      <p:cBhvr additive="base">
                                        <p:cTn id="7"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anim calcmode="lin" valueType="num">
                                      <p:cBhvr additive="base">
                                        <p:cTn id="11"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anim calcmode="lin" valueType="num">
                                      <p:cBhvr additive="base">
                                        <p:cTn id="15"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29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5299">
                                            <p:txEl>
                                              <p:pRg st="6" end="6"/>
                                            </p:txEl>
                                          </p:spTgt>
                                        </p:tgtEl>
                                        <p:attrNameLst>
                                          <p:attrName>style.visibility</p:attrName>
                                        </p:attrNameLst>
                                      </p:cBhvr>
                                      <p:to>
                                        <p:strVal val="visible"/>
                                      </p:to>
                                    </p:set>
                                    <p:anim calcmode="lin" valueType="num">
                                      <p:cBhvr additive="base">
                                        <p:cTn id="19"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5299">
                                            <p:txEl>
                                              <p:pRg st="8" end="8"/>
                                            </p:txEl>
                                          </p:spTgt>
                                        </p:tgtEl>
                                        <p:attrNameLst>
                                          <p:attrName>style.visibility</p:attrName>
                                        </p:attrNameLst>
                                      </p:cBhvr>
                                      <p:to>
                                        <p:strVal val="visible"/>
                                      </p:to>
                                    </p:set>
                                    <p:anim calcmode="lin" valueType="num">
                                      <p:cBhvr additive="base">
                                        <p:cTn id="23"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299">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5299">
                                            <p:txEl>
                                              <p:pRg st="10" end="10"/>
                                            </p:txEl>
                                          </p:spTgt>
                                        </p:tgtEl>
                                        <p:attrNameLst>
                                          <p:attrName>style.visibility</p:attrName>
                                        </p:attrNameLst>
                                      </p:cBhvr>
                                      <p:to>
                                        <p:strVal val="visible"/>
                                      </p:to>
                                    </p:set>
                                    <p:anim calcmode="lin" valueType="num">
                                      <p:cBhvr additive="base">
                                        <p:cTn id="27"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9">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5299">
                                            <p:txEl>
                                              <p:pRg st="11" end="11"/>
                                            </p:txEl>
                                          </p:spTgt>
                                        </p:tgtEl>
                                        <p:attrNameLst>
                                          <p:attrName>style.visibility</p:attrName>
                                        </p:attrNameLst>
                                      </p:cBhvr>
                                      <p:to>
                                        <p:strVal val="visible"/>
                                      </p:to>
                                    </p:set>
                                    <p:anim calcmode="lin" valueType="num">
                                      <p:cBhvr additive="base">
                                        <p:cTn id="31"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7463"/>
            <a:ext cx="9144000" cy="6875463"/>
          </a:xfrm>
          <a:prstGeom prst="rect">
            <a:avLst/>
          </a:prstGeom>
          <a:solidFill>
            <a:srgbClr val="C0C0C0"/>
          </a:solidFill>
          <a:ln w="9525">
            <a:noFill/>
            <a:miter lim="800000"/>
            <a:headEnd/>
            <a:tailEnd/>
          </a:ln>
        </p:spPr>
        <p:txBody>
          <a:bodyPr>
            <a:spAutoFit/>
          </a:bodyPr>
          <a:lstStyle/>
          <a:p>
            <a:pPr>
              <a:defRPr/>
            </a:pPr>
            <a:r>
              <a:rPr lang="de-DE" sz="2400" b="1" dirty="0">
                <a:solidFill>
                  <a:srgbClr val="003366"/>
                </a:solidFill>
                <a:latin typeface="Arial" pitchFamily="34" charset="0"/>
                <a:cs typeface="Arial" pitchFamily="34" charset="0"/>
              </a:rPr>
              <a:t>                                    </a:t>
            </a: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336699"/>
              </a:solidFill>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2"/>
            <a:ext cx="9144000" cy="6840000"/>
          </a:xfrm>
          <a:prstGeom prst="rect">
            <a:avLst/>
          </a:prstGeom>
          <a:solidFill>
            <a:schemeClr val="bg1"/>
          </a:solidFill>
          <a:ln w="63500">
            <a:solidFill>
              <a:srgbClr val="003366"/>
            </a:solidFill>
          </a:ln>
        </p:spPr>
        <p:txBody>
          <a:bodyPr>
            <a:spAutoFit/>
          </a:bodyPr>
          <a:lstStyle/>
          <a:p>
            <a:pPr marL="457200" indent="-457200">
              <a:defRPr/>
            </a:pPr>
            <a:endParaRPr lang="de-DE" sz="2000" b="1" dirty="0">
              <a:solidFill>
                <a:srgbClr val="003366"/>
              </a:solidFill>
              <a:effectLst>
                <a:outerShdw blurRad="38100" dist="38100" dir="2700000" algn="tl">
                  <a:srgbClr val="000000">
                    <a:alpha val="43137"/>
                  </a:srgbClr>
                </a:outerShdw>
              </a:effectLst>
            </a:endParaRPr>
          </a:p>
          <a:p>
            <a:pPr marL="457200" indent="-457200">
              <a:defRPr/>
            </a:pPr>
            <a:endParaRPr lang="de-DE" sz="2000" b="1" dirty="0">
              <a:solidFill>
                <a:srgbClr val="003366"/>
              </a:solidFill>
            </a:endParaRPr>
          </a:p>
          <a:p>
            <a:pPr marL="457200" indent="-457200">
              <a:defRPr/>
            </a:pPr>
            <a:r>
              <a:rPr lang="de-DE" sz="2000" b="1" dirty="0">
                <a:solidFill>
                  <a:srgbClr val="003366"/>
                </a:solidFill>
              </a:rPr>
              <a:t>1. Allgemein:</a:t>
            </a:r>
            <a:r>
              <a:rPr lang="de-DE" sz="2000" dirty="0">
                <a:solidFill>
                  <a:srgbClr val="003366"/>
                </a:solidFill>
              </a:rPr>
              <a:t> Innere Bindungen des/ r Kindes/ Jugendlichen, Wille des K./</a:t>
            </a:r>
            <a:r>
              <a:rPr lang="de-DE" sz="2000" dirty="0" err="1">
                <a:solidFill>
                  <a:srgbClr val="003366"/>
                </a:solidFill>
              </a:rPr>
              <a:t>Jug</a:t>
            </a:r>
            <a:r>
              <a:rPr lang="de-DE" sz="2000" dirty="0">
                <a:solidFill>
                  <a:srgbClr val="003366"/>
                </a:solidFill>
              </a:rPr>
              <a:t>.  </a:t>
            </a:r>
          </a:p>
          <a:p>
            <a:pPr marL="457200" indent="-457200">
              <a:defRPr/>
            </a:pPr>
            <a:r>
              <a:rPr lang="de-DE" sz="2000" dirty="0">
                <a:solidFill>
                  <a:srgbClr val="003366"/>
                </a:solidFill>
              </a:rPr>
              <a:t>    sowie Kontinuität und Stabilität von Erziehungsverhältnissen</a:t>
            </a:r>
          </a:p>
          <a:p>
            <a:pPr lvl="0"/>
            <a:r>
              <a:rPr lang="de-DE" sz="2000" b="1" dirty="0">
                <a:solidFill>
                  <a:srgbClr val="003366"/>
                </a:solidFill>
              </a:rPr>
              <a:t>2. § 138 ABGB/ Österreich</a:t>
            </a:r>
          </a:p>
          <a:p>
            <a:pPr lvl="0"/>
            <a:r>
              <a:rPr lang="de-DE" sz="2000" dirty="0">
                <a:solidFill>
                  <a:srgbClr val="003366"/>
                </a:solidFill>
              </a:rPr>
              <a:t>- angemessene Versorgung …sowie eine sorgfältige Erziehung </a:t>
            </a:r>
          </a:p>
          <a:p>
            <a:pPr lvl="0"/>
            <a:r>
              <a:rPr lang="de-DE" sz="2000" dirty="0">
                <a:solidFill>
                  <a:srgbClr val="003366"/>
                </a:solidFill>
              </a:rPr>
              <a:t>- Fürsorge, Geborgenheit und Schutz der </a:t>
            </a:r>
            <a:r>
              <a:rPr lang="de-DE" sz="2000" dirty="0" err="1">
                <a:solidFill>
                  <a:srgbClr val="003366"/>
                </a:solidFill>
              </a:rPr>
              <a:t>körp</a:t>
            </a:r>
            <a:r>
              <a:rPr lang="de-DE" sz="2000" dirty="0">
                <a:solidFill>
                  <a:srgbClr val="003366"/>
                </a:solidFill>
              </a:rPr>
              <a:t>. u. </a:t>
            </a:r>
            <a:r>
              <a:rPr lang="de-DE" sz="2000" dirty="0" err="1">
                <a:solidFill>
                  <a:srgbClr val="003366"/>
                </a:solidFill>
              </a:rPr>
              <a:t>seel</a:t>
            </a:r>
            <a:r>
              <a:rPr lang="de-DE" sz="2000" dirty="0">
                <a:solidFill>
                  <a:srgbClr val="003366"/>
                </a:solidFill>
              </a:rPr>
              <a:t>. Integrität               </a:t>
            </a:r>
          </a:p>
          <a:p>
            <a:pPr lvl="0"/>
            <a:r>
              <a:rPr lang="de-DE" sz="2000" dirty="0">
                <a:solidFill>
                  <a:srgbClr val="003366"/>
                </a:solidFill>
              </a:rPr>
              <a:t>- Wertschätzung und Akzeptanz durch die Eltern</a:t>
            </a:r>
          </a:p>
          <a:p>
            <a:pPr lvl="0"/>
            <a:r>
              <a:rPr lang="de-DE" sz="2000" dirty="0">
                <a:solidFill>
                  <a:srgbClr val="003366"/>
                </a:solidFill>
              </a:rPr>
              <a:t>- Förderung der Anlagen, Fähigkeiten, Neigungen </a:t>
            </a:r>
            <a:r>
              <a:rPr lang="de-DE" sz="2000" dirty="0" err="1">
                <a:solidFill>
                  <a:srgbClr val="003366"/>
                </a:solidFill>
              </a:rPr>
              <a:t>u.Entwicklungsmöglichkeiten</a:t>
            </a:r>
            <a:endParaRPr lang="de-DE" sz="2000" dirty="0">
              <a:solidFill>
                <a:srgbClr val="003366"/>
              </a:solidFill>
            </a:endParaRPr>
          </a:p>
          <a:p>
            <a:pPr lvl="0"/>
            <a:r>
              <a:rPr lang="de-DE" sz="2000" dirty="0">
                <a:solidFill>
                  <a:srgbClr val="003366"/>
                </a:solidFill>
              </a:rPr>
              <a:t>- </a:t>
            </a:r>
            <a:r>
              <a:rPr lang="de-DE" sz="2000" dirty="0" err="1">
                <a:solidFill>
                  <a:srgbClr val="003366"/>
                </a:solidFill>
              </a:rPr>
              <a:t>Berücksichtigg</a:t>
            </a:r>
            <a:r>
              <a:rPr lang="de-DE" sz="2000" dirty="0">
                <a:solidFill>
                  <a:srgbClr val="003366"/>
                </a:solidFill>
              </a:rPr>
              <a:t>. </a:t>
            </a:r>
            <a:r>
              <a:rPr lang="de-DE" sz="2000" dirty="0" err="1">
                <a:solidFill>
                  <a:srgbClr val="003366"/>
                </a:solidFill>
              </a:rPr>
              <a:t>d.Meinung,abhängig</a:t>
            </a:r>
            <a:r>
              <a:rPr lang="de-DE" sz="2000" dirty="0">
                <a:solidFill>
                  <a:srgbClr val="003366"/>
                </a:solidFill>
              </a:rPr>
              <a:t> </a:t>
            </a:r>
            <a:r>
              <a:rPr lang="de-DE" sz="2000" dirty="0" err="1">
                <a:solidFill>
                  <a:srgbClr val="003366"/>
                </a:solidFill>
              </a:rPr>
              <a:t>v.Verständnis</a:t>
            </a:r>
            <a:r>
              <a:rPr lang="de-DE" sz="2000" dirty="0">
                <a:solidFill>
                  <a:srgbClr val="003366"/>
                </a:solidFill>
              </a:rPr>
              <a:t> </a:t>
            </a:r>
            <a:r>
              <a:rPr lang="de-DE" sz="2000" dirty="0" err="1">
                <a:solidFill>
                  <a:srgbClr val="003366"/>
                </a:solidFill>
              </a:rPr>
              <a:t>u.Fähigkeit</a:t>
            </a:r>
            <a:r>
              <a:rPr lang="de-DE" sz="2000" dirty="0">
                <a:solidFill>
                  <a:srgbClr val="003366"/>
                </a:solidFill>
              </a:rPr>
              <a:t> d. </a:t>
            </a:r>
            <a:r>
              <a:rPr lang="de-DE" sz="2000" dirty="0" err="1">
                <a:solidFill>
                  <a:srgbClr val="003366"/>
                </a:solidFill>
              </a:rPr>
              <a:t>Meingsbildg</a:t>
            </a:r>
            <a:endParaRPr lang="de-DE" sz="2000" dirty="0">
              <a:solidFill>
                <a:srgbClr val="003366"/>
              </a:solidFill>
            </a:endParaRPr>
          </a:p>
          <a:p>
            <a:pPr lvl="0"/>
            <a:r>
              <a:rPr lang="de-DE" sz="2000" dirty="0">
                <a:solidFill>
                  <a:srgbClr val="003366"/>
                </a:solidFill>
              </a:rPr>
              <a:t>- Vermeidung der Beeinträchtigung, die das Kind durch die Um- und </a:t>
            </a:r>
            <a:r>
              <a:rPr lang="de-DE" sz="2000" dirty="0" err="1">
                <a:solidFill>
                  <a:srgbClr val="003366"/>
                </a:solidFill>
              </a:rPr>
              <a:t>Durchset</a:t>
            </a:r>
            <a:r>
              <a:rPr lang="de-DE" sz="2000" dirty="0">
                <a:solidFill>
                  <a:srgbClr val="003366"/>
                </a:solidFill>
              </a:rPr>
              <a:t>- </a:t>
            </a:r>
          </a:p>
          <a:p>
            <a:pPr lvl="0"/>
            <a:r>
              <a:rPr lang="de-DE" sz="2000" dirty="0">
                <a:solidFill>
                  <a:srgbClr val="003366"/>
                </a:solidFill>
              </a:rPr>
              <a:t>   </a:t>
            </a:r>
            <a:r>
              <a:rPr lang="de-DE" sz="2000" dirty="0" err="1">
                <a:solidFill>
                  <a:srgbClr val="003366"/>
                </a:solidFill>
              </a:rPr>
              <a:t>zung</a:t>
            </a:r>
            <a:r>
              <a:rPr lang="de-DE" sz="2000" dirty="0">
                <a:solidFill>
                  <a:srgbClr val="003366"/>
                </a:solidFill>
              </a:rPr>
              <a:t> einer Maßnahme gegen seinen Willen erleiden könnte</a:t>
            </a:r>
          </a:p>
          <a:p>
            <a:pPr lvl="0"/>
            <a:r>
              <a:rPr lang="de-DE" sz="2000" dirty="0">
                <a:solidFill>
                  <a:srgbClr val="003366"/>
                </a:solidFill>
              </a:rPr>
              <a:t>- Vermeidung der Gefahr für das Kind, Übergriffe oder Gewalt selbst zu erleiden </a:t>
            </a:r>
          </a:p>
          <a:p>
            <a:pPr lvl="0"/>
            <a:r>
              <a:rPr lang="de-DE" sz="2000" dirty="0">
                <a:solidFill>
                  <a:srgbClr val="003366"/>
                </a:solidFill>
              </a:rPr>
              <a:t>   oder an wichtigen Bezugspersonen mitzuerleben</a:t>
            </a:r>
          </a:p>
          <a:p>
            <a:pPr lvl="0"/>
            <a:r>
              <a:rPr lang="de-DE" sz="2000" dirty="0">
                <a:solidFill>
                  <a:srgbClr val="003366"/>
                </a:solidFill>
              </a:rPr>
              <a:t>- Vermeidung der Gefahr für das Kind, rechtswidrig verbracht oder </a:t>
            </a:r>
            <a:r>
              <a:rPr lang="de-DE" sz="2000" dirty="0" err="1">
                <a:solidFill>
                  <a:srgbClr val="003366"/>
                </a:solidFill>
              </a:rPr>
              <a:t>zurückgehal</a:t>
            </a:r>
            <a:r>
              <a:rPr lang="de-DE" sz="2000" dirty="0">
                <a:solidFill>
                  <a:srgbClr val="003366"/>
                </a:solidFill>
              </a:rPr>
              <a:t>-  </a:t>
            </a:r>
          </a:p>
          <a:p>
            <a:pPr lvl="0"/>
            <a:r>
              <a:rPr lang="de-DE" sz="2000" dirty="0">
                <a:solidFill>
                  <a:srgbClr val="003366"/>
                </a:solidFill>
              </a:rPr>
              <a:t>   </a:t>
            </a:r>
            <a:r>
              <a:rPr lang="de-DE" sz="2000" dirty="0" err="1">
                <a:solidFill>
                  <a:srgbClr val="003366"/>
                </a:solidFill>
              </a:rPr>
              <a:t>ten</a:t>
            </a:r>
            <a:r>
              <a:rPr lang="de-DE" sz="2000" dirty="0">
                <a:solidFill>
                  <a:srgbClr val="003366"/>
                </a:solidFill>
              </a:rPr>
              <a:t> zu werden oder sonst zu Schaden zu kommen</a:t>
            </a:r>
          </a:p>
          <a:p>
            <a:pPr lvl="0"/>
            <a:r>
              <a:rPr lang="de-DE" sz="2000" dirty="0">
                <a:solidFill>
                  <a:srgbClr val="003366"/>
                </a:solidFill>
              </a:rPr>
              <a:t>- verlässliche Kontakte des Kindes zu beiden Elternteilen und wichtigen </a:t>
            </a:r>
          </a:p>
          <a:p>
            <a:pPr lvl="0"/>
            <a:r>
              <a:rPr lang="de-DE" sz="2000" dirty="0">
                <a:solidFill>
                  <a:srgbClr val="003366"/>
                </a:solidFill>
              </a:rPr>
              <a:t>   Bezugspersonen sowie sichere Bindungen des Kindes zu diesen Personen</a:t>
            </a:r>
          </a:p>
          <a:p>
            <a:pPr lvl="0"/>
            <a:r>
              <a:rPr lang="de-DE" sz="2000" dirty="0">
                <a:solidFill>
                  <a:srgbClr val="003366"/>
                </a:solidFill>
              </a:rPr>
              <a:t>- Vermeidung von Loyalitätskonflikten und Schuldgefühlen </a:t>
            </a:r>
          </a:p>
          <a:p>
            <a:pPr lvl="0"/>
            <a:r>
              <a:rPr lang="de-DE" sz="2000" dirty="0">
                <a:solidFill>
                  <a:srgbClr val="003366"/>
                </a:solidFill>
              </a:rPr>
              <a:t>- Wahrung der Rechte, Ansprüche und Interessen des Kindes </a:t>
            </a:r>
          </a:p>
          <a:p>
            <a:pPr lvl="0"/>
            <a:r>
              <a:rPr lang="de-DE" sz="2000" dirty="0">
                <a:solidFill>
                  <a:srgbClr val="003366"/>
                </a:solidFill>
              </a:rPr>
              <a:t>- Die Lebensverhältnisse des Kindes, seiner Eltern </a:t>
            </a:r>
            <a:r>
              <a:rPr lang="de-DE" sz="2000" dirty="0" err="1">
                <a:solidFill>
                  <a:srgbClr val="003366"/>
                </a:solidFill>
              </a:rPr>
              <a:t>u.seiner</a:t>
            </a:r>
            <a:r>
              <a:rPr lang="de-DE" sz="2000" dirty="0">
                <a:solidFill>
                  <a:srgbClr val="003366"/>
                </a:solidFill>
              </a:rPr>
              <a:t> sonstigen </a:t>
            </a:r>
            <a:r>
              <a:rPr lang="de-DE" sz="2000" dirty="0" err="1">
                <a:solidFill>
                  <a:srgbClr val="003366"/>
                </a:solidFill>
              </a:rPr>
              <a:t>Umgebg</a:t>
            </a:r>
            <a:r>
              <a:rPr lang="de-DE" sz="2000" dirty="0">
                <a:solidFill>
                  <a:srgbClr val="003366"/>
                </a:solidFill>
              </a:rPr>
              <a:t>.</a:t>
            </a:r>
          </a:p>
          <a:p>
            <a:pPr marL="457200" indent="-457200">
              <a:buFontTx/>
              <a:buChar char="-"/>
              <a:defRPr/>
            </a:pPr>
            <a:endParaRPr lang="de-DE" sz="2000" dirty="0">
              <a:solidFill>
                <a:srgbClr val="003366"/>
              </a:solidFill>
            </a:endParaRPr>
          </a:p>
          <a:p>
            <a:pPr marL="457200" indent="-457200">
              <a:defRPr/>
            </a:pPr>
            <a:endParaRPr lang="de-DE" sz="2000" dirty="0">
              <a:solidFill>
                <a:srgbClr val="003366"/>
              </a:solidFill>
            </a:endParaRPr>
          </a:p>
          <a:p>
            <a:pPr marL="457200" indent="-457200">
              <a:defRPr/>
            </a:pPr>
            <a:endParaRPr lang="de-DE" sz="2000" dirty="0">
              <a:solidFill>
                <a:srgbClr val="003366"/>
              </a:solidFill>
            </a:endParaRPr>
          </a:p>
          <a:p>
            <a:pPr marL="457200" indent="-457200">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defRPr/>
            </a:pPr>
            <a:endParaRPr lang="de-DE" sz="2000" b="1" dirty="0">
              <a:solidFill>
                <a:srgbClr val="003366"/>
              </a:solidFill>
            </a:endParaRPr>
          </a:p>
        </p:txBody>
      </p:sp>
      <p:sp>
        <p:nvSpPr>
          <p:cNvPr id="14" name="Ellipse 13"/>
          <p:cNvSpPr/>
          <p:nvPr/>
        </p:nvSpPr>
        <p:spPr>
          <a:xfrm>
            <a:off x="3275856" y="4941168"/>
            <a:ext cx="144016" cy="288032"/>
          </a:xfrm>
          <a:prstGeom prst="ellipse">
            <a:avLst/>
          </a:prstGeom>
        </p:spPr>
        <p:txBody>
          <a:bodyPr rtlCol="0" anchor="ctr">
            <a:spAutoFit/>
          </a:bodyPr>
          <a:lstStyle/>
          <a:p>
            <a:pPr algn="ctr"/>
            <a:endParaRPr lang="de-DE" sz="2000" b="1" dirty="0">
              <a:solidFill>
                <a:srgbClr val="003366"/>
              </a:solidFill>
            </a:endParaRPr>
          </a:p>
        </p:txBody>
      </p:sp>
      <p:sp>
        <p:nvSpPr>
          <p:cNvPr id="9" name="Rechteck 8">
            <a:extLst>
              <a:ext uri="{FF2B5EF4-FFF2-40B4-BE49-F238E27FC236}">
                <a16:creationId xmlns:a16="http://schemas.microsoft.com/office/drawing/2014/main" id="{0FB03476-C57A-4745-9341-27EFB7311B34}"/>
              </a:ext>
            </a:extLst>
          </p:cNvPr>
          <p:cNvSpPr/>
          <p:nvPr/>
        </p:nvSpPr>
        <p:spPr>
          <a:xfrm>
            <a:off x="-18652" y="-41840"/>
            <a:ext cx="9161462" cy="684000"/>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2. Projektideen, </a:t>
            </a:r>
            <a:r>
              <a:rPr lang="de-DE" sz="2000" b="1" dirty="0" err="1">
                <a:solidFill>
                  <a:schemeClr val="bg1"/>
                </a:solidFill>
              </a:rPr>
              <a:t>insbesond</a:t>
            </a:r>
            <a:r>
              <a:rPr lang="de-DE" sz="2000" b="1" dirty="0">
                <a:solidFill>
                  <a:schemeClr val="bg1"/>
                </a:solidFill>
              </a:rPr>
              <a:t>. zum „Kindeswohl“ und zum „</a:t>
            </a:r>
            <a:r>
              <a:rPr lang="de-DE" sz="2000" b="1" dirty="0" err="1">
                <a:solidFill>
                  <a:schemeClr val="bg1"/>
                </a:solidFill>
              </a:rPr>
              <a:t>Macht“begriff</a:t>
            </a:r>
            <a:endParaRPr lang="de-DE" sz="2000" b="1" dirty="0">
              <a:solidFill>
                <a:schemeClr val="bg1"/>
              </a:solidFill>
            </a:endParaRPr>
          </a:p>
        </p:txBody>
      </p:sp>
    </p:spTree>
    <p:extLst>
      <p:ext uri="{BB962C8B-B14F-4D97-AF65-F5344CB8AC3E}">
        <p14:creationId xmlns:p14="http://schemas.microsoft.com/office/powerpoint/2010/main" val="30814472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 calcmode="lin" valueType="num">
                                      <p:cBhvr additive="base">
                                        <p:cTn id="1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 calcmode="lin" valueType="num">
                                      <p:cBhvr additive="base">
                                        <p:cTn id="2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 calcmode="lin" valueType="num">
                                      <p:cBhvr additive="base">
                                        <p:cTn id="2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 calcmode="lin" valueType="num">
                                      <p:cBhvr additive="base">
                                        <p:cTn id="3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 calcmode="lin" valueType="num">
                                      <p:cBhvr additive="base">
                                        <p:cTn id="37"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anim calcmode="lin" valueType="num">
                                      <p:cBhvr additive="base">
                                        <p:cTn id="41"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11" end="11"/>
                                            </p:txEl>
                                          </p:spTgt>
                                        </p:tgtEl>
                                        <p:attrNameLst>
                                          <p:attrName>style.visibility</p:attrName>
                                        </p:attrNameLst>
                                      </p:cBhvr>
                                      <p:to>
                                        <p:strVal val="visible"/>
                                      </p:to>
                                    </p:set>
                                    <p:anim calcmode="lin" valueType="num">
                                      <p:cBhvr additive="base">
                                        <p:cTn id="45"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xEl>
                                              <p:pRg st="12" end="12"/>
                                            </p:txEl>
                                          </p:spTgt>
                                        </p:tgtEl>
                                        <p:attrNameLst>
                                          <p:attrName>style.visibility</p:attrName>
                                        </p:attrNameLst>
                                      </p:cBhvr>
                                      <p:to>
                                        <p:strVal val="visible"/>
                                      </p:to>
                                    </p:set>
                                    <p:anim calcmode="lin" valueType="num">
                                      <p:cBhvr additive="base">
                                        <p:cTn id="49"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xEl>
                                              <p:pRg st="13" end="13"/>
                                            </p:txEl>
                                          </p:spTgt>
                                        </p:tgtEl>
                                        <p:attrNameLst>
                                          <p:attrName>style.visibility</p:attrName>
                                        </p:attrNameLst>
                                      </p:cBhvr>
                                      <p:to>
                                        <p:strVal val="visible"/>
                                      </p:to>
                                    </p:set>
                                    <p:anim calcmode="lin" valueType="num">
                                      <p:cBhvr additive="base">
                                        <p:cTn id="53"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
                                            <p:txEl>
                                              <p:pRg st="14" end="14"/>
                                            </p:txEl>
                                          </p:spTgt>
                                        </p:tgtEl>
                                        <p:attrNameLst>
                                          <p:attrName>style.visibility</p:attrName>
                                        </p:attrNameLst>
                                      </p:cBhvr>
                                      <p:to>
                                        <p:strVal val="visible"/>
                                      </p:to>
                                    </p:set>
                                    <p:anim calcmode="lin" valueType="num">
                                      <p:cBhvr additive="base">
                                        <p:cTn id="57"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8">
                                            <p:txEl>
                                              <p:pRg st="15" end="15"/>
                                            </p:txEl>
                                          </p:spTgt>
                                        </p:tgtEl>
                                        <p:attrNameLst>
                                          <p:attrName>style.visibility</p:attrName>
                                        </p:attrNameLst>
                                      </p:cBhvr>
                                      <p:to>
                                        <p:strVal val="visible"/>
                                      </p:to>
                                    </p:set>
                                    <p:anim calcmode="lin" valueType="num">
                                      <p:cBhvr additive="base">
                                        <p:cTn id="61"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15" end="1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8">
                                            <p:txEl>
                                              <p:pRg st="16" end="16"/>
                                            </p:txEl>
                                          </p:spTgt>
                                        </p:tgtEl>
                                        <p:attrNameLst>
                                          <p:attrName>style.visibility</p:attrName>
                                        </p:attrNameLst>
                                      </p:cBhvr>
                                      <p:to>
                                        <p:strVal val="visible"/>
                                      </p:to>
                                    </p:set>
                                    <p:anim calcmode="lin" valueType="num">
                                      <p:cBhvr additive="base">
                                        <p:cTn id="65" dur="500" fill="hold"/>
                                        <p:tgtEl>
                                          <p:spTgt spid="8">
                                            <p:txEl>
                                              <p:pRg st="16" end="1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16" end="1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
                                            <p:txEl>
                                              <p:pRg st="17" end="17"/>
                                            </p:txEl>
                                          </p:spTgt>
                                        </p:tgtEl>
                                        <p:attrNameLst>
                                          <p:attrName>style.visibility</p:attrName>
                                        </p:attrNameLst>
                                      </p:cBhvr>
                                      <p:to>
                                        <p:strVal val="visible"/>
                                      </p:to>
                                    </p:set>
                                    <p:anim calcmode="lin" valueType="num">
                                      <p:cBhvr additive="base">
                                        <p:cTn id="69" dur="500" fill="hold"/>
                                        <p:tgtEl>
                                          <p:spTgt spid="8">
                                            <p:txEl>
                                              <p:pRg st="17" end="1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17" end="17"/>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8">
                                            <p:txEl>
                                              <p:pRg st="18" end="18"/>
                                            </p:txEl>
                                          </p:spTgt>
                                        </p:tgtEl>
                                        <p:attrNameLst>
                                          <p:attrName>style.visibility</p:attrName>
                                        </p:attrNameLst>
                                      </p:cBhvr>
                                      <p:to>
                                        <p:strVal val="visible"/>
                                      </p:to>
                                    </p:set>
                                    <p:anim calcmode="lin" valueType="num">
                                      <p:cBhvr additive="base">
                                        <p:cTn id="73" dur="500" fill="hold"/>
                                        <p:tgtEl>
                                          <p:spTgt spid="8">
                                            <p:txEl>
                                              <p:pRg st="18" end="1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18" end="18"/>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
                                            <p:txEl>
                                              <p:pRg st="19" end="19"/>
                                            </p:txEl>
                                          </p:spTgt>
                                        </p:tgtEl>
                                        <p:attrNameLst>
                                          <p:attrName>style.visibility</p:attrName>
                                        </p:attrNameLst>
                                      </p:cBhvr>
                                      <p:to>
                                        <p:strVal val="visible"/>
                                      </p:to>
                                    </p:set>
                                    <p:anim calcmode="lin" valueType="num">
                                      <p:cBhvr additive="base">
                                        <p:cTn id="77" dur="500" fill="hold"/>
                                        <p:tgtEl>
                                          <p:spTgt spid="8">
                                            <p:txEl>
                                              <p:pRg st="19" end="1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19" end="19"/>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
                                            <p:txEl>
                                              <p:pRg st="20" end="20"/>
                                            </p:txEl>
                                          </p:spTgt>
                                        </p:tgtEl>
                                        <p:attrNameLst>
                                          <p:attrName>style.visibility</p:attrName>
                                        </p:attrNameLst>
                                      </p:cBhvr>
                                      <p:to>
                                        <p:strVal val="visible"/>
                                      </p:to>
                                    </p:set>
                                    <p:anim calcmode="lin" valueType="num">
                                      <p:cBhvr additive="base">
                                        <p:cTn id="81" dur="500" fill="hold"/>
                                        <p:tgtEl>
                                          <p:spTgt spid="8">
                                            <p:txEl>
                                              <p:pRg st="20" end="2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8">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8" name="Rechteck 7"/>
          <p:cNvSpPr/>
          <p:nvPr/>
        </p:nvSpPr>
        <p:spPr>
          <a:xfrm>
            <a:off x="-18266" y="574155"/>
            <a:ext cx="9144000" cy="36000"/>
          </a:xfrm>
          <a:prstGeom prst="rect">
            <a:avLst/>
          </a:prstGeom>
          <a:solidFill>
            <a:schemeClr val="bg1"/>
          </a:solidFill>
          <a:ln w="19050">
            <a:solidFill>
              <a:srgbClr val="003366"/>
            </a:solidFill>
          </a:ln>
        </p:spPr>
        <p:txBody>
          <a:bodyPr>
            <a:spAutoFit/>
          </a:bodyPr>
          <a:lstStyle/>
          <a:p>
            <a:pPr marL="457200" indent="-457200">
              <a:defRPr/>
            </a:pPr>
            <a:endParaRPr lang="de-DE" sz="2000" b="1" dirty="0">
              <a:solidFill>
                <a:srgbClr val="003366"/>
              </a:solidFill>
            </a:endParaRPr>
          </a:p>
        </p:txBody>
      </p:sp>
      <p:sp>
        <p:nvSpPr>
          <p:cNvPr id="14" name="Ellipse 13"/>
          <p:cNvSpPr/>
          <p:nvPr/>
        </p:nvSpPr>
        <p:spPr>
          <a:xfrm>
            <a:off x="3275856" y="4941168"/>
            <a:ext cx="144016" cy="288032"/>
          </a:xfrm>
          <a:prstGeom prst="ellipse">
            <a:avLst/>
          </a:prstGeom>
        </p:spPr>
        <p:txBody>
          <a:bodyPr rtlCol="0" anchor="ctr">
            <a:spAutoFit/>
          </a:bodyPr>
          <a:lstStyle/>
          <a:p>
            <a:pPr algn="ctr"/>
            <a:endParaRPr lang="de-DE" sz="2000" b="1" dirty="0">
              <a:solidFill>
                <a:srgbClr val="003366"/>
              </a:solidFill>
            </a:endParaRPr>
          </a:p>
        </p:txBody>
      </p:sp>
      <p:cxnSp>
        <p:nvCxnSpPr>
          <p:cNvPr id="22" name="Gerade Verbindung mit Pfeil 21">
            <a:extLst>
              <a:ext uri="{FF2B5EF4-FFF2-40B4-BE49-F238E27FC236}">
                <a16:creationId xmlns:a16="http://schemas.microsoft.com/office/drawing/2014/main" id="{69F1332C-F082-4F9D-A1E7-CF9ACD8525B2}"/>
              </a:ext>
            </a:extLst>
          </p:cNvPr>
          <p:cNvCxnSpPr/>
          <p:nvPr/>
        </p:nvCxnSpPr>
        <p:spPr>
          <a:xfrm flipH="1">
            <a:off x="559145" y="4581110"/>
            <a:ext cx="360000"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3A8CC2CB-CFF2-4E25-81CE-7ED43AED183F}"/>
              </a:ext>
            </a:extLst>
          </p:cNvPr>
          <p:cNvCxnSpPr/>
          <p:nvPr/>
        </p:nvCxnSpPr>
        <p:spPr>
          <a:xfrm>
            <a:off x="2563981" y="6165304"/>
            <a:ext cx="0" cy="32400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10A96248-A55B-4E6B-BD19-059F8AD55FDD}"/>
              </a:ext>
            </a:extLst>
          </p:cNvPr>
          <p:cNvCxnSpPr/>
          <p:nvPr/>
        </p:nvCxnSpPr>
        <p:spPr>
          <a:xfrm>
            <a:off x="4261278" y="4582782"/>
            <a:ext cx="360000"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F38F00EA-247C-44B4-A364-9265715EDEC9}"/>
              </a:ext>
            </a:extLst>
          </p:cNvPr>
          <p:cNvPicPr>
            <a:picLocks noChangeAspect="1"/>
          </p:cNvPicPr>
          <p:nvPr/>
        </p:nvPicPr>
        <p:blipFill>
          <a:blip r:embed="rId3"/>
          <a:stretch>
            <a:fillRect/>
          </a:stretch>
        </p:blipFill>
        <p:spPr>
          <a:xfrm>
            <a:off x="-61712" y="767826"/>
            <a:ext cx="9216000" cy="6084608"/>
          </a:xfrm>
          <a:prstGeom prst="rect">
            <a:avLst/>
          </a:prstGeom>
        </p:spPr>
      </p:pic>
      <p:pic>
        <p:nvPicPr>
          <p:cNvPr id="21" name="Grafik 20">
            <a:extLst>
              <a:ext uri="{FF2B5EF4-FFF2-40B4-BE49-F238E27FC236}">
                <a16:creationId xmlns:a16="http://schemas.microsoft.com/office/drawing/2014/main" id="{DEA6D26E-180F-4B05-BEC0-D960FAF93163}"/>
              </a:ext>
            </a:extLst>
          </p:cNvPr>
          <p:cNvPicPr>
            <a:picLocks noChangeAspect="1"/>
          </p:cNvPicPr>
          <p:nvPr/>
        </p:nvPicPr>
        <p:blipFill>
          <a:blip r:embed="rId4"/>
          <a:stretch>
            <a:fillRect/>
          </a:stretch>
        </p:blipFill>
        <p:spPr>
          <a:xfrm>
            <a:off x="734445" y="1384025"/>
            <a:ext cx="7632841" cy="3642536"/>
          </a:xfrm>
          <a:prstGeom prst="rect">
            <a:avLst/>
          </a:prstGeom>
        </p:spPr>
      </p:pic>
      <p:pic>
        <p:nvPicPr>
          <p:cNvPr id="25" name="Grafik 24">
            <a:extLst>
              <a:ext uri="{FF2B5EF4-FFF2-40B4-BE49-F238E27FC236}">
                <a16:creationId xmlns:a16="http://schemas.microsoft.com/office/drawing/2014/main" id="{AA6050AA-11DE-47B3-95C6-43A75222616A}"/>
              </a:ext>
            </a:extLst>
          </p:cNvPr>
          <p:cNvPicPr>
            <a:picLocks noChangeAspect="1"/>
          </p:cNvPicPr>
          <p:nvPr/>
        </p:nvPicPr>
        <p:blipFill>
          <a:blip r:embed="rId5"/>
          <a:stretch>
            <a:fillRect/>
          </a:stretch>
        </p:blipFill>
        <p:spPr>
          <a:xfrm>
            <a:off x="3109338" y="4328088"/>
            <a:ext cx="3023878" cy="1536325"/>
          </a:xfrm>
          <a:prstGeom prst="rect">
            <a:avLst/>
          </a:prstGeom>
        </p:spPr>
      </p:pic>
      <p:sp>
        <p:nvSpPr>
          <p:cNvPr id="26" name="Rechteck 25">
            <a:extLst>
              <a:ext uri="{FF2B5EF4-FFF2-40B4-BE49-F238E27FC236}">
                <a16:creationId xmlns:a16="http://schemas.microsoft.com/office/drawing/2014/main" id="{CA07D8EE-4581-448A-873C-BC4BBF148CD8}"/>
              </a:ext>
            </a:extLst>
          </p:cNvPr>
          <p:cNvSpPr/>
          <p:nvPr/>
        </p:nvSpPr>
        <p:spPr>
          <a:xfrm>
            <a:off x="457840" y="926705"/>
            <a:ext cx="8191794" cy="400110"/>
          </a:xfrm>
          <a:prstGeom prst="rect">
            <a:avLst/>
          </a:prstGeom>
          <a:ln w="38100">
            <a:solidFill>
              <a:schemeClr val="bg1"/>
            </a:solidFill>
          </a:ln>
        </p:spPr>
        <p:txBody>
          <a:bodyPr wrap="none">
            <a:spAutoFit/>
          </a:bodyPr>
          <a:lstStyle/>
          <a:p>
            <a:pPr algn="ctr"/>
            <a:r>
              <a:rPr lang="de-DE" sz="2000" b="1" dirty="0">
                <a:solidFill>
                  <a:schemeClr val="bg1"/>
                </a:solidFill>
              </a:rPr>
              <a:t> Was beinhaltet der „unbestimmte Rechtsbegriff Kindeswohl“ ?</a:t>
            </a:r>
          </a:p>
        </p:txBody>
      </p:sp>
      <p:sp>
        <p:nvSpPr>
          <p:cNvPr id="2" name="Rechteck 1">
            <a:extLst>
              <a:ext uri="{FF2B5EF4-FFF2-40B4-BE49-F238E27FC236}">
                <a16:creationId xmlns:a16="http://schemas.microsoft.com/office/drawing/2014/main" id="{F0C5BE91-F049-4E22-8477-8EE80A3C9F08}"/>
              </a:ext>
            </a:extLst>
          </p:cNvPr>
          <p:cNvSpPr/>
          <p:nvPr/>
        </p:nvSpPr>
        <p:spPr>
          <a:xfrm>
            <a:off x="1220866" y="3205293"/>
            <a:ext cx="1951175" cy="400110"/>
          </a:xfrm>
          <a:prstGeom prst="rect">
            <a:avLst/>
          </a:prstGeom>
        </p:spPr>
        <p:txBody>
          <a:bodyPr wrap="none">
            <a:spAutoFit/>
          </a:bodyPr>
          <a:lstStyle/>
          <a:p>
            <a:r>
              <a:rPr lang="de-DE" sz="2000" b="1" dirty="0">
                <a:solidFill>
                  <a:srgbClr val="003366"/>
                </a:solidFill>
                <a:sym typeface="Symbol"/>
              </a:rPr>
              <a:t>„Kindeswohl“ </a:t>
            </a:r>
            <a:endParaRPr lang="de-DE" sz="2000" dirty="0"/>
          </a:p>
        </p:txBody>
      </p:sp>
      <p:cxnSp>
        <p:nvCxnSpPr>
          <p:cNvPr id="4" name="Gerade Verbindung mit Pfeil 3">
            <a:extLst>
              <a:ext uri="{FF2B5EF4-FFF2-40B4-BE49-F238E27FC236}">
                <a16:creationId xmlns:a16="http://schemas.microsoft.com/office/drawing/2014/main" id="{8F5E3A6F-4D07-4782-BCE9-A0CE2617A716}"/>
              </a:ext>
            </a:extLst>
          </p:cNvPr>
          <p:cNvCxnSpPr/>
          <p:nvPr/>
        </p:nvCxnSpPr>
        <p:spPr>
          <a:xfrm flipV="1">
            <a:off x="2339752" y="2839156"/>
            <a:ext cx="1656184" cy="366137"/>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585999F7-1839-4BAE-8A62-6D899872BF86}"/>
              </a:ext>
            </a:extLst>
          </p:cNvPr>
          <p:cNvCxnSpPr>
            <a:cxnSpLocks/>
          </p:cNvCxnSpPr>
          <p:nvPr/>
        </p:nvCxnSpPr>
        <p:spPr>
          <a:xfrm>
            <a:off x="3109338" y="3405348"/>
            <a:ext cx="886598" cy="23652"/>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C2E40547-AD48-4ADA-B83B-E014B215DD38}"/>
              </a:ext>
            </a:extLst>
          </p:cNvPr>
          <p:cNvSpPr/>
          <p:nvPr/>
        </p:nvSpPr>
        <p:spPr>
          <a:xfrm>
            <a:off x="5004048" y="2700665"/>
            <a:ext cx="2132315" cy="400110"/>
          </a:xfrm>
          <a:prstGeom prst="rect">
            <a:avLst/>
          </a:prstGeom>
        </p:spPr>
        <p:txBody>
          <a:bodyPr wrap="none">
            <a:spAutoFit/>
          </a:bodyPr>
          <a:lstStyle/>
          <a:p>
            <a:r>
              <a:rPr lang="de-DE" sz="2000" b="1" dirty="0">
                <a:solidFill>
                  <a:srgbClr val="003366"/>
                </a:solidFill>
                <a:sym typeface="Symbol"/>
              </a:rPr>
              <a:t>► päd. Haltung </a:t>
            </a:r>
            <a:endParaRPr lang="de-DE" sz="2000" dirty="0"/>
          </a:p>
        </p:txBody>
      </p:sp>
      <p:sp>
        <p:nvSpPr>
          <p:cNvPr id="18" name="Rechteck 17">
            <a:extLst>
              <a:ext uri="{FF2B5EF4-FFF2-40B4-BE49-F238E27FC236}">
                <a16:creationId xmlns:a16="http://schemas.microsoft.com/office/drawing/2014/main" id="{AA609811-FF30-4B54-984E-0E9FF7F1A401}"/>
              </a:ext>
            </a:extLst>
          </p:cNvPr>
          <p:cNvSpPr/>
          <p:nvPr/>
        </p:nvSpPr>
        <p:spPr>
          <a:xfrm>
            <a:off x="5004048" y="3312232"/>
            <a:ext cx="2717411" cy="400110"/>
          </a:xfrm>
          <a:prstGeom prst="rect">
            <a:avLst/>
          </a:prstGeom>
        </p:spPr>
        <p:txBody>
          <a:bodyPr wrap="none">
            <a:spAutoFit/>
          </a:bodyPr>
          <a:lstStyle/>
          <a:p>
            <a:r>
              <a:rPr lang="de-DE" sz="2000" b="1" dirty="0">
                <a:solidFill>
                  <a:srgbClr val="003366"/>
                </a:solidFill>
                <a:sym typeface="Symbol"/>
              </a:rPr>
              <a:t>► Erziehungspraxis </a:t>
            </a:r>
            <a:endParaRPr lang="de-DE" sz="2000" dirty="0"/>
          </a:p>
        </p:txBody>
      </p:sp>
      <p:sp>
        <p:nvSpPr>
          <p:cNvPr id="24" name="Rechteck 23">
            <a:extLst>
              <a:ext uri="{FF2B5EF4-FFF2-40B4-BE49-F238E27FC236}">
                <a16:creationId xmlns:a16="http://schemas.microsoft.com/office/drawing/2014/main" id="{7357C2C2-1072-4EE5-846A-B723F9A1F684}"/>
              </a:ext>
            </a:extLst>
          </p:cNvPr>
          <p:cNvSpPr/>
          <p:nvPr/>
        </p:nvSpPr>
        <p:spPr>
          <a:xfrm>
            <a:off x="5004048" y="3929128"/>
            <a:ext cx="3573414" cy="400110"/>
          </a:xfrm>
          <a:prstGeom prst="rect">
            <a:avLst/>
          </a:prstGeom>
        </p:spPr>
        <p:txBody>
          <a:bodyPr wrap="none">
            <a:spAutoFit/>
          </a:bodyPr>
          <a:lstStyle/>
          <a:p>
            <a:r>
              <a:rPr lang="de-DE" sz="2000" b="1" dirty="0">
                <a:solidFill>
                  <a:srgbClr val="003366"/>
                </a:solidFill>
                <a:sym typeface="Symbol"/>
              </a:rPr>
              <a:t>► Rechtsnormen beachten </a:t>
            </a:r>
            <a:endParaRPr lang="de-DE" sz="2000" dirty="0"/>
          </a:p>
        </p:txBody>
      </p:sp>
      <p:sp>
        <p:nvSpPr>
          <p:cNvPr id="3" name="Pfeil: nach unten 2">
            <a:extLst>
              <a:ext uri="{FF2B5EF4-FFF2-40B4-BE49-F238E27FC236}">
                <a16:creationId xmlns:a16="http://schemas.microsoft.com/office/drawing/2014/main" id="{F0B88FB1-1F60-4EDA-981D-AB69C6FE1C96}"/>
              </a:ext>
            </a:extLst>
          </p:cNvPr>
          <p:cNvSpPr/>
          <p:nvPr/>
        </p:nvSpPr>
        <p:spPr>
          <a:xfrm>
            <a:off x="4572000" y="2420888"/>
            <a:ext cx="45719" cy="279777"/>
          </a:xfrm>
          <a:prstGeom prst="downArrow">
            <a:avLst/>
          </a:prstGeom>
        </p:spPr>
        <p:txBody>
          <a:bodyPr rtlCol="0" anchor="ctr">
            <a:spAutoFit/>
          </a:bodyPr>
          <a:lstStyle/>
          <a:p>
            <a:pPr algn="ctr"/>
            <a:endParaRPr lang="de-DE" sz="2000" b="1" dirty="0">
              <a:solidFill>
                <a:srgbClr val="003366"/>
              </a:solidFill>
            </a:endParaRPr>
          </a:p>
        </p:txBody>
      </p:sp>
      <p:sp>
        <p:nvSpPr>
          <p:cNvPr id="6" name="Pfeil: nach unten 5">
            <a:extLst>
              <a:ext uri="{FF2B5EF4-FFF2-40B4-BE49-F238E27FC236}">
                <a16:creationId xmlns:a16="http://schemas.microsoft.com/office/drawing/2014/main" id="{A902A512-44C4-47B8-AD32-D76D7FC92E45}"/>
              </a:ext>
            </a:extLst>
          </p:cNvPr>
          <p:cNvSpPr/>
          <p:nvPr/>
        </p:nvSpPr>
        <p:spPr>
          <a:xfrm>
            <a:off x="4461007" y="2420888"/>
            <a:ext cx="288000" cy="324000"/>
          </a:xfrm>
          <a:prstGeom prst="downArrow">
            <a:avLst/>
          </a:prstGeom>
          <a:solidFill>
            <a:srgbClr val="003366"/>
          </a:solidFill>
        </p:spPr>
        <p:txBody>
          <a:bodyPr rtlCol="0" anchor="ctr">
            <a:spAutoFit/>
          </a:bodyPr>
          <a:lstStyle/>
          <a:p>
            <a:pPr algn="ctr"/>
            <a:endParaRPr lang="de-DE" sz="2000" b="1" dirty="0">
              <a:solidFill>
                <a:srgbClr val="003366"/>
              </a:solidFill>
            </a:endParaRPr>
          </a:p>
        </p:txBody>
      </p:sp>
      <p:sp>
        <p:nvSpPr>
          <p:cNvPr id="28" name="Pfeil: nach unten 27">
            <a:extLst>
              <a:ext uri="{FF2B5EF4-FFF2-40B4-BE49-F238E27FC236}">
                <a16:creationId xmlns:a16="http://schemas.microsoft.com/office/drawing/2014/main" id="{88987F1A-A6AE-42F8-BF37-6942C716C245}"/>
              </a:ext>
            </a:extLst>
          </p:cNvPr>
          <p:cNvSpPr/>
          <p:nvPr/>
        </p:nvSpPr>
        <p:spPr>
          <a:xfrm>
            <a:off x="4461007" y="3120039"/>
            <a:ext cx="288000" cy="324000"/>
          </a:xfrm>
          <a:prstGeom prst="downArrow">
            <a:avLst/>
          </a:prstGeom>
          <a:solidFill>
            <a:srgbClr val="003366"/>
          </a:solidFill>
        </p:spPr>
        <p:txBody>
          <a:bodyPr rtlCol="0" anchor="ctr">
            <a:spAutoFit/>
          </a:bodyPr>
          <a:lstStyle/>
          <a:p>
            <a:pPr algn="ctr"/>
            <a:endParaRPr lang="de-DE" sz="2000" b="1" dirty="0">
              <a:solidFill>
                <a:srgbClr val="003366"/>
              </a:solidFill>
            </a:endParaRPr>
          </a:p>
        </p:txBody>
      </p:sp>
      <p:sp>
        <p:nvSpPr>
          <p:cNvPr id="29" name="Pfeil: nach unten 28">
            <a:extLst>
              <a:ext uri="{FF2B5EF4-FFF2-40B4-BE49-F238E27FC236}">
                <a16:creationId xmlns:a16="http://schemas.microsoft.com/office/drawing/2014/main" id="{2AF1A585-E466-46CA-BD62-60FE002E2427}"/>
              </a:ext>
            </a:extLst>
          </p:cNvPr>
          <p:cNvSpPr/>
          <p:nvPr/>
        </p:nvSpPr>
        <p:spPr>
          <a:xfrm>
            <a:off x="4473719" y="3751043"/>
            <a:ext cx="288000" cy="324000"/>
          </a:xfrm>
          <a:prstGeom prst="downArrow">
            <a:avLst/>
          </a:prstGeom>
          <a:solidFill>
            <a:srgbClr val="003366"/>
          </a:solidFill>
        </p:spPr>
        <p:txBody>
          <a:bodyPr rtlCol="0" anchor="ctr">
            <a:spAutoFit/>
          </a:bodyPr>
          <a:lstStyle/>
          <a:p>
            <a:pPr algn="ctr"/>
            <a:endParaRPr lang="de-DE" sz="2000" b="1" dirty="0">
              <a:solidFill>
                <a:srgbClr val="003366"/>
              </a:solidFill>
            </a:endParaRPr>
          </a:p>
        </p:txBody>
      </p:sp>
      <p:cxnSp>
        <p:nvCxnSpPr>
          <p:cNvPr id="30" name="Gerade Verbindung mit Pfeil 29">
            <a:extLst>
              <a:ext uri="{FF2B5EF4-FFF2-40B4-BE49-F238E27FC236}">
                <a16:creationId xmlns:a16="http://schemas.microsoft.com/office/drawing/2014/main" id="{7593D0EB-CB3E-4A51-A1B1-243FB6D38F79}"/>
              </a:ext>
            </a:extLst>
          </p:cNvPr>
          <p:cNvCxnSpPr>
            <a:cxnSpLocks/>
          </p:cNvCxnSpPr>
          <p:nvPr/>
        </p:nvCxnSpPr>
        <p:spPr>
          <a:xfrm rot="1620000" flipV="1">
            <a:off x="2322997" y="3654784"/>
            <a:ext cx="1656184" cy="366137"/>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7BB281A8-4DC6-4254-8224-A708F7BB0D43}"/>
              </a:ext>
            </a:extLst>
          </p:cNvPr>
          <p:cNvSpPr/>
          <p:nvPr/>
        </p:nvSpPr>
        <p:spPr>
          <a:xfrm>
            <a:off x="-48720" y="-40467"/>
            <a:ext cx="9180000" cy="828000"/>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2. Projektideen, </a:t>
            </a:r>
            <a:r>
              <a:rPr lang="de-DE" sz="2000" b="1" dirty="0" err="1">
                <a:solidFill>
                  <a:schemeClr val="bg1"/>
                </a:solidFill>
              </a:rPr>
              <a:t>insbesond</a:t>
            </a:r>
            <a:r>
              <a:rPr lang="de-DE" sz="2000" b="1" dirty="0">
                <a:solidFill>
                  <a:schemeClr val="bg1"/>
                </a:solidFill>
              </a:rPr>
              <a:t>. zum „Kindeswohl“ und zum „</a:t>
            </a:r>
            <a:r>
              <a:rPr lang="de-DE" sz="2000" b="1" dirty="0" err="1">
                <a:solidFill>
                  <a:schemeClr val="bg1"/>
                </a:solidFill>
              </a:rPr>
              <a:t>Macht“begriff</a:t>
            </a:r>
            <a:endParaRPr lang="de-DE" sz="2000" b="1" dirty="0">
              <a:solidFill>
                <a:schemeClr val="bg1"/>
              </a:solidFill>
            </a:endParaRPr>
          </a:p>
        </p:txBody>
      </p:sp>
    </p:spTree>
    <p:extLst>
      <p:ext uri="{BB962C8B-B14F-4D97-AF65-F5344CB8AC3E}">
        <p14:creationId xmlns:p14="http://schemas.microsoft.com/office/powerpoint/2010/main" val="309832009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8" name="Rechteck 7"/>
          <p:cNvSpPr/>
          <p:nvPr/>
        </p:nvSpPr>
        <p:spPr>
          <a:xfrm>
            <a:off x="-18266" y="574155"/>
            <a:ext cx="9144000" cy="36000"/>
          </a:xfrm>
          <a:prstGeom prst="rect">
            <a:avLst/>
          </a:prstGeom>
          <a:solidFill>
            <a:schemeClr val="bg1"/>
          </a:solidFill>
          <a:ln w="19050">
            <a:solidFill>
              <a:srgbClr val="003366"/>
            </a:solidFill>
          </a:ln>
        </p:spPr>
        <p:txBody>
          <a:bodyPr>
            <a:spAutoFit/>
          </a:bodyPr>
          <a:lstStyle/>
          <a:p>
            <a:pPr marL="457200" indent="-457200">
              <a:defRPr/>
            </a:pPr>
            <a:endParaRPr lang="de-DE" sz="2000" b="1" dirty="0">
              <a:solidFill>
                <a:srgbClr val="003366"/>
              </a:solidFill>
            </a:endParaRPr>
          </a:p>
        </p:txBody>
      </p:sp>
      <p:sp>
        <p:nvSpPr>
          <p:cNvPr id="14" name="Ellipse 13"/>
          <p:cNvSpPr/>
          <p:nvPr/>
        </p:nvSpPr>
        <p:spPr>
          <a:xfrm>
            <a:off x="3275856" y="4941168"/>
            <a:ext cx="144016" cy="288032"/>
          </a:xfrm>
          <a:prstGeom prst="ellipse">
            <a:avLst/>
          </a:prstGeom>
        </p:spPr>
        <p:txBody>
          <a:bodyPr rtlCol="0" anchor="ctr">
            <a:spAutoFit/>
          </a:bodyPr>
          <a:lstStyle/>
          <a:p>
            <a:pPr algn="ctr"/>
            <a:endParaRPr lang="de-DE" sz="2000" b="1" dirty="0">
              <a:solidFill>
                <a:srgbClr val="003366"/>
              </a:solidFill>
            </a:endParaRPr>
          </a:p>
        </p:txBody>
      </p:sp>
      <p:cxnSp>
        <p:nvCxnSpPr>
          <p:cNvPr id="22" name="Gerade Verbindung mit Pfeil 21">
            <a:extLst>
              <a:ext uri="{FF2B5EF4-FFF2-40B4-BE49-F238E27FC236}">
                <a16:creationId xmlns:a16="http://schemas.microsoft.com/office/drawing/2014/main" id="{69F1332C-F082-4F9D-A1E7-CF9ACD8525B2}"/>
              </a:ext>
            </a:extLst>
          </p:cNvPr>
          <p:cNvCxnSpPr/>
          <p:nvPr/>
        </p:nvCxnSpPr>
        <p:spPr>
          <a:xfrm flipH="1">
            <a:off x="559145" y="4581110"/>
            <a:ext cx="360000"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3A8CC2CB-CFF2-4E25-81CE-7ED43AED183F}"/>
              </a:ext>
            </a:extLst>
          </p:cNvPr>
          <p:cNvCxnSpPr/>
          <p:nvPr/>
        </p:nvCxnSpPr>
        <p:spPr>
          <a:xfrm>
            <a:off x="2563981" y="6165304"/>
            <a:ext cx="0" cy="32400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10A96248-A55B-4E6B-BD19-059F8AD55FDD}"/>
              </a:ext>
            </a:extLst>
          </p:cNvPr>
          <p:cNvCxnSpPr/>
          <p:nvPr/>
        </p:nvCxnSpPr>
        <p:spPr>
          <a:xfrm>
            <a:off x="4261278" y="4582782"/>
            <a:ext cx="360000"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C4734613-44EB-422B-8744-EE8CB79E2C44}"/>
              </a:ext>
            </a:extLst>
          </p:cNvPr>
          <p:cNvPicPr>
            <a:picLocks noChangeAspect="1"/>
          </p:cNvPicPr>
          <p:nvPr/>
        </p:nvPicPr>
        <p:blipFill>
          <a:blip r:embed="rId3"/>
          <a:stretch>
            <a:fillRect/>
          </a:stretch>
        </p:blipFill>
        <p:spPr>
          <a:xfrm>
            <a:off x="-12961" y="784194"/>
            <a:ext cx="9206465" cy="6156000"/>
          </a:xfrm>
          <a:prstGeom prst="rect">
            <a:avLst/>
          </a:prstGeom>
          <a:ln w="38100">
            <a:solidFill>
              <a:srgbClr val="003366"/>
            </a:solidFill>
          </a:ln>
        </p:spPr>
      </p:pic>
      <p:sp>
        <p:nvSpPr>
          <p:cNvPr id="10" name="Rechteck 9">
            <a:extLst>
              <a:ext uri="{FF2B5EF4-FFF2-40B4-BE49-F238E27FC236}">
                <a16:creationId xmlns:a16="http://schemas.microsoft.com/office/drawing/2014/main" id="{4141D3F4-F901-482F-A69E-0B1C36DB4F5E}"/>
              </a:ext>
            </a:extLst>
          </p:cNvPr>
          <p:cNvSpPr/>
          <p:nvPr/>
        </p:nvSpPr>
        <p:spPr>
          <a:xfrm>
            <a:off x="-35728" y="-46803"/>
            <a:ext cx="9252000" cy="830997"/>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Fachlich-rechtliche Grenzen im „Gewaltverbot“ </a:t>
            </a:r>
            <a:r>
              <a:rPr lang="de-DE" sz="2000" b="1" dirty="0">
                <a:solidFill>
                  <a:schemeClr val="bg1"/>
                </a:solidFill>
              </a:rPr>
              <a:t>2.Kindeswohl</a:t>
            </a:r>
          </a:p>
          <a:p>
            <a:pPr marL="355600" indent="-355600">
              <a:tabLst>
                <a:tab pos="88900" algn="l"/>
              </a:tabLst>
            </a:pPr>
            <a:r>
              <a:rPr lang="de-DE" sz="2400" b="1" dirty="0">
                <a:solidFill>
                  <a:schemeClr val="bg1"/>
                </a:solidFill>
              </a:rPr>
              <a:t>                                 </a:t>
            </a:r>
            <a:endParaRPr lang="de-DE" sz="2000" b="1" dirty="0">
              <a:solidFill>
                <a:schemeClr val="bg1"/>
              </a:solidFill>
            </a:endParaRPr>
          </a:p>
        </p:txBody>
      </p:sp>
      <p:pic>
        <p:nvPicPr>
          <p:cNvPr id="2" name="Grafik 1">
            <a:extLst>
              <a:ext uri="{FF2B5EF4-FFF2-40B4-BE49-F238E27FC236}">
                <a16:creationId xmlns:a16="http://schemas.microsoft.com/office/drawing/2014/main" id="{6D012F7C-AA31-4130-8E85-B26DCA29B48B}"/>
              </a:ext>
            </a:extLst>
          </p:cNvPr>
          <p:cNvPicPr>
            <a:picLocks noChangeAspect="1"/>
          </p:cNvPicPr>
          <p:nvPr/>
        </p:nvPicPr>
        <p:blipFill>
          <a:blip r:embed="rId4"/>
          <a:stretch>
            <a:fillRect/>
          </a:stretch>
        </p:blipFill>
        <p:spPr>
          <a:xfrm>
            <a:off x="446275" y="341908"/>
            <a:ext cx="8230313" cy="536494"/>
          </a:xfrm>
          <a:prstGeom prst="rect">
            <a:avLst/>
          </a:prstGeom>
        </p:spPr>
      </p:pic>
    </p:spTree>
    <p:extLst>
      <p:ext uri="{BB962C8B-B14F-4D97-AF65-F5344CB8AC3E}">
        <p14:creationId xmlns:p14="http://schemas.microsoft.com/office/powerpoint/2010/main" val="309512123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8" name="Rechteck 7"/>
          <p:cNvSpPr/>
          <p:nvPr/>
        </p:nvSpPr>
        <p:spPr>
          <a:xfrm>
            <a:off x="-18266" y="574155"/>
            <a:ext cx="9144000" cy="36000"/>
          </a:xfrm>
          <a:prstGeom prst="rect">
            <a:avLst/>
          </a:prstGeom>
          <a:solidFill>
            <a:schemeClr val="bg1"/>
          </a:solidFill>
          <a:ln w="19050">
            <a:solidFill>
              <a:srgbClr val="003366"/>
            </a:solidFill>
          </a:ln>
        </p:spPr>
        <p:txBody>
          <a:bodyPr>
            <a:spAutoFit/>
          </a:bodyPr>
          <a:lstStyle/>
          <a:p>
            <a:pPr marL="457200" indent="-457200">
              <a:defRPr/>
            </a:pPr>
            <a:endParaRPr lang="de-DE" sz="2000" b="1" dirty="0">
              <a:solidFill>
                <a:srgbClr val="003366"/>
              </a:solidFill>
            </a:endParaRPr>
          </a:p>
        </p:txBody>
      </p:sp>
      <p:sp>
        <p:nvSpPr>
          <p:cNvPr id="14" name="Ellipse 13"/>
          <p:cNvSpPr/>
          <p:nvPr/>
        </p:nvSpPr>
        <p:spPr>
          <a:xfrm>
            <a:off x="3275856" y="4941168"/>
            <a:ext cx="144016" cy="288032"/>
          </a:xfrm>
          <a:prstGeom prst="ellipse">
            <a:avLst/>
          </a:prstGeom>
        </p:spPr>
        <p:txBody>
          <a:bodyPr rtlCol="0" anchor="ctr">
            <a:spAutoFit/>
          </a:bodyPr>
          <a:lstStyle/>
          <a:p>
            <a:pPr algn="ctr"/>
            <a:endParaRPr lang="de-DE" sz="2000" b="1" dirty="0">
              <a:solidFill>
                <a:srgbClr val="003366"/>
              </a:solidFill>
            </a:endParaRPr>
          </a:p>
        </p:txBody>
      </p:sp>
      <p:cxnSp>
        <p:nvCxnSpPr>
          <p:cNvPr id="22" name="Gerade Verbindung mit Pfeil 21">
            <a:extLst>
              <a:ext uri="{FF2B5EF4-FFF2-40B4-BE49-F238E27FC236}">
                <a16:creationId xmlns:a16="http://schemas.microsoft.com/office/drawing/2014/main" id="{69F1332C-F082-4F9D-A1E7-CF9ACD8525B2}"/>
              </a:ext>
            </a:extLst>
          </p:cNvPr>
          <p:cNvCxnSpPr/>
          <p:nvPr/>
        </p:nvCxnSpPr>
        <p:spPr>
          <a:xfrm flipH="1">
            <a:off x="559145" y="4581110"/>
            <a:ext cx="360000"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3A8CC2CB-CFF2-4E25-81CE-7ED43AED183F}"/>
              </a:ext>
            </a:extLst>
          </p:cNvPr>
          <p:cNvCxnSpPr/>
          <p:nvPr/>
        </p:nvCxnSpPr>
        <p:spPr>
          <a:xfrm>
            <a:off x="2563981" y="6165304"/>
            <a:ext cx="0" cy="32400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10A96248-A55B-4E6B-BD19-059F8AD55FDD}"/>
              </a:ext>
            </a:extLst>
          </p:cNvPr>
          <p:cNvCxnSpPr/>
          <p:nvPr/>
        </p:nvCxnSpPr>
        <p:spPr>
          <a:xfrm>
            <a:off x="4261278" y="4582782"/>
            <a:ext cx="360000"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hteck 2">
            <a:extLst>
              <a:ext uri="{FF2B5EF4-FFF2-40B4-BE49-F238E27FC236}">
                <a16:creationId xmlns:a16="http://schemas.microsoft.com/office/drawing/2014/main" id="{F0A16C71-B6F2-421B-89B1-FE5B25538D7F}"/>
              </a:ext>
            </a:extLst>
          </p:cNvPr>
          <p:cNvSpPr/>
          <p:nvPr/>
        </p:nvSpPr>
        <p:spPr>
          <a:xfrm>
            <a:off x="27405" y="937940"/>
            <a:ext cx="9125734" cy="5940000"/>
          </a:xfrm>
          <a:prstGeom prst="rect">
            <a:avLst/>
          </a:prstGeom>
        </p:spPr>
        <p:txBody>
          <a:bodyPr wrap="square">
            <a:spAutoFit/>
          </a:bodyPr>
          <a:lstStyle/>
          <a:p>
            <a:endParaRPr lang="de-DE" dirty="0"/>
          </a:p>
          <a:p>
            <a:r>
              <a:rPr lang="de-DE" dirty="0"/>
              <a:t>              </a:t>
            </a:r>
          </a:p>
          <a:p>
            <a:endParaRPr lang="de-DE" sz="2000" b="1" dirty="0">
              <a:solidFill>
                <a:srgbClr val="003366"/>
              </a:solidFill>
            </a:endParaRPr>
          </a:p>
          <a:p>
            <a:pPr algn="ctr"/>
            <a:r>
              <a:rPr lang="de-DE" sz="2000" b="1" dirty="0">
                <a:solidFill>
                  <a:srgbClr val="003366"/>
                </a:solidFill>
              </a:rPr>
              <a:t>Kindeswohlgefährdung liegt im Kontext der Pädagogik vor:</a:t>
            </a:r>
          </a:p>
          <a:p>
            <a:endParaRPr lang="de-DE" sz="2000" b="1" dirty="0">
              <a:solidFill>
                <a:srgbClr val="003366"/>
              </a:solidFill>
            </a:endParaRPr>
          </a:p>
          <a:p>
            <a:pPr marL="984250" indent="-452438"/>
            <a:r>
              <a:rPr lang="de-DE" sz="2000" dirty="0">
                <a:solidFill>
                  <a:srgbClr val="003366"/>
                </a:solidFill>
              </a:rPr>
              <a:t>o	Bei Lebens- oder erhebliche Gesundheitsgefahr</a:t>
            </a:r>
          </a:p>
          <a:p>
            <a:pPr marL="984250" indent="-452438"/>
            <a:endParaRPr lang="de-DE" sz="2000" dirty="0">
              <a:solidFill>
                <a:srgbClr val="003366"/>
              </a:solidFill>
            </a:endParaRPr>
          </a:p>
          <a:p>
            <a:pPr marL="984250" indent="-452438"/>
            <a:r>
              <a:rPr lang="de-DE" sz="2000" dirty="0">
                <a:solidFill>
                  <a:srgbClr val="003366"/>
                </a:solidFill>
              </a:rPr>
              <a:t>o	Bei prognostizierter andauernder Gefahr für die Entwicklung zur eigen- verantwortlichen, gemeinschaftsfähigen Persönlichkeit in  körperlicher, geistiger o. seelischer Hinsicht, verursacht durch </a:t>
            </a:r>
            <a:r>
              <a:rPr lang="de-DE" sz="2000" dirty="0" err="1">
                <a:solidFill>
                  <a:srgbClr val="003366"/>
                </a:solidFill>
              </a:rPr>
              <a:t>fachl</a:t>
            </a:r>
            <a:r>
              <a:rPr lang="de-DE" sz="2000" dirty="0">
                <a:solidFill>
                  <a:srgbClr val="003366"/>
                </a:solidFill>
              </a:rPr>
              <a:t>. nicht  </a:t>
            </a:r>
            <a:r>
              <a:rPr lang="de-DE" sz="2000" dirty="0" err="1">
                <a:solidFill>
                  <a:srgbClr val="003366"/>
                </a:solidFill>
              </a:rPr>
              <a:t>begründ</a:t>
            </a:r>
            <a:r>
              <a:rPr lang="de-DE" sz="2000" dirty="0">
                <a:solidFill>
                  <a:srgbClr val="003366"/>
                </a:solidFill>
              </a:rPr>
              <a:t>- bares  Verhalten. Dies ist  zum Beispiel der Fall bei  Vernachlässigung. </a:t>
            </a:r>
          </a:p>
          <a:p>
            <a:pPr marL="984250" indent="-452438"/>
            <a:r>
              <a:rPr lang="de-DE" sz="2000" dirty="0">
                <a:solidFill>
                  <a:srgbClr val="003366"/>
                </a:solidFill>
              </a:rPr>
              <a:t>      Vernachlässigung  ist kindeswohlgefährdend, wenn aufgrund fehlender oder  unzureichender  Fürsorge elementare Bedürfnisse nicht oder nur mangelhaft  befriedigt werden, mit der  Prognose  chronischer </a:t>
            </a:r>
            <a:r>
              <a:rPr lang="de-DE" sz="2000" dirty="0" err="1">
                <a:solidFill>
                  <a:srgbClr val="003366"/>
                </a:solidFill>
              </a:rPr>
              <a:t>körperl</a:t>
            </a:r>
            <a:r>
              <a:rPr lang="de-DE" sz="2000" dirty="0">
                <a:solidFill>
                  <a:srgbClr val="003366"/>
                </a:solidFill>
              </a:rPr>
              <a:t>., geistiger oder seelischer Unterversorgung.</a:t>
            </a:r>
          </a:p>
        </p:txBody>
      </p:sp>
      <p:sp>
        <p:nvSpPr>
          <p:cNvPr id="12" name="Rechteck 11">
            <a:extLst>
              <a:ext uri="{FF2B5EF4-FFF2-40B4-BE49-F238E27FC236}">
                <a16:creationId xmlns:a16="http://schemas.microsoft.com/office/drawing/2014/main" id="{6DE4E990-3687-4AED-84CC-3BA0D9E3BFED}"/>
              </a:ext>
            </a:extLst>
          </p:cNvPr>
          <p:cNvSpPr/>
          <p:nvPr/>
        </p:nvSpPr>
        <p:spPr>
          <a:xfrm>
            <a:off x="-18652" y="-41840"/>
            <a:ext cx="9161462" cy="792000"/>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2. Projektideen, </a:t>
            </a:r>
            <a:r>
              <a:rPr lang="de-DE" sz="2000" b="1" dirty="0" err="1">
                <a:solidFill>
                  <a:schemeClr val="bg1"/>
                </a:solidFill>
              </a:rPr>
              <a:t>insbesond</a:t>
            </a:r>
            <a:r>
              <a:rPr lang="de-DE" sz="2000" b="1" dirty="0">
                <a:solidFill>
                  <a:schemeClr val="bg1"/>
                </a:solidFill>
              </a:rPr>
              <a:t>. zum „Kindeswohl“ und zum „</a:t>
            </a:r>
            <a:r>
              <a:rPr lang="de-DE" sz="2000" b="1" dirty="0" err="1">
                <a:solidFill>
                  <a:schemeClr val="bg1"/>
                </a:solidFill>
              </a:rPr>
              <a:t>Macht“begriff</a:t>
            </a:r>
            <a:endParaRPr lang="de-DE" sz="2000" b="1" dirty="0">
              <a:solidFill>
                <a:schemeClr val="bg1"/>
              </a:solidFill>
            </a:endParaRPr>
          </a:p>
        </p:txBody>
      </p:sp>
    </p:spTree>
    <p:extLst>
      <p:ext uri="{BB962C8B-B14F-4D97-AF65-F5344CB8AC3E}">
        <p14:creationId xmlns:p14="http://schemas.microsoft.com/office/powerpoint/2010/main" val="41613120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727601"/>
            <a:ext cx="9108000" cy="6120000"/>
          </a:xfrm>
          <a:prstGeom prst="rect">
            <a:avLst/>
          </a:prstGeom>
          <a:solidFill>
            <a:schemeClr val="bg1"/>
          </a:solidFill>
          <a:ln w="63500">
            <a:solidFill>
              <a:srgbClr val="003366"/>
            </a:solidFill>
            <a:miter lim="800000"/>
            <a:headEnd/>
            <a:tailEnd/>
          </a:ln>
        </p:spPr>
        <p:txBody>
          <a:bodyPr wrap="square">
            <a:spAutoFit/>
          </a:bodyPr>
          <a:lstStyle/>
          <a:p>
            <a:pPr lvl="0"/>
            <a:endParaRPr lang="de-DE" sz="2000" b="1" dirty="0">
              <a:solidFill>
                <a:srgbClr val="003366"/>
              </a:solidFill>
              <a:sym typeface="Symbol"/>
            </a:endParaRPr>
          </a:p>
          <a:p>
            <a:pPr algn="ctr"/>
            <a:r>
              <a:rPr lang="de-DE" sz="2000" b="1" dirty="0">
                <a:solidFill>
                  <a:srgbClr val="003366"/>
                </a:solidFill>
                <a:sym typeface="Symbol"/>
              </a:rPr>
              <a:t>Begriff „Kindeswohl“ (KW) konkretisieren</a:t>
            </a:r>
            <a:endParaRPr lang="de-DE" sz="2000" b="1" u="sng" dirty="0">
              <a:solidFill>
                <a:srgbClr val="003366"/>
              </a:solidFill>
              <a:sym typeface="Symbol"/>
            </a:endParaRPr>
          </a:p>
          <a:p>
            <a:pPr lvl="0" algn="just"/>
            <a:endParaRPr lang="de-DE" sz="2000" b="1" u="sng" dirty="0">
              <a:solidFill>
                <a:srgbClr val="003366"/>
              </a:solidFill>
              <a:sym typeface="Symbol"/>
            </a:endParaRPr>
          </a:p>
          <a:p>
            <a:pPr lvl="0" algn="just"/>
            <a:r>
              <a:rPr lang="de-DE" sz="2000" b="1" dirty="0" err="1">
                <a:solidFill>
                  <a:srgbClr val="003366"/>
                </a:solidFill>
              </a:rPr>
              <a:t>Jestaedt</a:t>
            </a:r>
            <a:r>
              <a:rPr lang="de-DE" sz="2000" b="1" dirty="0">
                <a:solidFill>
                  <a:srgbClr val="003366"/>
                </a:solidFill>
              </a:rPr>
              <a:t> (Jurist)  grenzt  Kindesinteresse,  Kindeswillen  und  KW  so  ab:</a:t>
            </a:r>
          </a:p>
          <a:p>
            <a:pPr lvl="0" algn="just"/>
            <a:r>
              <a:rPr lang="de-DE" sz="2000" b="1" dirty="0">
                <a:solidFill>
                  <a:srgbClr val="003366"/>
                </a:solidFill>
              </a:rPr>
              <a:t> </a:t>
            </a:r>
          </a:p>
          <a:p>
            <a:pPr marL="342900" lvl="0" indent="-342900" algn="just">
              <a:buFont typeface="Arial" panose="020B0604020202020204" pitchFamily="34" charset="0"/>
              <a:buChar char="•"/>
            </a:pPr>
            <a:r>
              <a:rPr lang="de-DE" sz="2000" dirty="0">
                <a:solidFill>
                  <a:srgbClr val="003366"/>
                </a:solidFill>
              </a:rPr>
              <a:t>„Vom Kindeswohl zu trennen ist der Kindeswille. Während jenes (= KW) das grundsätzlich v. Eltern festzulegende, </a:t>
            </a:r>
            <a:r>
              <a:rPr lang="de-DE" sz="2000" b="1" dirty="0">
                <a:solidFill>
                  <a:srgbClr val="003366"/>
                </a:solidFill>
              </a:rPr>
              <a:t>wohlverstandene Kindesinteresse </a:t>
            </a:r>
            <a:r>
              <a:rPr lang="de-DE" sz="2000" dirty="0" err="1">
                <a:solidFill>
                  <a:srgbClr val="003366"/>
                </a:solidFill>
              </a:rPr>
              <a:t>markiert,bedeutet</a:t>
            </a:r>
            <a:r>
              <a:rPr lang="de-DE" sz="2000" dirty="0">
                <a:solidFill>
                  <a:srgbClr val="003366"/>
                </a:solidFill>
              </a:rPr>
              <a:t> dieser (der Kindeswille) das tatsächliche Kindesinteresse. </a:t>
            </a:r>
          </a:p>
          <a:p>
            <a:pPr marL="342900" lvl="0" indent="-342900" algn="just">
              <a:buFont typeface="Arial" panose="020B0604020202020204" pitchFamily="34" charset="0"/>
              <a:buChar char="•"/>
            </a:pPr>
            <a:endParaRPr lang="de-DE" sz="2000" dirty="0">
              <a:solidFill>
                <a:srgbClr val="003366"/>
              </a:solidFill>
            </a:endParaRPr>
          </a:p>
          <a:p>
            <a:pPr marL="342900" lvl="0" indent="-342900" algn="just">
              <a:buFont typeface="Arial" panose="020B0604020202020204" pitchFamily="34" charset="0"/>
              <a:buChar char="•"/>
            </a:pPr>
            <a:r>
              <a:rPr lang="de-DE" sz="2000" dirty="0">
                <a:solidFill>
                  <a:srgbClr val="003366"/>
                </a:solidFill>
              </a:rPr>
              <a:t>Der Kindeswille ist zwar wesentliches Indiz zur Bestimmung des KW, er ist aber nur insoweit zu  berücksichtigen, als er mit d. Kindeswohl vereinbar ist. </a:t>
            </a:r>
          </a:p>
          <a:p>
            <a:pPr marL="342900" lvl="0" indent="-342900" algn="just">
              <a:buFont typeface="Arial" panose="020B0604020202020204" pitchFamily="34" charset="0"/>
              <a:buChar char="•"/>
            </a:pPr>
            <a:endParaRPr lang="de-DE" sz="2000" dirty="0">
              <a:solidFill>
                <a:srgbClr val="003366"/>
              </a:solidFill>
            </a:endParaRPr>
          </a:p>
          <a:p>
            <a:pPr marL="342900" lvl="0" indent="-342900" algn="just">
              <a:buFont typeface="Arial" panose="020B0604020202020204" pitchFamily="34" charset="0"/>
              <a:buChar char="•"/>
            </a:pPr>
            <a:r>
              <a:rPr lang="de-DE" sz="2000" dirty="0">
                <a:solidFill>
                  <a:srgbClr val="003366"/>
                </a:solidFill>
              </a:rPr>
              <a:t>Mit zunehmender Reife des Kindes/Jugendlichen wächst die Bedeutung des Kindeswillens: zunächst für die Bestimmung des KW durch Eltern, dann für die Ersetzung </a:t>
            </a:r>
            <a:r>
              <a:rPr lang="de-DE" sz="2000" dirty="0" err="1">
                <a:solidFill>
                  <a:srgbClr val="003366"/>
                </a:solidFill>
              </a:rPr>
              <a:t>elterl</a:t>
            </a:r>
            <a:r>
              <a:rPr lang="de-DE" sz="2000" dirty="0">
                <a:solidFill>
                  <a:srgbClr val="003366"/>
                </a:solidFill>
              </a:rPr>
              <a:t>. Bestimmung durch die Selbstbestimmung des K./</a:t>
            </a:r>
            <a:r>
              <a:rPr lang="de-DE" sz="2000" dirty="0" err="1">
                <a:solidFill>
                  <a:srgbClr val="003366"/>
                </a:solidFill>
              </a:rPr>
              <a:t>Jugn</a:t>
            </a:r>
            <a:r>
              <a:rPr lang="de-DE" sz="2000" dirty="0">
                <a:solidFill>
                  <a:srgbClr val="003366"/>
                </a:solidFill>
              </a:rPr>
              <a:t>.“</a:t>
            </a:r>
          </a:p>
          <a:p>
            <a:pPr marL="342900" lvl="0" indent="-342900" algn="just">
              <a:buFont typeface="Arial" panose="020B0604020202020204" pitchFamily="34" charset="0"/>
              <a:buChar char="•"/>
            </a:pPr>
            <a:endParaRPr lang="de-DE" sz="2000" dirty="0">
              <a:solidFill>
                <a:srgbClr val="003366"/>
              </a:solidFill>
            </a:endParaRPr>
          </a:p>
          <a:p>
            <a:r>
              <a:rPr lang="de-DE" sz="2000" b="1" dirty="0">
                <a:solidFill>
                  <a:srgbClr val="003366"/>
                </a:solidFill>
              </a:rPr>
              <a:t>    </a:t>
            </a:r>
            <a:endParaRPr lang="de-DE" sz="2000" dirty="0">
              <a:solidFill>
                <a:srgbClr val="003366"/>
              </a:solidFill>
            </a:endParaRPr>
          </a:p>
          <a:p>
            <a:r>
              <a:rPr lang="de-DE" sz="2000" dirty="0">
                <a:solidFill>
                  <a:srgbClr val="003366"/>
                </a:solidFill>
              </a:rPr>
              <a:t>    </a:t>
            </a:r>
          </a:p>
          <a:p>
            <a:r>
              <a:rPr lang="de-DE" sz="2000" b="1" dirty="0">
                <a:solidFill>
                  <a:srgbClr val="003366"/>
                </a:solidFill>
              </a:rPr>
              <a:t>     </a:t>
            </a:r>
          </a:p>
          <a:p>
            <a:r>
              <a:rPr lang="de-DE" sz="2000" dirty="0">
                <a:solidFill>
                  <a:srgbClr val="003366"/>
                </a:solidFill>
              </a:rPr>
              <a:t>    </a:t>
            </a:r>
          </a:p>
          <a:p>
            <a:pPr lvl="0"/>
            <a:endParaRPr lang="de-DE" sz="2400" dirty="0">
              <a:solidFill>
                <a:srgbClr val="003366"/>
              </a:solidFill>
              <a:ea typeface="Calibri" pitchFamily="34" charset="0"/>
              <a:cs typeface="Times New Roman" pitchFamily="18" charset="0"/>
            </a:endParaRPr>
          </a:p>
          <a:p>
            <a:pPr lvl="0"/>
            <a:r>
              <a:rPr lang="de-DE" sz="2400" b="1" dirty="0">
                <a:solidFill>
                  <a:srgbClr val="003366"/>
                </a:solidFill>
                <a:ea typeface="Calibri" pitchFamily="34" charset="0"/>
                <a:cs typeface="Times New Roman" pitchFamily="18" charset="0"/>
              </a:rPr>
              <a:t> </a:t>
            </a:r>
            <a:endParaRPr lang="de-DE" sz="2400" dirty="0">
              <a:solidFill>
                <a:srgbClr val="003366"/>
              </a:solidFill>
              <a:ea typeface="Calibri" pitchFamily="34" charset="0"/>
              <a:cs typeface="Times New Roman" pitchFamily="18" charset="0"/>
            </a:endParaRPr>
          </a:p>
        </p:txBody>
      </p:sp>
      <p:sp>
        <p:nvSpPr>
          <p:cNvPr id="5" name="Rechteck 4"/>
          <p:cNvSpPr/>
          <p:nvPr/>
        </p:nvSpPr>
        <p:spPr>
          <a:xfrm>
            <a:off x="0" y="0"/>
            <a:ext cx="9144000" cy="576000"/>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6" name="Rechteck 5">
            <a:extLst>
              <a:ext uri="{FF2B5EF4-FFF2-40B4-BE49-F238E27FC236}">
                <a16:creationId xmlns:a16="http://schemas.microsoft.com/office/drawing/2014/main" id="{E7488968-DA74-4EF6-9FD1-CF3EE7650C72}"/>
              </a:ext>
            </a:extLst>
          </p:cNvPr>
          <p:cNvSpPr/>
          <p:nvPr/>
        </p:nvSpPr>
        <p:spPr>
          <a:xfrm>
            <a:off x="-18652" y="-41840"/>
            <a:ext cx="9161462" cy="769441"/>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2. Projektideen, </a:t>
            </a:r>
            <a:r>
              <a:rPr lang="de-DE" sz="2000" b="1" dirty="0" err="1">
                <a:solidFill>
                  <a:schemeClr val="bg1"/>
                </a:solidFill>
              </a:rPr>
              <a:t>insbesond</a:t>
            </a:r>
            <a:r>
              <a:rPr lang="de-DE" sz="2000" b="1" dirty="0">
                <a:solidFill>
                  <a:schemeClr val="bg1"/>
                </a:solidFill>
              </a:rPr>
              <a:t>. zum „Kindeswohl“ und zum „</a:t>
            </a:r>
            <a:r>
              <a:rPr lang="de-DE" sz="2000" b="1" dirty="0" err="1">
                <a:solidFill>
                  <a:schemeClr val="bg1"/>
                </a:solidFill>
              </a:rPr>
              <a:t>Macht“begriff</a:t>
            </a:r>
            <a:endParaRPr lang="de-DE" sz="2000" b="1" dirty="0">
              <a:solidFill>
                <a:schemeClr val="bg1"/>
              </a:solidFill>
            </a:endParaRPr>
          </a:p>
        </p:txBody>
      </p:sp>
    </p:spTree>
    <p:extLst>
      <p:ext uri="{BB962C8B-B14F-4D97-AF65-F5344CB8AC3E}">
        <p14:creationId xmlns:p14="http://schemas.microsoft.com/office/powerpoint/2010/main" val="28174358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5" end="5"/>
                                            </p:txEl>
                                          </p:spTgt>
                                        </p:tgtEl>
                                        <p:attrNameLst>
                                          <p:attrName>style.visibility</p:attrName>
                                        </p:attrNameLst>
                                      </p:cBhvr>
                                      <p:to>
                                        <p:strVal val="visible"/>
                                      </p:to>
                                    </p:set>
                                    <p:anim calcmode="lin" valueType="num">
                                      <p:cBhvr additive="base">
                                        <p:cTn id="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7" end="7"/>
                                            </p:txEl>
                                          </p:spTgt>
                                        </p:tgtEl>
                                        <p:attrNameLst>
                                          <p:attrName>style.visibility</p:attrName>
                                        </p:attrNameLst>
                                      </p:cBhvr>
                                      <p:to>
                                        <p:strVal val="visible"/>
                                      </p:to>
                                    </p:set>
                                    <p:anim calcmode="lin" valueType="num">
                                      <p:cBhvr additive="base">
                                        <p:cTn id="13"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9" end="9"/>
                                            </p:txEl>
                                          </p:spTgt>
                                        </p:tgtEl>
                                        <p:attrNameLst>
                                          <p:attrName>style.visibility</p:attrName>
                                        </p:attrNameLst>
                                      </p:cBhvr>
                                      <p:to>
                                        <p:strVal val="visible"/>
                                      </p:to>
                                    </p:set>
                                    <p:anim calcmode="lin" valueType="num">
                                      <p:cBhvr additive="base">
                                        <p:cTn id="19"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5299">
                                            <p:txEl>
                                              <p:pRg st="11" end="11"/>
                                            </p:txEl>
                                          </p:spTgt>
                                        </p:tgtEl>
                                        <p:attrNameLst>
                                          <p:attrName>style.visibility</p:attrName>
                                        </p:attrNameLst>
                                      </p:cBhvr>
                                      <p:to>
                                        <p:strVal val="visible"/>
                                      </p:to>
                                    </p:set>
                                    <p:anim calcmode="lin" valueType="num">
                                      <p:cBhvr additive="base">
                                        <p:cTn id="23"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2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7"/>
          <p:cNvSpPr>
            <a:spLocks noChangeArrowheads="1"/>
          </p:cNvSpPr>
          <p:nvPr/>
        </p:nvSpPr>
        <p:spPr bwMode="auto">
          <a:xfrm>
            <a:off x="0" y="-2"/>
            <a:ext cx="9144000" cy="6840000"/>
          </a:xfrm>
          <a:prstGeom prst="rect">
            <a:avLst/>
          </a:prstGeom>
          <a:solidFill>
            <a:schemeClr val="bg1"/>
          </a:solidFill>
          <a:ln w="63500">
            <a:solidFill>
              <a:srgbClr val="003366"/>
            </a:solidFill>
            <a:miter lim="800000"/>
            <a:headEnd/>
            <a:tailEnd/>
          </a:ln>
        </p:spPr>
        <p:txBody>
          <a:bodyPr wrap="square">
            <a:spAutoFit/>
          </a:bodyPr>
          <a:lstStyle/>
          <a:p>
            <a:pPr algn="ctr"/>
            <a:endParaRPr lang="de-DE" sz="2800" b="1" u="sng" dirty="0">
              <a:solidFill>
                <a:srgbClr val="003366"/>
              </a:solidFill>
            </a:endParaRPr>
          </a:p>
          <a:p>
            <a:pPr algn="ctr"/>
            <a:endParaRPr lang="de-DE" sz="2800" b="1" u="sng" dirty="0">
              <a:solidFill>
                <a:srgbClr val="003366"/>
              </a:solidFill>
            </a:endParaRPr>
          </a:p>
          <a:p>
            <a:pPr algn="ctr"/>
            <a:endParaRPr lang="de-DE" sz="2800" b="1" u="sng" dirty="0">
              <a:solidFill>
                <a:srgbClr val="003366"/>
              </a:solidFill>
            </a:endParaRPr>
          </a:p>
          <a:p>
            <a:pPr algn="ctr"/>
            <a:endParaRPr lang="de-DE" sz="2800" b="1" dirty="0">
              <a:solidFill>
                <a:srgbClr val="003366"/>
              </a:solidFill>
            </a:endParaRPr>
          </a:p>
          <a:p>
            <a:pPr algn="ctr"/>
            <a:r>
              <a:rPr lang="de-DE" sz="2800" b="1" dirty="0">
                <a:solidFill>
                  <a:srgbClr val="003366"/>
                </a:solidFill>
              </a:rPr>
              <a:t>MACHT</a:t>
            </a:r>
          </a:p>
          <a:p>
            <a:endParaRPr lang="de-DE" sz="2800" b="1" u="sng" dirty="0">
              <a:solidFill>
                <a:srgbClr val="003366"/>
              </a:solidFill>
            </a:endParaRPr>
          </a:p>
          <a:p>
            <a:endParaRPr lang="de-DE" sz="2800" b="1" dirty="0">
              <a:solidFill>
                <a:srgbClr val="003366"/>
              </a:solidFill>
            </a:endParaRPr>
          </a:p>
          <a:p>
            <a:endParaRPr lang="de-DE" sz="2800" b="1" dirty="0">
              <a:solidFill>
                <a:srgbClr val="003366"/>
              </a:solidFill>
            </a:endParaRPr>
          </a:p>
          <a:p>
            <a:r>
              <a:rPr lang="de-DE" sz="2800" b="1" dirty="0">
                <a:solidFill>
                  <a:srgbClr val="003366"/>
                </a:solidFill>
              </a:rPr>
              <a:t>ZULÄSSIGE MACHT                  MACHTMISSBRAUCH</a:t>
            </a:r>
          </a:p>
          <a:p>
            <a:r>
              <a:rPr lang="de-DE" sz="2800" b="1" dirty="0">
                <a:solidFill>
                  <a:srgbClr val="003366"/>
                </a:solidFill>
              </a:rPr>
              <a:t>                                                      = UNZULÄSSIGE</a:t>
            </a:r>
          </a:p>
          <a:p>
            <a:r>
              <a:rPr lang="de-DE" sz="2800" b="1" dirty="0">
                <a:solidFill>
                  <a:srgbClr val="003366"/>
                </a:solidFill>
              </a:rPr>
              <a:t>                                                         GEWALT</a:t>
            </a:r>
          </a:p>
          <a:p>
            <a:br>
              <a:rPr lang="de-DE" sz="2800" b="1" dirty="0">
                <a:solidFill>
                  <a:srgbClr val="003366"/>
                </a:solidFill>
              </a:rPr>
            </a:br>
            <a:endParaRPr lang="de-DE" sz="2800" b="1" dirty="0">
              <a:solidFill>
                <a:srgbClr val="003366"/>
              </a:solidFill>
            </a:endParaRPr>
          </a:p>
          <a:p>
            <a:r>
              <a:rPr lang="de-DE" sz="2800" b="1" dirty="0">
                <a:solidFill>
                  <a:srgbClr val="003366"/>
                </a:solidFill>
              </a:rPr>
              <a:t>                                                      </a:t>
            </a:r>
          </a:p>
          <a:p>
            <a:endParaRPr lang="de-DE" sz="2800" b="1" dirty="0">
              <a:solidFill>
                <a:srgbClr val="003366"/>
              </a:solidFill>
            </a:endParaRPr>
          </a:p>
          <a:p>
            <a:endParaRPr lang="de-DE" sz="2800" b="1" dirty="0">
              <a:solidFill>
                <a:srgbClr val="003366"/>
              </a:solidFill>
            </a:endParaRPr>
          </a:p>
          <a:p>
            <a:endParaRPr lang="de-DE" sz="2800" b="1" dirty="0">
              <a:solidFill>
                <a:srgbClr val="003366"/>
              </a:solidFill>
            </a:endParaRPr>
          </a:p>
          <a:p>
            <a:endParaRPr lang="de-DE" sz="2800" b="1" dirty="0">
              <a:solidFill>
                <a:srgbClr val="003366"/>
              </a:solidFill>
            </a:endParaRPr>
          </a:p>
          <a:p>
            <a:endParaRPr lang="de-DE" sz="2800" b="1" dirty="0">
              <a:solidFill>
                <a:srgbClr val="003366"/>
              </a:solidFill>
            </a:endParaRPr>
          </a:p>
          <a:p>
            <a:endParaRPr lang="de-DE" sz="2800" b="1" dirty="0">
              <a:solidFill>
                <a:srgbClr val="003366"/>
              </a:solidFill>
            </a:endParaRPr>
          </a:p>
        </p:txBody>
      </p:sp>
      <p:cxnSp>
        <p:nvCxnSpPr>
          <p:cNvPr id="7" name="Gerade Verbindung mit Pfeil 6"/>
          <p:cNvCxnSpPr/>
          <p:nvPr/>
        </p:nvCxnSpPr>
        <p:spPr>
          <a:xfrm flipH="1">
            <a:off x="2627784" y="2276872"/>
            <a:ext cx="1800000" cy="1080000"/>
          </a:xfrm>
          <a:prstGeom prst="straightConnector1">
            <a:avLst/>
          </a:prstGeom>
          <a:ln w="50800">
            <a:solidFill>
              <a:srgbClr val="003366"/>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4716016" y="2276872"/>
            <a:ext cx="1800000" cy="1080000"/>
          </a:xfrm>
          <a:prstGeom prst="straightConnector1">
            <a:avLst/>
          </a:prstGeom>
          <a:ln w="5080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8E45BAE4-DFBB-4A47-930D-078C87DD94B3}"/>
              </a:ext>
            </a:extLst>
          </p:cNvPr>
          <p:cNvSpPr/>
          <p:nvPr/>
        </p:nvSpPr>
        <p:spPr>
          <a:xfrm>
            <a:off x="-18652" y="-41840"/>
            <a:ext cx="9161462" cy="769441"/>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2. Projektideen, </a:t>
            </a:r>
            <a:r>
              <a:rPr lang="de-DE" sz="2000" b="1" dirty="0" err="1">
                <a:solidFill>
                  <a:schemeClr val="bg1"/>
                </a:solidFill>
              </a:rPr>
              <a:t>insbesond</a:t>
            </a:r>
            <a:r>
              <a:rPr lang="de-DE" sz="2000" b="1" dirty="0">
                <a:solidFill>
                  <a:schemeClr val="bg1"/>
                </a:solidFill>
              </a:rPr>
              <a:t>. zum „Kindeswohl“ und zum „</a:t>
            </a:r>
            <a:r>
              <a:rPr lang="de-DE" sz="2000" b="1" dirty="0" err="1">
                <a:solidFill>
                  <a:schemeClr val="bg1"/>
                </a:solidFill>
              </a:rPr>
              <a:t>Macht“begriff</a:t>
            </a:r>
            <a:endParaRPr lang="de-DE" sz="2000" b="1" dirty="0">
              <a:solidFill>
                <a:schemeClr val="bg1"/>
              </a:solidFill>
            </a:endParaRPr>
          </a:p>
        </p:txBody>
      </p:sp>
    </p:spTree>
    <p:extLst>
      <p:ext uri="{BB962C8B-B14F-4D97-AF65-F5344CB8AC3E}">
        <p14:creationId xmlns:p14="http://schemas.microsoft.com/office/powerpoint/2010/main" val="169319221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57150">
            <a:solidFill>
              <a:srgbClr val="003366"/>
            </a:solid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17253" y="450850"/>
            <a:ext cx="9108000" cy="6408000"/>
          </a:xfrm>
          <a:prstGeom prst="rect">
            <a:avLst/>
          </a:prstGeom>
          <a:solidFill>
            <a:schemeClr val="bg1"/>
          </a:solidFill>
          <a:ln w="63500">
            <a:solidFill>
              <a:srgbClr val="003366"/>
            </a:solidFill>
          </a:ln>
        </p:spPr>
        <p:txBody>
          <a:bodyPr wrap="square">
            <a:spAutoFit/>
          </a:bodyPr>
          <a:lstStyle/>
          <a:p>
            <a:pPr marL="609600" indent="-609600" algn="ctr">
              <a:defRPr/>
            </a:pPr>
            <a:endParaRPr lang="de-DE" sz="2000" b="1" dirty="0">
              <a:solidFill>
                <a:srgbClr val="003366"/>
              </a:solidFill>
            </a:endParaRPr>
          </a:p>
          <a:p>
            <a:pPr marL="609600" indent="-609600" algn="ctr">
              <a:defRPr/>
            </a:pPr>
            <a:r>
              <a:rPr lang="de-DE" sz="2000" b="1" dirty="0">
                <a:solidFill>
                  <a:srgbClr val="003366"/>
                </a:solidFill>
              </a:rPr>
              <a:t>Pädagogik und Recht im Doppelauftrag</a:t>
            </a:r>
          </a:p>
          <a:p>
            <a:pPr marL="609600" indent="-609600">
              <a:defRPr/>
            </a:pPr>
            <a:endParaRPr lang="de-DE" sz="2000" b="1" dirty="0">
              <a:solidFill>
                <a:srgbClr val="003366"/>
              </a:solidFill>
            </a:endParaRPr>
          </a:p>
          <a:p>
            <a:pPr marL="609600" indent="-609600">
              <a:defRPr/>
            </a:pPr>
            <a:endParaRPr lang="de-DE" sz="2000" b="1" u="sng" dirty="0">
              <a:solidFill>
                <a:srgbClr val="003366"/>
              </a:solidFill>
            </a:endParaRPr>
          </a:p>
          <a:p>
            <a:pPr marL="609600" indent="-609600">
              <a:defRPr/>
            </a:pPr>
            <a:r>
              <a:rPr lang="de-DE" sz="2000" dirty="0">
                <a:solidFill>
                  <a:srgbClr val="003366"/>
                </a:solidFill>
              </a:rPr>
              <a:t>bedeutet, Kinder u. Jugendliche in ihrer Persönlichkeit annehmen, ihre </a:t>
            </a:r>
            <a:r>
              <a:rPr lang="de-DE" sz="2000" dirty="0" err="1">
                <a:solidFill>
                  <a:srgbClr val="003366"/>
                </a:solidFill>
              </a:rPr>
              <a:t>persönl</a:t>
            </a:r>
            <a:r>
              <a:rPr lang="de-DE" sz="2000" dirty="0">
                <a:solidFill>
                  <a:srgbClr val="003366"/>
                </a:solidFill>
              </a:rPr>
              <a:t>.  </a:t>
            </a:r>
          </a:p>
          <a:p>
            <a:pPr marL="609600" indent="-609600">
              <a:defRPr/>
            </a:pPr>
            <a:r>
              <a:rPr lang="de-DE" sz="2000" dirty="0">
                <a:solidFill>
                  <a:srgbClr val="003366"/>
                </a:solidFill>
              </a:rPr>
              <a:t>Entwicklung unterstützen und fördern. Sie soll Orientierung bieten und Grenzen    </a:t>
            </a:r>
          </a:p>
          <a:p>
            <a:pPr marL="609600" indent="-609600">
              <a:defRPr/>
            </a:pPr>
            <a:r>
              <a:rPr lang="de-DE" sz="2000" dirty="0">
                <a:solidFill>
                  <a:srgbClr val="003366"/>
                </a:solidFill>
              </a:rPr>
              <a:t>setzen, ohne die Würde zu verletzen. Sie beinhaltet das Ziel einer </a:t>
            </a:r>
            <a:r>
              <a:rPr lang="de-DE" sz="2000" dirty="0" err="1">
                <a:solidFill>
                  <a:srgbClr val="003366"/>
                </a:solidFill>
              </a:rPr>
              <a:t>eigenverant</a:t>
            </a:r>
            <a:r>
              <a:rPr lang="de-DE" sz="2000" dirty="0">
                <a:solidFill>
                  <a:srgbClr val="003366"/>
                </a:solidFill>
              </a:rPr>
              <a:t>-</a:t>
            </a:r>
          </a:p>
          <a:p>
            <a:pPr marL="609600" indent="-609600">
              <a:defRPr/>
            </a:pPr>
            <a:r>
              <a:rPr lang="de-DE" sz="2000" dirty="0" err="1">
                <a:solidFill>
                  <a:srgbClr val="003366"/>
                </a:solidFill>
              </a:rPr>
              <a:t>wortlichen</a:t>
            </a:r>
            <a:r>
              <a:rPr lang="de-DE" sz="2000" dirty="0">
                <a:solidFill>
                  <a:srgbClr val="003366"/>
                </a:solidFill>
              </a:rPr>
              <a:t>, gemeinschaftsfähigen Persönlichkeit.</a:t>
            </a:r>
          </a:p>
          <a:p>
            <a:pPr marL="609600" indent="-609600">
              <a:defRPr/>
            </a:pPr>
            <a:endParaRPr lang="de-DE" sz="2000" dirty="0">
              <a:solidFill>
                <a:srgbClr val="003366"/>
              </a:solidFill>
            </a:endParaRPr>
          </a:p>
          <a:p>
            <a:pPr marL="609600" indent="-609600">
              <a:defRPr/>
            </a:pPr>
            <a:endParaRPr lang="de-DE" sz="2000" dirty="0">
              <a:solidFill>
                <a:srgbClr val="003366"/>
              </a:solidFill>
            </a:endParaRPr>
          </a:p>
          <a:p>
            <a:pPr marL="609600" indent="-609600">
              <a:defRPr/>
            </a:pPr>
            <a:endParaRPr lang="de-DE" sz="2000" dirty="0">
              <a:solidFill>
                <a:srgbClr val="003366"/>
              </a:solidFill>
            </a:endParaRPr>
          </a:p>
          <a:p>
            <a:pPr marL="609600" indent="-609600">
              <a:defRPr/>
            </a:pPr>
            <a:endParaRPr lang="de-DE" sz="2000" dirty="0">
              <a:solidFill>
                <a:srgbClr val="003366"/>
              </a:solidFill>
            </a:endParaRPr>
          </a:p>
        </p:txBody>
      </p:sp>
      <p:sp>
        <p:nvSpPr>
          <p:cNvPr id="7" name="Rechteck 7">
            <a:extLst>
              <a:ext uri="{FF2B5EF4-FFF2-40B4-BE49-F238E27FC236}">
                <a16:creationId xmlns:a16="http://schemas.microsoft.com/office/drawing/2014/main" id="{7CF9377F-953F-4849-9FC4-F5E251823D20}"/>
              </a:ext>
            </a:extLst>
          </p:cNvPr>
          <p:cNvSpPr>
            <a:spLocks noChangeArrowheads="1"/>
          </p:cNvSpPr>
          <p:nvPr/>
        </p:nvSpPr>
        <p:spPr bwMode="auto">
          <a:xfrm>
            <a:off x="0" y="-4"/>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dirty="0">
                <a:solidFill>
                  <a:srgbClr val="003366"/>
                </a:solidFill>
                <a:effectLst>
                  <a:outerShdw blurRad="38100" dist="38100" dir="2700000" algn="tl">
                    <a:srgbClr val="000000">
                      <a:alpha val="43137"/>
                    </a:srgbClr>
                  </a:outerShdw>
                </a:effectLst>
                <a:sym typeface="Symbol"/>
              </a:rPr>
              <a:t>1</a:t>
            </a:r>
            <a:r>
              <a:rPr lang="de-DE" sz="2000" dirty="0">
                <a:solidFill>
                  <a:srgbClr val="003366"/>
                </a:solidFill>
                <a:sym typeface="Symbol"/>
              </a:rPr>
              <a:t>.</a:t>
            </a:r>
            <a:r>
              <a:rPr lang="de-DE" sz="2000" b="1" dirty="0">
                <a:solidFill>
                  <a:srgbClr val="003366"/>
                </a:solidFill>
                <a:sym typeface="Symbol"/>
              </a:rPr>
              <a:t> Definitionen </a:t>
            </a:r>
            <a:endParaRPr lang="de-DE" sz="2000" b="1" i="1" dirty="0">
              <a:solidFill>
                <a:srgbClr val="003366"/>
              </a:solidFill>
            </a:endParaRPr>
          </a:p>
        </p:txBody>
      </p:sp>
      <p:sp>
        <p:nvSpPr>
          <p:cNvPr id="8" name="Rechteck 7">
            <a:extLst>
              <a:ext uri="{FF2B5EF4-FFF2-40B4-BE49-F238E27FC236}">
                <a16:creationId xmlns:a16="http://schemas.microsoft.com/office/drawing/2014/main" id="{CAA963E8-B009-4BCB-BCF1-AA8A03CC0CFA}"/>
              </a:ext>
            </a:extLst>
          </p:cNvPr>
          <p:cNvSpPr/>
          <p:nvPr/>
        </p:nvSpPr>
        <p:spPr>
          <a:xfrm>
            <a:off x="15781" y="1292085"/>
            <a:ext cx="9094678" cy="400110"/>
          </a:xfrm>
          <a:prstGeom prst="rect">
            <a:avLst/>
          </a:prstGeom>
          <a:solidFill>
            <a:srgbClr val="003366"/>
          </a:solidFill>
          <a:ln w="38100">
            <a:solidFill>
              <a:srgbClr val="003366"/>
            </a:solidFill>
          </a:ln>
        </p:spPr>
        <p:txBody>
          <a:bodyPr wrap="square" rtlCol="0" anchor="ctr">
            <a:spAutoFit/>
          </a:bodyPr>
          <a:lstStyle/>
          <a:p>
            <a:r>
              <a:rPr lang="de-DE" sz="2000" b="1" dirty="0">
                <a:solidFill>
                  <a:schemeClr val="bg1"/>
                </a:solidFill>
              </a:rPr>
              <a:t>1.    Primärauftrag Erziehung                PÄDAGOGIK </a:t>
            </a:r>
          </a:p>
        </p:txBody>
      </p:sp>
      <p:sp>
        <p:nvSpPr>
          <p:cNvPr id="9" name="Rechteck 8">
            <a:extLst>
              <a:ext uri="{FF2B5EF4-FFF2-40B4-BE49-F238E27FC236}">
                <a16:creationId xmlns:a16="http://schemas.microsoft.com/office/drawing/2014/main" id="{69C12164-E4F5-462B-8326-045B4618B5ED}"/>
              </a:ext>
            </a:extLst>
          </p:cNvPr>
          <p:cNvSpPr/>
          <p:nvPr/>
        </p:nvSpPr>
        <p:spPr>
          <a:xfrm>
            <a:off x="15781" y="3032669"/>
            <a:ext cx="9094677" cy="400110"/>
          </a:xfrm>
          <a:prstGeom prst="rect">
            <a:avLst/>
          </a:prstGeom>
          <a:solidFill>
            <a:srgbClr val="DA3E3E"/>
          </a:solidFill>
          <a:ln w="38100">
            <a:solidFill>
              <a:srgbClr val="003366"/>
            </a:solidFill>
          </a:ln>
        </p:spPr>
        <p:txBody>
          <a:bodyPr wrap="square" rtlCol="0" anchor="ctr">
            <a:spAutoFit/>
          </a:bodyPr>
          <a:lstStyle/>
          <a:p>
            <a:pPr algn="just">
              <a:tabLst>
                <a:tab pos="444500" algn="l"/>
              </a:tabLst>
            </a:pPr>
            <a:r>
              <a:rPr lang="de-DE" sz="2000" b="1" dirty="0">
                <a:solidFill>
                  <a:schemeClr val="bg1"/>
                </a:solidFill>
              </a:rPr>
              <a:t>2.    Aufsichtsverantwortung                 RECHT </a:t>
            </a:r>
          </a:p>
        </p:txBody>
      </p:sp>
      <p:sp>
        <p:nvSpPr>
          <p:cNvPr id="10" name="Rechteck 9">
            <a:extLst>
              <a:ext uri="{FF2B5EF4-FFF2-40B4-BE49-F238E27FC236}">
                <a16:creationId xmlns:a16="http://schemas.microsoft.com/office/drawing/2014/main" id="{3745DDB7-73E0-47D9-9998-12E6EBEFA069}"/>
              </a:ext>
            </a:extLst>
          </p:cNvPr>
          <p:cNvSpPr/>
          <p:nvPr/>
        </p:nvSpPr>
        <p:spPr>
          <a:xfrm>
            <a:off x="17253" y="3494709"/>
            <a:ext cx="9108000" cy="1631216"/>
          </a:xfrm>
          <a:prstGeom prst="rect">
            <a:avLst/>
          </a:prstGeom>
          <a:solidFill>
            <a:srgbClr val="FFCC99"/>
          </a:solidFill>
          <a:ln w="38100">
            <a:solidFill>
              <a:srgbClr val="003366"/>
            </a:solidFill>
          </a:ln>
        </p:spPr>
        <p:txBody>
          <a:bodyPr wrap="square" rtlCol="0" anchor="ctr">
            <a:spAutoFit/>
          </a:bodyPr>
          <a:lstStyle/>
          <a:p>
            <a:r>
              <a:rPr lang="de-DE" sz="2000" b="1" dirty="0">
                <a:solidFill>
                  <a:srgbClr val="003366"/>
                </a:solidFill>
              </a:rPr>
              <a:t>2.1  Zur Gefahrenabwehr befugt           Strafrecht</a:t>
            </a:r>
          </a:p>
          <a:p>
            <a:pPr marL="609600" indent="-609600">
              <a:defRPr/>
            </a:pPr>
            <a:r>
              <a:rPr lang="de-DE" sz="2000" dirty="0">
                <a:solidFill>
                  <a:srgbClr val="003366"/>
                </a:solidFill>
              </a:rPr>
              <a:t>Maßnahmen, die notwendig werden, um auf  akute Eigen- o. Fremdgefährdung </a:t>
            </a:r>
          </a:p>
          <a:p>
            <a:pPr marL="609600" indent="-609600">
              <a:defRPr/>
            </a:pPr>
            <a:r>
              <a:rPr lang="de-DE" sz="2000" dirty="0">
                <a:solidFill>
                  <a:srgbClr val="003366"/>
                </a:solidFill>
              </a:rPr>
              <a:t>eines Kind/</a:t>
            </a:r>
            <a:r>
              <a:rPr lang="de-DE" sz="2000" dirty="0" err="1">
                <a:solidFill>
                  <a:srgbClr val="003366"/>
                </a:solidFill>
              </a:rPr>
              <a:t>Jug</a:t>
            </a:r>
            <a:r>
              <a:rPr lang="de-DE" sz="2000" dirty="0">
                <a:solidFill>
                  <a:srgbClr val="003366"/>
                </a:solidFill>
              </a:rPr>
              <a:t>. zu reagieren: erforderlich, geeignet, verhältnismäßig. Geeignet </a:t>
            </a:r>
          </a:p>
          <a:p>
            <a:pPr marL="609600" indent="-609600">
              <a:defRPr/>
            </a:pPr>
            <a:r>
              <a:rPr lang="de-DE" sz="2000" dirty="0">
                <a:solidFill>
                  <a:srgbClr val="003366"/>
                </a:solidFill>
              </a:rPr>
              <a:t>ist die  Reaktion, wenn sie parallel o. nachgehend  päd. aufgearbeitet wird, </a:t>
            </a:r>
            <a:r>
              <a:rPr lang="de-DE" sz="2000" dirty="0" err="1">
                <a:solidFill>
                  <a:srgbClr val="003366"/>
                </a:solidFill>
              </a:rPr>
              <a:t>ver</a:t>
            </a:r>
            <a:r>
              <a:rPr lang="de-DE" sz="2000" dirty="0">
                <a:solidFill>
                  <a:srgbClr val="003366"/>
                </a:solidFill>
              </a:rPr>
              <a:t>- </a:t>
            </a:r>
          </a:p>
          <a:p>
            <a:pPr marL="609600" indent="-609600">
              <a:defRPr/>
            </a:pPr>
            <a:r>
              <a:rPr lang="de-DE" sz="2000" dirty="0" err="1">
                <a:solidFill>
                  <a:srgbClr val="003366"/>
                </a:solidFill>
              </a:rPr>
              <a:t>hältnismäßig</a:t>
            </a:r>
            <a:r>
              <a:rPr lang="de-DE" sz="2000" dirty="0">
                <a:solidFill>
                  <a:srgbClr val="003366"/>
                </a:solidFill>
              </a:rPr>
              <a:t>, wenn keine weniger intensive Maßnahme möglich ist.</a:t>
            </a:r>
            <a:endParaRPr lang="de-DE" sz="2000" b="1" dirty="0">
              <a:solidFill>
                <a:schemeClr val="bg1"/>
              </a:solidFill>
            </a:endParaRPr>
          </a:p>
        </p:txBody>
      </p:sp>
      <p:sp>
        <p:nvSpPr>
          <p:cNvPr id="15" name="Rechteck 14">
            <a:extLst>
              <a:ext uri="{FF2B5EF4-FFF2-40B4-BE49-F238E27FC236}">
                <a16:creationId xmlns:a16="http://schemas.microsoft.com/office/drawing/2014/main" id="{452E6A76-9CE3-4A26-9981-4C9618984407}"/>
              </a:ext>
            </a:extLst>
          </p:cNvPr>
          <p:cNvSpPr/>
          <p:nvPr/>
        </p:nvSpPr>
        <p:spPr>
          <a:xfrm>
            <a:off x="25017" y="5183174"/>
            <a:ext cx="9092472" cy="1656000"/>
          </a:xfrm>
          <a:prstGeom prst="rect">
            <a:avLst/>
          </a:prstGeom>
          <a:solidFill>
            <a:srgbClr val="FF9966"/>
          </a:solidFill>
          <a:ln w="38100">
            <a:solidFill>
              <a:srgbClr val="003366"/>
            </a:solidFill>
          </a:ln>
        </p:spPr>
        <p:txBody>
          <a:bodyPr wrap="square" rtlCol="0" anchor="ctr">
            <a:spAutoFit/>
          </a:bodyPr>
          <a:lstStyle/>
          <a:p>
            <a:pPr marL="609600" indent="-609600">
              <a:defRPr/>
            </a:pPr>
            <a:endParaRPr lang="de-DE" sz="2000" b="1" dirty="0">
              <a:solidFill>
                <a:srgbClr val="003366"/>
              </a:solidFill>
            </a:endParaRPr>
          </a:p>
          <a:p>
            <a:pPr marL="609600" indent="-609600">
              <a:defRPr/>
            </a:pPr>
            <a:r>
              <a:rPr lang="de-DE" sz="2000" b="1" dirty="0">
                <a:solidFill>
                  <a:srgbClr val="003366"/>
                </a:solidFill>
              </a:rPr>
              <a:t>2.2  Zur Aufsicht verpflichtet                  Zivilrecht</a:t>
            </a:r>
          </a:p>
          <a:p>
            <a:pPr marL="609600" indent="-609600">
              <a:defRPr/>
            </a:pPr>
            <a:r>
              <a:rPr lang="de-DE" sz="2000" dirty="0">
                <a:solidFill>
                  <a:srgbClr val="003366"/>
                </a:solidFill>
              </a:rPr>
              <a:t>Im Rahmen </a:t>
            </a:r>
            <a:r>
              <a:rPr lang="de-DE" sz="2000" dirty="0" err="1">
                <a:solidFill>
                  <a:srgbClr val="003366"/>
                </a:solidFill>
              </a:rPr>
              <a:t>d.Zumutbarkeit</a:t>
            </a:r>
            <a:r>
              <a:rPr lang="de-DE" sz="2000" dirty="0">
                <a:solidFill>
                  <a:srgbClr val="003366"/>
                </a:solidFill>
              </a:rPr>
              <a:t> ist vorhersehbaren Schäden eines Kind./</a:t>
            </a:r>
            <a:r>
              <a:rPr lang="de-DE" sz="2000" dirty="0" err="1">
                <a:solidFill>
                  <a:srgbClr val="003366"/>
                </a:solidFill>
              </a:rPr>
              <a:t>Jug</a:t>
            </a:r>
            <a:r>
              <a:rPr lang="de-DE" sz="2000" dirty="0">
                <a:solidFill>
                  <a:srgbClr val="003366"/>
                </a:solidFill>
              </a:rPr>
              <a:t>. durch </a:t>
            </a:r>
          </a:p>
          <a:p>
            <a:pPr marL="609600" indent="-609600">
              <a:defRPr/>
            </a:pPr>
            <a:r>
              <a:rPr lang="de-DE" sz="2000" dirty="0">
                <a:solidFill>
                  <a:srgbClr val="003366"/>
                </a:solidFill>
              </a:rPr>
              <a:t>andere Personen (z.B. Mitbewohner) o. anderer Personen durch K./</a:t>
            </a:r>
            <a:r>
              <a:rPr lang="de-DE" sz="2000" dirty="0" err="1">
                <a:solidFill>
                  <a:srgbClr val="003366"/>
                </a:solidFill>
              </a:rPr>
              <a:t>Jug</a:t>
            </a:r>
            <a:r>
              <a:rPr lang="de-DE" sz="2000" dirty="0">
                <a:solidFill>
                  <a:srgbClr val="003366"/>
                </a:solidFill>
              </a:rPr>
              <a:t>. zu </a:t>
            </a:r>
            <a:r>
              <a:rPr lang="de-DE" sz="2000" dirty="0" err="1">
                <a:solidFill>
                  <a:srgbClr val="003366"/>
                </a:solidFill>
              </a:rPr>
              <a:t>be</a:t>
            </a:r>
            <a:r>
              <a:rPr lang="de-DE" sz="2000" dirty="0">
                <a:solidFill>
                  <a:srgbClr val="003366"/>
                </a:solidFill>
              </a:rPr>
              <a:t>- </a:t>
            </a:r>
          </a:p>
          <a:p>
            <a:pPr marL="609600" indent="-609600">
              <a:defRPr/>
            </a:pPr>
            <a:r>
              <a:rPr lang="de-DE" sz="2000" dirty="0" err="1">
                <a:solidFill>
                  <a:srgbClr val="003366"/>
                </a:solidFill>
              </a:rPr>
              <a:t>gegnen</a:t>
            </a:r>
            <a:r>
              <a:rPr lang="de-DE" sz="2000" dirty="0">
                <a:solidFill>
                  <a:srgbClr val="003366"/>
                </a:solidFill>
              </a:rPr>
              <a:t>; bei Nichtbeachten + dadurch </a:t>
            </a:r>
            <a:r>
              <a:rPr lang="de-DE" sz="2000" dirty="0" err="1">
                <a:solidFill>
                  <a:srgbClr val="003366"/>
                </a:solidFill>
              </a:rPr>
              <a:t>entst</a:t>
            </a:r>
            <a:r>
              <a:rPr lang="de-DE" sz="2000" dirty="0">
                <a:solidFill>
                  <a:srgbClr val="003366"/>
                </a:solidFill>
              </a:rPr>
              <a:t>. Schaden greift Betriebshaftpflicht.</a:t>
            </a:r>
          </a:p>
          <a:p>
            <a:pPr marL="609600" indent="-609600">
              <a:defRPr/>
            </a:pPr>
            <a:endParaRPr lang="de-DE" sz="2000" b="1" dirty="0">
              <a:solidFill>
                <a:srgbClr val="003366"/>
              </a:solidFill>
            </a:endParaRPr>
          </a:p>
        </p:txBody>
      </p:sp>
    </p:spTree>
    <p:extLst>
      <p:ext uri="{BB962C8B-B14F-4D97-AF65-F5344CB8AC3E}">
        <p14:creationId xmlns:p14="http://schemas.microsoft.com/office/powerpoint/2010/main" val="3878616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additive="base">
                                        <p:cTn id="1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0" y="857232"/>
            <a:ext cx="9144000" cy="6156000"/>
          </a:xfrm>
          <a:prstGeom prst="rect">
            <a:avLst/>
          </a:prstGeom>
          <a:noFill/>
          <a:ln w="9525">
            <a:noFill/>
            <a:miter lim="800000"/>
            <a:headEnd/>
            <a:tailEnd/>
          </a:ln>
        </p:spPr>
        <p:txBody>
          <a:bodyPr/>
          <a:lstStyle/>
          <a:p>
            <a:pPr marL="88900" indent="-88900">
              <a:tabLst>
                <a:tab pos="88900" algn="l"/>
              </a:tabLst>
            </a:pPr>
            <a:r>
              <a:rPr lang="de-DE" b="1"/>
              <a:t>       </a:t>
            </a:r>
          </a:p>
          <a:p>
            <a:pPr marL="88900" indent="-88900">
              <a:tabLst>
                <a:tab pos="88900" algn="l"/>
              </a:tabLst>
            </a:pPr>
            <a:r>
              <a:rPr lang="de-DE" sz="2000" b="1">
                <a:solidFill>
                  <a:srgbClr val="336699"/>
                </a:solidFill>
              </a:rPr>
              <a:t>		</a:t>
            </a:r>
          </a:p>
        </p:txBody>
      </p:sp>
      <p:sp>
        <p:nvSpPr>
          <p:cNvPr id="10" name="Rechteck 9"/>
          <p:cNvSpPr/>
          <p:nvPr/>
        </p:nvSpPr>
        <p:spPr>
          <a:xfrm>
            <a:off x="0" y="919469"/>
            <a:ext cx="9144000" cy="5940088"/>
          </a:xfrm>
          <a:prstGeom prst="rect">
            <a:avLst/>
          </a:prstGeom>
        </p:spPr>
        <p:txBody>
          <a:bodyPr wrap="square">
            <a:spAutoFit/>
          </a:bodyPr>
          <a:lstStyle/>
          <a:p>
            <a:r>
              <a:rPr lang="de-DE" sz="2000" dirty="0">
                <a:solidFill>
                  <a:srgbClr val="336699"/>
                </a:solidFill>
              </a:rPr>
              <a:t>      </a:t>
            </a:r>
          </a:p>
          <a:p>
            <a:pPr lvl="0"/>
            <a:r>
              <a:rPr lang="de-DE" sz="2000" dirty="0">
                <a:solidFill>
                  <a:srgbClr val="003366"/>
                </a:solidFill>
              </a:rPr>
              <a:t>a. </a:t>
            </a:r>
            <a:r>
              <a:rPr lang="de-DE" sz="2000" b="1" dirty="0">
                <a:solidFill>
                  <a:srgbClr val="003366"/>
                </a:solidFill>
              </a:rPr>
              <a:t>  </a:t>
            </a:r>
            <a:r>
              <a:rPr lang="de-DE" sz="2000" b="1" dirty="0">
                <a:solidFill>
                  <a:srgbClr val="003366"/>
                </a:solidFill>
                <a:effectLst>
                  <a:outerShdw blurRad="38100" dist="38100" dir="2700000" algn="tl">
                    <a:srgbClr val="000000">
                      <a:alpha val="43137"/>
                    </a:srgbClr>
                  </a:outerShdw>
                </a:effectLst>
              </a:rPr>
              <a:t>„Macht“ im weitesten Sinn</a:t>
            </a:r>
            <a:r>
              <a:rPr lang="de-DE" sz="2000" dirty="0">
                <a:solidFill>
                  <a:srgbClr val="003366"/>
                </a:solidFill>
                <a:effectLst>
                  <a:outerShdw blurRad="38100" dist="38100" dir="2700000" algn="tl">
                    <a:srgbClr val="000000">
                      <a:alpha val="43137"/>
                    </a:srgbClr>
                  </a:outerShdw>
                </a:effectLst>
              </a:rPr>
              <a:t> </a:t>
            </a:r>
          </a:p>
          <a:p>
            <a:pPr lvl="0"/>
            <a:endParaRPr lang="de-DE" sz="2000" dirty="0">
              <a:solidFill>
                <a:srgbClr val="003366"/>
              </a:solidFill>
            </a:endParaRPr>
          </a:p>
          <a:p>
            <a:pPr lvl="0" algn="just"/>
            <a:r>
              <a:rPr lang="de-DE" sz="2000" dirty="0">
                <a:solidFill>
                  <a:srgbClr val="003366"/>
                </a:solidFill>
              </a:rPr>
              <a:t>beinhaltet die Verantwortung im Zusammenhang mit der Erziehung, die neben Zuwendung, Überzeugung, Vorbildleben, Achtsamkeit und Wertschätzung Regeln und Grenzsetzungen umfasst (pädagogische „Macht“), darüber hinaus Maßnahmen der Aufsichtsverantwortung, z.B. zur Abwehr von Gefahren, die von einem Kind/ Jugendlichen ausgehen („Aufsichtsmacht“).</a:t>
            </a:r>
          </a:p>
          <a:p>
            <a:pPr algn="just"/>
            <a:r>
              <a:rPr lang="de-DE" sz="2000" dirty="0">
                <a:solidFill>
                  <a:srgbClr val="003366"/>
                </a:solidFill>
              </a:rPr>
              <a:t> </a:t>
            </a:r>
          </a:p>
          <a:p>
            <a:pPr lvl="0" algn="just"/>
            <a:r>
              <a:rPr lang="de-DE" sz="2000" dirty="0">
                <a:solidFill>
                  <a:srgbClr val="003366"/>
                </a:solidFill>
              </a:rPr>
              <a:t>b.   </a:t>
            </a:r>
            <a:r>
              <a:rPr lang="de-DE" sz="2000" b="1" dirty="0">
                <a:solidFill>
                  <a:srgbClr val="003366"/>
                </a:solidFill>
                <a:effectLst>
                  <a:outerShdw blurRad="38100" dist="38100" dir="2700000" algn="tl">
                    <a:srgbClr val="000000">
                      <a:alpha val="43137"/>
                    </a:srgbClr>
                  </a:outerShdw>
                </a:effectLst>
              </a:rPr>
              <a:t>„Macht“ im engeren Sinn / pädagogische „Macht“ </a:t>
            </a:r>
          </a:p>
          <a:p>
            <a:pPr lvl="0" algn="just"/>
            <a:endParaRPr lang="de-DE" sz="2000" b="1" dirty="0">
              <a:solidFill>
                <a:srgbClr val="003366"/>
              </a:solidFill>
            </a:endParaRPr>
          </a:p>
          <a:p>
            <a:pPr lvl="0" algn="just"/>
            <a:r>
              <a:rPr lang="de-DE" sz="2000" dirty="0">
                <a:solidFill>
                  <a:srgbClr val="003366"/>
                </a:solidFill>
              </a:rPr>
              <a:t>wird mit “Zwang” gleichgesetzt. Sie umfasst jedes Verhalten mit dem Ziel, den Willen eines Kindes/ Jugendlichen zu ersetzen bzw. zu beeinflussen, darüber hinaus jede physische oder psychische Krafteinwirkung. Bemerkung: der Kin- </a:t>
            </a:r>
            <a:r>
              <a:rPr lang="de-DE" sz="2000" dirty="0" err="1">
                <a:solidFill>
                  <a:srgbClr val="003366"/>
                </a:solidFill>
              </a:rPr>
              <a:t>desschutz</a:t>
            </a:r>
            <a:r>
              <a:rPr lang="de-DE" sz="2000" dirty="0">
                <a:solidFill>
                  <a:srgbClr val="003366"/>
                </a:solidFill>
              </a:rPr>
              <a:t> gebietet es, einen entsprechend weit gefassten “</a:t>
            </a:r>
            <a:r>
              <a:rPr lang="de-DE" sz="2000" dirty="0" err="1">
                <a:solidFill>
                  <a:srgbClr val="003366"/>
                </a:solidFill>
              </a:rPr>
              <a:t>Zwang”begriff</a:t>
            </a:r>
            <a:r>
              <a:rPr lang="de-DE" sz="2000" dirty="0">
                <a:solidFill>
                  <a:srgbClr val="003366"/>
                </a:solidFill>
              </a:rPr>
              <a:t> zu verwenden: der Verhaltensrahmen wird umfassend beschrieben, sodass alle denkbaren Kindesrechtverletzungen u. Kindesrecht-Grauzonen erfasst werden können, um sodann unzulässige „Gewalt“ herauszufiltern.</a:t>
            </a:r>
          </a:p>
          <a:p>
            <a:endParaRPr lang="de-DE" sz="2000" b="1" dirty="0">
              <a:solidFill>
                <a:srgbClr val="003366"/>
              </a:solidFill>
            </a:endParaRPr>
          </a:p>
        </p:txBody>
      </p:sp>
      <p:sp>
        <p:nvSpPr>
          <p:cNvPr id="6" name="Rechteck 5">
            <a:extLst>
              <a:ext uri="{FF2B5EF4-FFF2-40B4-BE49-F238E27FC236}">
                <a16:creationId xmlns:a16="http://schemas.microsoft.com/office/drawing/2014/main" id="{2D37473C-B46F-48A4-8A6D-F993A17760F9}"/>
              </a:ext>
            </a:extLst>
          </p:cNvPr>
          <p:cNvSpPr/>
          <p:nvPr/>
        </p:nvSpPr>
        <p:spPr>
          <a:xfrm>
            <a:off x="-18652" y="-41840"/>
            <a:ext cx="9161462" cy="720000"/>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2. Projektideen, </a:t>
            </a:r>
            <a:r>
              <a:rPr lang="de-DE" sz="2000" b="1" dirty="0" err="1">
                <a:solidFill>
                  <a:schemeClr val="bg1"/>
                </a:solidFill>
              </a:rPr>
              <a:t>insbesond</a:t>
            </a:r>
            <a:r>
              <a:rPr lang="de-DE" sz="2000" b="1" dirty="0">
                <a:solidFill>
                  <a:schemeClr val="bg1"/>
                </a:solidFill>
              </a:rPr>
              <a:t>. zum „Kindeswohl“ und zum „</a:t>
            </a:r>
            <a:r>
              <a:rPr lang="de-DE" sz="2000" b="1" dirty="0" err="1">
                <a:solidFill>
                  <a:schemeClr val="bg1"/>
                </a:solidFill>
              </a:rPr>
              <a:t>Macht“begriff</a:t>
            </a:r>
            <a:endParaRPr lang="de-DE" sz="2000" b="1" dirty="0">
              <a:solidFill>
                <a:schemeClr val="bg1"/>
              </a:solidFill>
            </a:endParaRPr>
          </a:p>
        </p:txBody>
      </p:sp>
    </p:spTree>
    <p:extLst>
      <p:ext uri="{BB962C8B-B14F-4D97-AF65-F5344CB8AC3E}">
        <p14:creationId xmlns:p14="http://schemas.microsoft.com/office/powerpoint/2010/main" val="32631950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anim calcmode="lin" valueType="num">
                                      <p:cBhvr additive="base">
                                        <p:cTn id="1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 calcmode="lin" valueType="num">
                                      <p:cBhvr additive="base">
                                        <p:cTn id="1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anim calcmode="lin" valueType="num">
                                      <p:cBhvr additive="base">
                                        <p:cTn id="21"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7463"/>
            <a:ext cx="9108000" cy="6372000"/>
          </a:xfrm>
          <a:prstGeom prst="rect">
            <a:avLst/>
          </a:prstGeom>
          <a:solidFill>
            <a:srgbClr val="C0C0C0"/>
          </a:solidFill>
          <a:ln w="9525">
            <a:noFill/>
            <a:miter lim="800000"/>
            <a:headEnd/>
            <a:tailEnd/>
          </a:ln>
        </p:spPr>
        <p:txBody>
          <a:bodyPr>
            <a:spAutoFit/>
          </a:bodyPr>
          <a:lstStyle/>
          <a:p>
            <a:pPr>
              <a:defRPr/>
            </a:pPr>
            <a:r>
              <a:rPr lang="de-DE" sz="2400" b="1">
                <a:solidFill>
                  <a:srgbClr val="003366"/>
                </a:solidFill>
                <a:latin typeface="Arial" pitchFamily="34" charset="0"/>
                <a:cs typeface="Arial" pitchFamily="34" charset="0"/>
              </a:rPr>
              <a:t>                                    </a:t>
            </a:r>
          </a:p>
          <a:p>
            <a:pPr>
              <a:defRPr/>
            </a:pPr>
            <a:r>
              <a:rPr lang="de-DE" sz="2400" b="1">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a:solidFill>
                <a:srgbClr val="003366"/>
              </a:solidFill>
              <a:effectLst>
                <a:outerShdw blurRad="38100" dist="38100" dir="2700000" algn="tl">
                  <a:srgbClr val="000000">
                    <a:alpha val="43137"/>
                  </a:srgbClr>
                </a:outerShdw>
              </a:effectLst>
            </a:endParaRPr>
          </a:p>
          <a:p>
            <a:pPr>
              <a:defRPr/>
            </a:pPr>
            <a:endParaRPr lang="de-DE" sz="2000" b="1">
              <a:solidFill>
                <a:srgbClr val="003366"/>
              </a:solidFill>
            </a:endParaRPr>
          </a:p>
          <a:p>
            <a:pPr>
              <a:defRPr/>
            </a:pPr>
            <a:endParaRPr lang="de-DE" sz="2000">
              <a:solidFill>
                <a:srgbClr val="003366"/>
              </a:solidFill>
            </a:endParaRPr>
          </a:p>
          <a:p>
            <a:pPr>
              <a:defRPr/>
            </a:pPr>
            <a:endParaRPr lang="de-DE" sz="2000">
              <a:solidFill>
                <a:srgbClr val="003366"/>
              </a:solidFill>
            </a:endParaRPr>
          </a:p>
          <a:p>
            <a:pPr>
              <a:defRPr/>
            </a:pPr>
            <a:endParaRPr lang="de-DE" sz="2000">
              <a:solidFill>
                <a:srgbClr val="003366"/>
              </a:solidFill>
            </a:endParaRPr>
          </a:p>
          <a:p>
            <a:pPr>
              <a:defRPr/>
            </a:pPr>
            <a:endParaRPr lang="de-DE" sz="2000" dirty="0">
              <a:solidFill>
                <a:srgbClr val="336699"/>
              </a:solidFill>
            </a:endParaRPr>
          </a:p>
        </p:txBody>
      </p:sp>
      <p:sp>
        <p:nvSpPr>
          <p:cNvPr id="7172" name="Rectangle 2"/>
          <p:cNvSpPr>
            <a:spLocks noChangeArrowheads="1"/>
          </p:cNvSpPr>
          <p:nvPr/>
        </p:nvSpPr>
        <p:spPr bwMode="auto">
          <a:xfrm>
            <a:off x="46653" y="-17463"/>
            <a:ext cx="9072000" cy="6372000"/>
          </a:xfrm>
          <a:prstGeom prst="rect">
            <a:avLst/>
          </a:prstGeom>
          <a:solidFill>
            <a:schemeClr val="bg1"/>
          </a:solidFill>
          <a:ln w="9525">
            <a:noFill/>
            <a:miter lim="800000"/>
            <a:headEnd/>
            <a:tailEnd/>
          </a:ln>
        </p:spPr>
        <p:txBody>
          <a:bodyPr anchor="ctr">
            <a:spAutoFit/>
          </a:bodyPr>
          <a:lstStyle/>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9" name="Rechteck 8"/>
          <p:cNvSpPr/>
          <p:nvPr/>
        </p:nvSpPr>
        <p:spPr>
          <a:xfrm>
            <a:off x="25347" y="245"/>
            <a:ext cx="9180000" cy="6876000"/>
          </a:xfrm>
          <a:prstGeom prst="rect">
            <a:avLst/>
          </a:prstGeom>
          <a:ln w="63500">
            <a:solidFill>
              <a:srgbClr val="003366"/>
            </a:solidFill>
          </a:ln>
        </p:spPr>
        <p:txBody>
          <a:bodyPr>
            <a:spAutoFit/>
          </a:bodyPr>
          <a:lstStyle/>
          <a:p>
            <a:pPr>
              <a:defRPr/>
            </a:pPr>
            <a:endParaRPr lang="de-DE" sz="2000" b="1" dirty="0">
              <a:solidFill>
                <a:srgbClr val="003366"/>
              </a:solidFill>
              <a:sym typeface="Symbol"/>
            </a:endParaRPr>
          </a:p>
          <a:p>
            <a:pPr algn="ctr">
              <a:defRPr/>
            </a:pPr>
            <a:endParaRPr lang="de-DE" sz="2000" b="1" dirty="0">
              <a:solidFill>
                <a:srgbClr val="003366"/>
              </a:solidFill>
            </a:endParaRPr>
          </a:p>
          <a:p>
            <a:pPr algn="ctr">
              <a:defRPr/>
            </a:pPr>
            <a:endParaRPr lang="de-DE" sz="2000" b="1" dirty="0">
              <a:solidFill>
                <a:srgbClr val="003366"/>
              </a:solidFill>
            </a:endParaRPr>
          </a:p>
          <a:p>
            <a:pPr algn="ctr">
              <a:defRPr/>
            </a:pPr>
            <a:endParaRPr lang="de-DE" sz="2000" b="1" dirty="0">
              <a:solidFill>
                <a:srgbClr val="003366"/>
              </a:solidFill>
            </a:endParaRPr>
          </a:p>
          <a:p>
            <a:pPr algn="ctr">
              <a:defRPr/>
            </a:pPr>
            <a:r>
              <a:rPr lang="de-DE" sz="2000" b="1" dirty="0">
                <a:solidFill>
                  <a:srgbClr val="003366"/>
                </a:solidFill>
              </a:rPr>
              <a:t>Spannungsfeld Erziehungsauftrag </a:t>
            </a:r>
            <a:r>
              <a:rPr lang="de-DE" sz="2400" b="1" dirty="0">
                <a:solidFill>
                  <a:srgbClr val="003366"/>
                </a:solidFill>
              </a:rPr>
              <a:t>↔</a:t>
            </a:r>
            <a:r>
              <a:rPr lang="de-DE" sz="2000" b="1" dirty="0">
                <a:solidFill>
                  <a:srgbClr val="003366"/>
                </a:solidFill>
              </a:rPr>
              <a:t> Kindesrechte </a:t>
            </a:r>
          </a:p>
          <a:p>
            <a:pPr>
              <a:defRPr/>
            </a:pPr>
            <a:endParaRPr lang="de-DE" sz="2000" b="1" dirty="0">
              <a:solidFill>
                <a:srgbClr val="003366"/>
              </a:solidFill>
            </a:endParaRPr>
          </a:p>
          <a:p>
            <a:pPr>
              <a:defRPr/>
            </a:pPr>
            <a:r>
              <a:rPr lang="de-DE" sz="2000" b="1" dirty="0">
                <a:solidFill>
                  <a:srgbClr val="003366"/>
                </a:solidFill>
              </a:rPr>
              <a:t>Zwei Ebenen unterscheiden:  </a:t>
            </a:r>
          </a:p>
          <a:p>
            <a:pPr algn="ctr">
              <a:defRPr/>
            </a:pPr>
            <a:endParaRPr lang="de-DE" sz="2000" b="1" dirty="0">
              <a:solidFill>
                <a:srgbClr val="336699"/>
              </a:solidFill>
            </a:endParaRPr>
          </a:p>
          <a:p>
            <a:pPr>
              <a:defRPr/>
            </a:pPr>
            <a:r>
              <a:rPr lang="de-DE" sz="2000" b="1" dirty="0">
                <a:solidFill>
                  <a:srgbClr val="003366"/>
                </a:solidFill>
              </a:rPr>
              <a:t>a</a:t>
            </a:r>
            <a:r>
              <a:rPr lang="de-DE" sz="2000" dirty="0">
                <a:solidFill>
                  <a:srgbClr val="003366"/>
                </a:solidFill>
              </a:rPr>
              <a:t>. </a:t>
            </a:r>
            <a:r>
              <a:rPr lang="de-DE" sz="2000" b="1" dirty="0">
                <a:solidFill>
                  <a:srgbClr val="003366"/>
                </a:solidFill>
              </a:rPr>
              <a:t>abstrakte Ebene → </a:t>
            </a:r>
            <a:r>
              <a:rPr lang="de-DE" sz="2000" dirty="0">
                <a:solidFill>
                  <a:srgbClr val="003366"/>
                </a:solidFill>
              </a:rPr>
              <a:t>Kindesrechtekataloge</a:t>
            </a:r>
          </a:p>
          <a:p>
            <a:pPr>
              <a:defRPr/>
            </a:pPr>
            <a:endParaRPr lang="de-DE" sz="2000" b="1" dirty="0">
              <a:solidFill>
                <a:srgbClr val="003366"/>
              </a:solidFill>
            </a:endParaRPr>
          </a:p>
          <a:p>
            <a:pPr marL="457200" indent="-457200">
              <a:defRPr/>
            </a:pPr>
            <a:r>
              <a:rPr lang="de-DE" sz="2000" b="1" dirty="0">
                <a:solidFill>
                  <a:srgbClr val="003366"/>
                </a:solidFill>
              </a:rPr>
              <a:t>b. Praxisebene        → </a:t>
            </a:r>
            <a:r>
              <a:rPr lang="de-DE" sz="2000" dirty="0">
                <a:solidFill>
                  <a:srgbClr val="003366"/>
                </a:solidFill>
              </a:rPr>
              <a:t>gelebte  Kindesrechte  </a:t>
            </a:r>
          </a:p>
          <a:p>
            <a:pPr marL="457200" indent="-457200">
              <a:defRPr/>
            </a:pPr>
            <a:r>
              <a:rPr lang="de-DE" sz="2000" dirty="0">
                <a:solidFill>
                  <a:srgbClr val="003366"/>
                </a:solidFill>
              </a:rPr>
              <a:t>                                       im Spannungsfeld Erziehungsauftrag - Kindesrechte</a:t>
            </a:r>
          </a:p>
          <a:p>
            <a:pPr>
              <a:defRPr/>
            </a:pPr>
            <a:endParaRPr lang="de-DE" sz="2000" b="1" dirty="0">
              <a:solidFill>
                <a:srgbClr val="003366"/>
              </a:solidFill>
            </a:endParaRPr>
          </a:p>
          <a:p>
            <a:pPr>
              <a:defRPr/>
            </a:pPr>
            <a:r>
              <a:rPr lang="de-DE" sz="2000" dirty="0">
                <a:solidFill>
                  <a:srgbClr val="003366"/>
                </a:solidFill>
              </a:rPr>
              <a:t>Jede Grenzsetzung, sei sie eine pädagogische oder  eine der Gefahrenabwehr/ Aufsichtsverantwortung (Doppelauftrag d. Pädagogik), beinhaltet einen  Eingriff in ein Kindesrecht. Entscheidend ist, ob im  Einzelfall ein </a:t>
            </a:r>
            <a:r>
              <a:rPr lang="de-DE" sz="2000" b="1" dirty="0">
                <a:solidFill>
                  <a:srgbClr val="003366"/>
                </a:solidFill>
              </a:rPr>
              <a:t>Kindesrecht  verletzt</a:t>
            </a:r>
            <a:r>
              <a:rPr lang="de-DE" sz="2000" dirty="0">
                <a:solidFill>
                  <a:srgbClr val="003366"/>
                </a:solidFill>
              </a:rPr>
              <a:t> wird, d.h.  </a:t>
            </a:r>
            <a:r>
              <a:rPr lang="de-DE" sz="2000" b="1" dirty="0">
                <a:solidFill>
                  <a:srgbClr val="003366"/>
                </a:solidFill>
              </a:rPr>
              <a:t>Machtmissbrauch  </a:t>
            </a:r>
            <a:r>
              <a:rPr lang="de-DE" sz="2000" dirty="0">
                <a:solidFill>
                  <a:srgbClr val="003366"/>
                </a:solidFill>
              </a:rPr>
              <a:t>vorliegt, „Gewalt“ im Sinne des  „Gewaltverbots“. </a:t>
            </a:r>
          </a:p>
          <a:p>
            <a:pPr marL="457200" indent="-457200">
              <a:defRPr/>
            </a:pPr>
            <a:endParaRPr lang="de-DE" sz="2000" b="1" u="sng" dirty="0">
              <a:solidFill>
                <a:srgbClr val="003366"/>
              </a:solidFill>
            </a:endParaRPr>
          </a:p>
          <a:p>
            <a:pPr marL="358775" indent="-358775">
              <a:defRPr/>
            </a:pPr>
            <a:r>
              <a:rPr lang="de-DE" sz="2000" b="1" dirty="0">
                <a:solidFill>
                  <a:srgbClr val="003366"/>
                </a:solidFill>
              </a:rPr>
              <a:t>unterscheiden ► Kindesrechtseingriff </a:t>
            </a:r>
            <a:r>
              <a:rPr lang="de-DE" sz="2000" dirty="0">
                <a:solidFill>
                  <a:srgbClr val="003366"/>
                </a:solidFill>
              </a:rPr>
              <a:t>(zulässige </a:t>
            </a:r>
            <a:r>
              <a:rPr lang="de-DE" sz="2000" dirty="0" err="1">
                <a:solidFill>
                  <a:srgbClr val="003366"/>
                </a:solidFill>
              </a:rPr>
              <a:t>Grenzsetzg</a:t>
            </a:r>
            <a:r>
              <a:rPr lang="de-DE" sz="2000" dirty="0">
                <a:solidFill>
                  <a:srgbClr val="003366"/>
                </a:solidFill>
              </a:rPr>
              <a:t>./ </a:t>
            </a:r>
            <a:r>
              <a:rPr lang="de-DE" sz="2000" dirty="0" err="1">
                <a:solidFill>
                  <a:srgbClr val="003366"/>
                </a:solidFill>
              </a:rPr>
              <a:t>zuläss.Macht</a:t>
            </a:r>
            <a:r>
              <a:rPr lang="de-DE" sz="2000" dirty="0">
                <a:solidFill>
                  <a:srgbClr val="003366"/>
                </a:solidFill>
              </a:rPr>
              <a:t>) </a:t>
            </a:r>
          </a:p>
          <a:p>
            <a:pPr marL="358775" indent="-358775">
              <a:defRPr/>
            </a:pPr>
            <a:r>
              <a:rPr lang="de-DE" sz="2000" dirty="0">
                <a:solidFill>
                  <a:srgbClr val="003366"/>
                </a:solidFill>
              </a:rPr>
              <a:t>                              </a:t>
            </a:r>
            <a:r>
              <a:rPr lang="de-DE" sz="2000" b="1" dirty="0">
                <a:solidFill>
                  <a:srgbClr val="003366"/>
                </a:solidFill>
              </a:rPr>
              <a:t>von  Kindesrechtsverletzung </a:t>
            </a:r>
            <a:r>
              <a:rPr lang="de-DE" sz="2000" dirty="0">
                <a:solidFill>
                  <a:srgbClr val="003366"/>
                </a:solidFill>
              </a:rPr>
              <a:t>(Machtmissbrauch / „Gewalt“) </a:t>
            </a:r>
          </a:p>
          <a:p>
            <a:pPr marL="358775" indent="-358775">
              <a:defRPr/>
            </a:pPr>
            <a:r>
              <a:rPr lang="de-DE" sz="2000" dirty="0">
                <a:solidFill>
                  <a:srgbClr val="003366"/>
                </a:solidFill>
              </a:rPr>
              <a:t>                              Hierzu zur Orientierung 2 „</a:t>
            </a:r>
            <a:r>
              <a:rPr lang="de-DE" sz="2000" b="1" dirty="0">
                <a:solidFill>
                  <a:srgbClr val="003366"/>
                </a:solidFill>
              </a:rPr>
              <a:t>Prüfschemata zulässige Macht“</a:t>
            </a:r>
            <a:r>
              <a:rPr lang="de-DE" sz="2000" dirty="0">
                <a:solidFill>
                  <a:srgbClr val="003366"/>
                </a:solidFill>
              </a:rPr>
              <a:t>)       </a:t>
            </a: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p:txBody>
      </p:sp>
      <p:cxnSp>
        <p:nvCxnSpPr>
          <p:cNvPr id="3" name="Gerade Verbindung mit Pfeil 2">
            <a:extLst>
              <a:ext uri="{FF2B5EF4-FFF2-40B4-BE49-F238E27FC236}">
                <a16:creationId xmlns:a16="http://schemas.microsoft.com/office/drawing/2014/main" id="{454CA289-E056-4374-B4CF-B4CAF8CC80D3}"/>
              </a:ext>
            </a:extLst>
          </p:cNvPr>
          <p:cNvCxnSpPr/>
          <p:nvPr/>
        </p:nvCxnSpPr>
        <p:spPr>
          <a:xfrm>
            <a:off x="3485958" y="3789040"/>
            <a:ext cx="0" cy="324000"/>
          </a:xfrm>
          <a:prstGeom prst="straightConnector1">
            <a:avLst/>
          </a:prstGeom>
          <a:ln w="508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BB150AD0-0292-43BC-8198-DE0410B171E1}"/>
              </a:ext>
            </a:extLst>
          </p:cNvPr>
          <p:cNvCxnSpPr/>
          <p:nvPr/>
        </p:nvCxnSpPr>
        <p:spPr>
          <a:xfrm>
            <a:off x="3485958" y="5301208"/>
            <a:ext cx="0" cy="324000"/>
          </a:xfrm>
          <a:prstGeom prst="straightConnector1">
            <a:avLst/>
          </a:prstGeom>
          <a:ln w="508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26DBC363-268E-4ED3-B588-AA6C7E0203C0}"/>
              </a:ext>
            </a:extLst>
          </p:cNvPr>
          <p:cNvSpPr/>
          <p:nvPr/>
        </p:nvSpPr>
        <p:spPr>
          <a:xfrm>
            <a:off x="15000" y="25191"/>
            <a:ext cx="9216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dirty="0">
                <a:solidFill>
                  <a:schemeClr val="bg1"/>
                </a:solidFill>
              </a:rPr>
              <a:t>3. Reflexion im Spannungsfeld Erziehungsauftrag - Kindesrecht</a:t>
            </a:r>
          </a:p>
        </p:txBody>
      </p:sp>
    </p:spTree>
    <p:extLst>
      <p:ext uri="{BB962C8B-B14F-4D97-AF65-F5344CB8AC3E}">
        <p14:creationId xmlns:p14="http://schemas.microsoft.com/office/powerpoint/2010/main" val="16128989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 calcmode="lin" valueType="num">
                                      <p:cBhvr additive="base">
                                        <p:cTn id="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8" end="8"/>
                                            </p:txEl>
                                          </p:spTgt>
                                        </p:tgtEl>
                                        <p:attrNameLst>
                                          <p:attrName>style.visibility</p:attrName>
                                        </p:attrNameLst>
                                      </p:cBhvr>
                                      <p:to>
                                        <p:strVal val="visible"/>
                                      </p:to>
                                    </p:set>
                                    <p:anim calcmode="lin" valueType="num">
                                      <p:cBhvr additive="base">
                                        <p:cTn id="1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10" end="10"/>
                                            </p:txEl>
                                          </p:spTgt>
                                        </p:tgtEl>
                                        <p:attrNameLst>
                                          <p:attrName>style.visibility</p:attrName>
                                        </p:attrNameLst>
                                      </p:cBhvr>
                                      <p:to>
                                        <p:strVal val="visible"/>
                                      </p:to>
                                    </p:set>
                                    <p:anim calcmode="lin" valueType="num">
                                      <p:cBhvr additive="base">
                                        <p:cTn id="1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11" end="11"/>
                                            </p:txEl>
                                          </p:spTgt>
                                        </p:tgtEl>
                                        <p:attrNameLst>
                                          <p:attrName>style.visibility</p:attrName>
                                        </p:attrNameLst>
                                      </p:cBhvr>
                                      <p:to>
                                        <p:strVal val="visible"/>
                                      </p:to>
                                    </p:set>
                                    <p:anim calcmode="lin" valueType="num">
                                      <p:cBhvr additive="base">
                                        <p:cTn id="21"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13" end="13"/>
                                            </p:txEl>
                                          </p:spTgt>
                                        </p:tgtEl>
                                        <p:attrNameLst>
                                          <p:attrName>style.visibility</p:attrName>
                                        </p:attrNameLst>
                                      </p:cBhvr>
                                      <p:to>
                                        <p:strVal val="visible"/>
                                      </p:to>
                                    </p:set>
                                    <p:anim calcmode="lin" valueType="num">
                                      <p:cBhvr additive="base">
                                        <p:cTn id="33"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15" end="15"/>
                                            </p:txEl>
                                          </p:spTgt>
                                        </p:tgtEl>
                                        <p:attrNameLst>
                                          <p:attrName>style.visibility</p:attrName>
                                        </p:attrNameLst>
                                      </p:cBhvr>
                                      <p:to>
                                        <p:strVal val="visible"/>
                                      </p:to>
                                    </p:set>
                                    <p:anim calcmode="lin" valueType="num">
                                      <p:cBhvr additive="base">
                                        <p:cTn id="45" dur="500" fill="hold"/>
                                        <p:tgtEl>
                                          <p:spTgt spid="9">
                                            <p:txEl>
                                              <p:pRg st="15" end="1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15" end="1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
                                            <p:txEl>
                                              <p:pRg st="16" end="16"/>
                                            </p:txEl>
                                          </p:spTgt>
                                        </p:tgtEl>
                                        <p:attrNameLst>
                                          <p:attrName>style.visibility</p:attrName>
                                        </p:attrNameLst>
                                      </p:cBhvr>
                                      <p:to>
                                        <p:strVal val="visible"/>
                                      </p:to>
                                    </p:set>
                                    <p:anim calcmode="lin" valueType="num">
                                      <p:cBhvr additive="base">
                                        <p:cTn id="49" dur="500" fill="hold"/>
                                        <p:tgtEl>
                                          <p:spTgt spid="9">
                                            <p:txEl>
                                              <p:pRg st="16" end="1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6" end="1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xEl>
                                              <p:pRg st="17" end="17"/>
                                            </p:txEl>
                                          </p:spTgt>
                                        </p:tgtEl>
                                        <p:attrNameLst>
                                          <p:attrName>style.visibility</p:attrName>
                                        </p:attrNameLst>
                                      </p:cBhvr>
                                      <p:to>
                                        <p:strVal val="visible"/>
                                      </p:to>
                                    </p:set>
                                    <p:anim calcmode="lin" valueType="num">
                                      <p:cBhvr additive="base">
                                        <p:cTn id="53" dur="500" fill="hold"/>
                                        <p:tgtEl>
                                          <p:spTgt spid="9">
                                            <p:txEl>
                                              <p:pRg st="17" end="1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9" name="Rechteck 8"/>
          <p:cNvSpPr/>
          <p:nvPr/>
        </p:nvSpPr>
        <p:spPr>
          <a:xfrm>
            <a:off x="0" y="486000"/>
            <a:ext cx="9108000" cy="6336000"/>
          </a:xfrm>
          <a:prstGeom prst="rect">
            <a:avLst/>
          </a:prstGeom>
          <a:solidFill>
            <a:schemeClr val="bg1"/>
          </a:solidFill>
          <a:ln w="63500">
            <a:noFill/>
          </a:ln>
        </p:spPr>
        <p:txBody>
          <a:bodyPr>
            <a:spAutoFit/>
          </a:bodyPr>
          <a:lstStyle/>
          <a:p>
            <a:pPr>
              <a:defRPr/>
            </a:pPr>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pPr>
              <a:defRPr/>
            </a:pPr>
            <a:endParaRPr lang="de-DE" sz="2000" dirty="0">
              <a:solidFill>
                <a:srgbClr val="003366"/>
              </a:solidFill>
            </a:endParaRPr>
          </a:p>
        </p:txBody>
      </p:sp>
      <p:pic>
        <p:nvPicPr>
          <p:cNvPr id="2" name="Grafik 1">
            <a:extLst>
              <a:ext uri="{FF2B5EF4-FFF2-40B4-BE49-F238E27FC236}">
                <a16:creationId xmlns:a16="http://schemas.microsoft.com/office/drawing/2014/main" id="{B7A904E4-1616-47FF-83F9-03B4CD789B7B}"/>
              </a:ext>
            </a:extLst>
          </p:cNvPr>
          <p:cNvPicPr>
            <a:picLocks noChangeAspect="1"/>
          </p:cNvPicPr>
          <p:nvPr/>
        </p:nvPicPr>
        <p:blipFill>
          <a:blip r:embed="rId3"/>
          <a:stretch>
            <a:fillRect/>
          </a:stretch>
        </p:blipFill>
        <p:spPr>
          <a:xfrm>
            <a:off x="-9608" y="-99392"/>
            <a:ext cx="9150846" cy="6948000"/>
          </a:xfrm>
          <a:prstGeom prst="rect">
            <a:avLst/>
          </a:prstGeom>
        </p:spPr>
      </p:pic>
      <p:sp>
        <p:nvSpPr>
          <p:cNvPr id="8" name="Rechteck 7">
            <a:extLst>
              <a:ext uri="{FF2B5EF4-FFF2-40B4-BE49-F238E27FC236}">
                <a16:creationId xmlns:a16="http://schemas.microsoft.com/office/drawing/2014/main" id="{269D9D22-F5AF-4F10-9063-BC35D94EB096}"/>
              </a:ext>
            </a:extLst>
          </p:cNvPr>
          <p:cNvSpPr/>
          <p:nvPr/>
        </p:nvSpPr>
        <p:spPr>
          <a:xfrm>
            <a:off x="-26392" y="-63883"/>
            <a:ext cx="9180000" cy="900000"/>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dirty="0">
                <a:solidFill>
                  <a:schemeClr val="bg1"/>
                </a:solidFill>
              </a:rPr>
              <a:t>4. Prüfschema zulässige Macht - nachträgliches Bewerten (a) </a:t>
            </a:r>
          </a:p>
        </p:txBody>
      </p:sp>
    </p:spTree>
    <p:extLst>
      <p:ext uri="{BB962C8B-B14F-4D97-AF65-F5344CB8AC3E}">
        <p14:creationId xmlns:p14="http://schemas.microsoft.com/office/powerpoint/2010/main" val="358988564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9" name="Rechteck 8"/>
          <p:cNvSpPr/>
          <p:nvPr/>
        </p:nvSpPr>
        <p:spPr>
          <a:xfrm>
            <a:off x="0" y="486000"/>
            <a:ext cx="9108000" cy="6336000"/>
          </a:xfrm>
          <a:prstGeom prst="rect">
            <a:avLst/>
          </a:prstGeom>
          <a:solidFill>
            <a:schemeClr val="bg1"/>
          </a:solidFill>
          <a:ln w="63500">
            <a:noFill/>
          </a:ln>
        </p:spPr>
        <p:txBody>
          <a:bodyPr>
            <a:spAutoFit/>
          </a:bodyPr>
          <a:lstStyle/>
          <a:p>
            <a:pPr>
              <a:defRPr/>
            </a:pPr>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pPr>
              <a:defRPr/>
            </a:pPr>
            <a:endParaRPr lang="de-DE" sz="2000" dirty="0">
              <a:solidFill>
                <a:srgbClr val="003366"/>
              </a:solidFill>
            </a:endParaRPr>
          </a:p>
        </p:txBody>
      </p:sp>
      <p:pic>
        <p:nvPicPr>
          <p:cNvPr id="3" name="Grafik 2">
            <a:extLst>
              <a:ext uri="{FF2B5EF4-FFF2-40B4-BE49-F238E27FC236}">
                <a16:creationId xmlns:a16="http://schemas.microsoft.com/office/drawing/2014/main" id="{31A2BCDC-7BF8-44F0-8F41-87B16907AB0D}"/>
              </a:ext>
            </a:extLst>
          </p:cNvPr>
          <p:cNvPicPr>
            <a:picLocks noChangeAspect="1"/>
          </p:cNvPicPr>
          <p:nvPr/>
        </p:nvPicPr>
        <p:blipFill>
          <a:blip r:embed="rId3"/>
          <a:stretch>
            <a:fillRect/>
          </a:stretch>
        </p:blipFill>
        <p:spPr>
          <a:xfrm>
            <a:off x="-34880" y="-99392"/>
            <a:ext cx="9188488" cy="6957392"/>
          </a:xfrm>
          <a:prstGeom prst="rect">
            <a:avLst/>
          </a:prstGeom>
        </p:spPr>
      </p:pic>
      <p:sp>
        <p:nvSpPr>
          <p:cNvPr id="11" name="Rechteck 10">
            <a:extLst>
              <a:ext uri="{FF2B5EF4-FFF2-40B4-BE49-F238E27FC236}">
                <a16:creationId xmlns:a16="http://schemas.microsoft.com/office/drawing/2014/main" id="{51A3BFEF-E745-450C-AF0C-0FB39AC51EAD}"/>
              </a:ext>
            </a:extLst>
          </p:cNvPr>
          <p:cNvSpPr/>
          <p:nvPr/>
        </p:nvSpPr>
        <p:spPr>
          <a:xfrm>
            <a:off x="-26392" y="-63884"/>
            <a:ext cx="9180000" cy="900000"/>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dirty="0">
                <a:solidFill>
                  <a:schemeClr val="bg1"/>
                </a:solidFill>
              </a:rPr>
              <a:t>4. Prüfschema zulässige Macht - Planung zukünftiger Verhaltensoptionen (a)</a:t>
            </a:r>
          </a:p>
        </p:txBody>
      </p:sp>
    </p:spTree>
    <p:extLst>
      <p:ext uri="{BB962C8B-B14F-4D97-AF65-F5344CB8AC3E}">
        <p14:creationId xmlns:p14="http://schemas.microsoft.com/office/powerpoint/2010/main" val="130330529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12" y="450000"/>
            <a:ext cx="9108000" cy="6408000"/>
          </a:xfrm>
          <a:prstGeom prst="rect">
            <a:avLst/>
          </a:prstGeom>
          <a:solidFill>
            <a:schemeClr val="bg1"/>
          </a:solidFill>
          <a:ln w="63500">
            <a:solidFill>
              <a:srgbClr val="003366"/>
            </a:solidFill>
          </a:ln>
        </p:spPr>
        <p:txBody>
          <a:bodyPr>
            <a:spAutoFit/>
          </a:bodyPr>
          <a:lstStyle/>
          <a:p>
            <a:pPr marL="457200" indent="-457200">
              <a:defRPr/>
            </a:pPr>
            <a:endParaRPr lang="de-DE" sz="2000" b="1" dirty="0">
              <a:solidFill>
                <a:srgbClr val="003366"/>
              </a:solidFill>
              <a:sym typeface="Symbol"/>
            </a:endParaRPr>
          </a:p>
          <a:p>
            <a:pPr marL="457200" indent="-457200" algn="ctr">
              <a:defRPr/>
            </a:pPr>
            <a:endParaRPr lang="de-DE" sz="2000" b="1" dirty="0">
              <a:solidFill>
                <a:srgbClr val="003366"/>
              </a:solidFill>
              <a:sym typeface="Symbol"/>
            </a:endParaRPr>
          </a:p>
          <a:p>
            <a:pPr marL="457200" indent="-457200" algn="ctr">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4.1 Fachlich begründbares/ legitimes Verhalten / Frage 1</a:t>
            </a:r>
          </a:p>
          <a:p>
            <a:pPr marL="457200" indent="-457200" algn="ctr">
              <a:defRPr/>
            </a:pPr>
            <a:endParaRPr lang="de-DE" sz="2000" b="1" dirty="0">
              <a:solidFill>
                <a:srgbClr val="003366"/>
              </a:solidFill>
              <a:sym typeface="Symbol"/>
            </a:endParaRPr>
          </a:p>
          <a:p>
            <a:pPr marL="457200" indent="-457200">
              <a:defRPr/>
            </a:pPr>
            <a:r>
              <a:rPr lang="de-DE" sz="2000" dirty="0">
                <a:solidFill>
                  <a:srgbClr val="003366"/>
                </a:solidFill>
                <a:sym typeface="Symbol"/>
              </a:rPr>
              <a:t>Es</a:t>
            </a:r>
            <a:r>
              <a:rPr lang="de-DE" sz="2000" b="1" dirty="0">
                <a:solidFill>
                  <a:srgbClr val="003366"/>
                </a:solidFill>
                <a:sym typeface="Symbol"/>
              </a:rPr>
              <a:t> </a:t>
            </a:r>
            <a:r>
              <a:rPr lang="de-DE" sz="2000" dirty="0">
                <a:solidFill>
                  <a:srgbClr val="003366"/>
                </a:solidFill>
                <a:sym typeface="Symbol"/>
              </a:rPr>
              <a:t>geht um die vorrangige fachliche Frage, ob </a:t>
            </a:r>
            <a:r>
              <a:rPr lang="de-DE" sz="2000" dirty="0" err="1">
                <a:solidFill>
                  <a:srgbClr val="003366"/>
                </a:solidFill>
                <a:sym typeface="Symbol"/>
              </a:rPr>
              <a:t>d.Verhalten</a:t>
            </a:r>
            <a:r>
              <a:rPr lang="de-DE" sz="2000" dirty="0">
                <a:solidFill>
                  <a:srgbClr val="003366"/>
                </a:solidFill>
                <a:sym typeface="Symbol"/>
              </a:rPr>
              <a:t> fachlich begründbar </a:t>
            </a:r>
          </a:p>
          <a:p>
            <a:pPr marL="457200" indent="-457200">
              <a:defRPr/>
            </a:pPr>
            <a:r>
              <a:rPr lang="de-DE" sz="2000" dirty="0">
                <a:solidFill>
                  <a:srgbClr val="003366"/>
                </a:solidFill>
                <a:sym typeface="Symbol"/>
              </a:rPr>
              <a:t>ist, mithin  legitim.</a:t>
            </a:r>
          </a:p>
          <a:p>
            <a:pPr marL="457200" indent="-457200">
              <a:defRPr/>
            </a:pPr>
            <a:r>
              <a:rPr lang="de-DE" sz="2000" dirty="0">
                <a:solidFill>
                  <a:srgbClr val="003366"/>
                </a:solidFill>
                <a:sym typeface="Symbol"/>
              </a:rPr>
              <a:t>Falls Verhalten fachlich nicht begründbar/ illegitim ist, ist es rechtswidrig, es sei </a:t>
            </a:r>
          </a:p>
          <a:p>
            <a:pPr marL="457200" indent="-457200">
              <a:defRPr/>
            </a:pPr>
            <a:r>
              <a:rPr lang="de-DE" sz="2000" dirty="0">
                <a:solidFill>
                  <a:srgbClr val="003366"/>
                </a:solidFill>
                <a:sym typeface="Symbol"/>
              </a:rPr>
              <a:t>denn es liegt „Gefahrenabwehr“ vor (Frage 4). </a:t>
            </a:r>
          </a:p>
          <a:p>
            <a:pPr marL="457200" indent="-457200">
              <a:defRPr/>
            </a:pPr>
            <a:endParaRPr lang="de-DE" sz="2000" dirty="0">
              <a:solidFill>
                <a:srgbClr val="003366"/>
              </a:solidFill>
              <a:sym typeface="Symbol"/>
            </a:endParaRPr>
          </a:p>
          <a:p>
            <a:pPr marL="457200" indent="-457200">
              <a:defRPr/>
            </a:pPr>
            <a:r>
              <a:rPr lang="de-DE" sz="2000" dirty="0">
                <a:solidFill>
                  <a:srgbClr val="003366"/>
                </a:solidFill>
                <a:sym typeface="Symbol"/>
              </a:rPr>
              <a:t>Sobald Fachverbände „Leitlinien pädagogischer Kunst“ zur Orientierung </a:t>
            </a:r>
            <a:r>
              <a:rPr lang="de-DE" sz="2000" dirty="0" err="1">
                <a:solidFill>
                  <a:srgbClr val="003366"/>
                </a:solidFill>
                <a:sym typeface="Symbol"/>
              </a:rPr>
              <a:t>formu</a:t>
            </a:r>
            <a:r>
              <a:rPr lang="de-DE" sz="2000" dirty="0">
                <a:solidFill>
                  <a:srgbClr val="003366"/>
                </a:solidFill>
                <a:sym typeface="Symbol"/>
              </a:rPr>
              <a:t>-</a:t>
            </a:r>
          </a:p>
          <a:p>
            <a:pPr marL="457200" indent="-457200">
              <a:defRPr/>
            </a:pPr>
            <a:r>
              <a:rPr lang="de-DE" sz="2000" dirty="0" err="1">
                <a:solidFill>
                  <a:srgbClr val="003366"/>
                </a:solidFill>
                <a:sym typeface="Symbol"/>
              </a:rPr>
              <a:t>liert</a:t>
            </a:r>
            <a:r>
              <a:rPr lang="de-DE" sz="2000" dirty="0">
                <a:solidFill>
                  <a:srgbClr val="003366"/>
                </a:solidFill>
                <a:sym typeface="Symbol"/>
              </a:rPr>
              <a:t> </a:t>
            </a:r>
            <a:r>
              <a:rPr lang="de-DE" sz="2000" dirty="0" err="1">
                <a:solidFill>
                  <a:srgbClr val="003366"/>
                </a:solidFill>
                <a:sym typeface="Symbol"/>
              </a:rPr>
              <a:t>haben,vergleichbar</a:t>
            </a:r>
            <a:r>
              <a:rPr lang="de-DE" sz="2000" dirty="0">
                <a:solidFill>
                  <a:srgbClr val="003366"/>
                </a:solidFill>
                <a:sym typeface="Symbol"/>
              </a:rPr>
              <a:t> mit ausformulierter </a:t>
            </a:r>
            <a:r>
              <a:rPr lang="de-DE" sz="2000" dirty="0" err="1">
                <a:solidFill>
                  <a:srgbClr val="003366"/>
                </a:solidFill>
                <a:sym typeface="Symbol"/>
              </a:rPr>
              <a:t>Erziehungsethik,wird</a:t>
            </a:r>
            <a:r>
              <a:rPr lang="de-DE" sz="2000" dirty="0">
                <a:solidFill>
                  <a:srgbClr val="003366"/>
                </a:solidFill>
                <a:sym typeface="Symbol"/>
              </a:rPr>
              <a:t> die </a:t>
            </a:r>
            <a:r>
              <a:rPr lang="de-DE" sz="2000" dirty="0" err="1">
                <a:solidFill>
                  <a:srgbClr val="003366"/>
                </a:solidFill>
                <a:sym typeface="Symbol"/>
              </a:rPr>
              <a:t>Beantwor</a:t>
            </a:r>
            <a:r>
              <a:rPr lang="de-DE" sz="2000" dirty="0">
                <a:solidFill>
                  <a:srgbClr val="003366"/>
                </a:solidFill>
                <a:sym typeface="Symbol"/>
              </a:rPr>
              <a:t>- </a:t>
            </a:r>
          </a:p>
          <a:p>
            <a:pPr marL="457200" indent="-457200">
              <a:defRPr/>
            </a:pPr>
            <a:r>
              <a:rPr lang="de-DE" sz="2000" dirty="0" err="1">
                <a:solidFill>
                  <a:srgbClr val="003366"/>
                </a:solidFill>
                <a:sym typeface="Symbol"/>
              </a:rPr>
              <a:t>tung</a:t>
            </a:r>
            <a:r>
              <a:rPr lang="de-DE" sz="2000" dirty="0">
                <a:solidFill>
                  <a:srgbClr val="003366"/>
                </a:solidFill>
                <a:sym typeface="Symbol"/>
              </a:rPr>
              <a:t> d.Frage1 erleichtert, erst recht </a:t>
            </a:r>
            <a:r>
              <a:rPr lang="de-DE" sz="2000" dirty="0" err="1">
                <a:solidFill>
                  <a:srgbClr val="003366"/>
                </a:solidFill>
                <a:sym typeface="Symbol"/>
              </a:rPr>
              <a:t>dann,wenn</a:t>
            </a:r>
            <a:r>
              <a:rPr lang="de-DE" sz="2000" dirty="0">
                <a:solidFill>
                  <a:srgbClr val="003366"/>
                </a:solidFill>
                <a:sym typeface="Symbol"/>
              </a:rPr>
              <a:t> der Träger „</a:t>
            </a:r>
            <a:r>
              <a:rPr lang="de-DE" sz="2000" dirty="0" err="1">
                <a:solidFill>
                  <a:srgbClr val="003366"/>
                </a:solidFill>
                <a:sym typeface="Symbol"/>
              </a:rPr>
              <a:t>fachl.Handlungsleit</a:t>
            </a:r>
            <a:r>
              <a:rPr lang="de-DE" sz="2000" dirty="0">
                <a:solidFill>
                  <a:srgbClr val="003366"/>
                </a:solidFill>
                <a:sym typeface="Symbol"/>
              </a:rPr>
              <a:t>- </a:t>
            </a:r>
          </a:p>
          <a:p>
            <a:pPr marL="457200" indent="-457200">
              <a:defRPr/>
            </a:pPr>
            <a:r>
              <a:rPr lang="de-DE" sz="2000" dirty="0" err="1">
                <a:solidFill>
                  <a:srgbClr val="003366"/>
                </a:solidFill>
                <a:sym typeface="Symbol"/>
              </a:rPr>
              <a:t>linien</a:t>
            </a:r>
            <a:r>
              <a:rPr lang="de-DE" sz="2000" dirty="0">
                <a:solidFill>
                  <a:srgbClr val="003366"/>
                </a:solidFill>
                <a:sym typeface="Symbol"/>
              </a:rPr>
              <a:t>“ zur weiteren Orientierung anbietet.</a:t>
            </a:r>
          </a:p>
          <a:p>
            <a:pPr marL="457200" indent="-457200">
              <a:defRPr/>
            </a:pPr>
            <a:r>
              <a:rPr lang="de-DE" sz="2000" dirty="0">
                <a:solidFill>
                  <a:srgbClr val="003366"/>
                </a:solidFill>
                <a:sym typeface="Symbol"/>
              </a:rPr>
              <a:t>      </a:t>
            </a:r>
            <a:r>
              <a:rPr lang="de-DE" sz="2000" b="1" dirty="0">
                <a:solidFill>
                  <a:srgbClr val="003366"/>
                </a:solidFill>
                <a:sym typeface="Symbol"/>
              </a:rPr>
              <a:t> </a:t>
            </a:r>
            <a:endParaRPr lang="de-DE" sz="2000" dirty="0">
              <a:solidFill>
                <a:srgbClr val="003366"/>
              </a:solidFill>
            </a:endParaRPr>
          </a:p>
          <a:p>
            <a:pPr marL="457200" indent="-457200" algn="ctr">
              <a:defRPr/>
            </a:pPr>
            <a:endParaRPr lang="de-DE" sz="2000" dirty="0">
              <a:solidFill>
                <a:srgbClr val="003366"/>
              </a:solidFill>
            </a:endParaRP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400" u="sng" dirty="0">
              <a:solidFill>
                <a:srgbClr val="003366"/>
              </a:solidFill>
              <a:effectLst>
                <a:outerShdw blurRad="38100" dist="38100" dir="2700000" algn="tl">
                  <a:srgbClr val="000000">
                    <a:alpha val="43137"/>
                  </a:srgbClr>
                </a:outerShdw>
              </a:effectLst>
            </a:endParaRPr>
          </a:p>
        </p:txBody>
      </p:sp>
      <p:sp>
        <p:nvSpPr>
          <p:cNvPr id="6" name="Rechteck 5">
            <a:extLst>
              <a:ext uri="{FF2B5EF4-FFF2-40B4-BE49-F238E27FC236}">
                <a16:creationId xmlns:a16="http://schemas.microsoft.com/office/drawing/2014/main" id="{AF103B7A-F019-4C7B-BBB5-7A47E0EC46D9}"/>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Macht</a:t>
            </a:r>
            <a:endParaRPr lang="de-DE" sz="2000" dirty="0">
              <a:solidFill>
                <a:schemeClr val="bg1"/>
              </a:solidFill>
            </a:endParaRPr>
          </a:p>
        </p:txBody>
      </p:sp>
    </p:spTree>
    <p:extLst>
      <p:ext uri="{BB962C8B-B14F-4D97-AF65-F5344CB8AC3E}">
        <p14:creationId xmlns:p14="http://schemas.microsoft.com/office/powerpoint/2010/main" val="13912279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 calcmode="lin" valueType="num">
                                      <p:cBhvr additive="base">
                                        <p:cTn id="1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 calcmode="lin" valueType="num">
                                      <p:cBhvr additive="base">
                                        <p:cTn id="1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 calcmode="lin" valueType="num">
                                      <p:cBhvr additive="base">
                                        <p:cTn id="2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anim calcmode="lin" valueType="num">
                                      <p:cBhvr additive="base">
                                        <p:cTn id="2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anim calcmode="lin" valueType="num">
                                      <p:cBhvr additive="base">
                                        <p:cTn id="3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anim calcmode="lin" valueType="num">
                                      <p:cBhvr additive="base">
                                        <p:cTn id="3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anim calcmode="lin" valueType="num">
                                      <p:cBhvr additive="base">
                                        <p:cTn id="41"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461661"/>
            <a:ext cx="9144000" cy="6408000"/>
          </a:xfrm>
          <a:prstGeom prst="rect">
            <a:avLst/>
          </a:prstGeom>
          <a:solidFill>
            <a:schemeClr val="bg1"/>
          </a:solidFill>
          <a:ln w="63500">
            <a:solidFill>
              <a:srgbClr val="003366"/>
            </a:solidFill>
          </a:ln>
        </p:spPr>
        <p:txBody>
          <a:bodyPr>
            <a:spAutoFit/>
          </a:bodyPr>
          <a:lstStyle/>
          <a:p>
            <a:pPr marL="457200" indent="-457200">
              <a:defRPr/>
            </a:pPr>
            <a:endParaRPr lang="de-DE" sz="2000" b="1" dirty="0">
              <a:solidFill>
                <a:srgbClr val="003366"/>
              </a:solidFill>
              <a:sym typeface="Symbol"/>
            </a:endParaRPr>
          </a:p>
          <a:p>
            <a:pPr marL="457200" indent="-457200" algn="ctr">
              <a:defRPr/>
            </a:pPr>
            <a:endParaRPr lang="de-DE" sz="2000" b="1" dirty="0">
              <a:solidFill>
                <a:srgbClr val="003366"/>
              </a:solidFill>
              <a:sym typeface="Symbol"/>
            </a:endParaRPr>
          </a:p>
          <a:p>
            <a:pPr marL="457200" indent="-457200" algn="ctr">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4.2 Eingriff in ein Kindesrecht / Frage 2 </a:t>
            </a:r>
            <a:endParaRPr lang="de-DE" sz="2000" dirty="0">
              <a:solidFill>
                <a:srgbClr val="003366"/>
              </a:solidFill>
            </a:endParaRPr>
          </a:p>
          <a:p>
            <a:pPr marL="457200" indent="-457200" algn="ctr">
              <a:defRPr/>
            </a:pPr>
            <a:endParaRPr lang="de-DE" sz="2000" dirty="0">
              <a:solidFill>
                <a:srgbClr val="003366"/>
              </a:solidFill>
            </a:endParaRPr>
          </a:p>
          <a:p>
            <a:pPr marL="457200" indent="-457200">
              <a:defRPr/>
            </a:pPr>
            <a:r>
              <a:rPr lang="de-DE" sz="2000" dirty="0">
                <a:solidFill>
                  <a:srgbClr val="003366"/>
                </a:solidFill>
              </a:rPr>
              <a:t>Wenn wir die 1.Frage (fachliche Begründbarkeit) mit ja beantworten, können wir </a:t>
            </a:r>
          </a:p>
          <a:p>
            <a:pPr marL="457200" indent="-457200">
              <a:defRPr/>
            </a:pPr>
            <a:r>
              <a:rPr lang="de-DE" sz="2000" dirty="0">
                <a:solidFill>
                  <a:srgbClr val="003366"/>
                </a:solidFill>
              </a:rPr>
              <a:t>das  dementsprechend  fachlich  legitime Verhalten  auf   seine  Rechtmäßigkeit </a:t>
            </a:r>
          </a:p>
          <a:p>
            <a:pPr marL="457200" indent="-457200">
              <a:defRPr/>
            </a:pPr>
            <a:r>
              <a:rPr lang="de-DE" sz="2000" dirty="0">
                <a:solidFill>
                  <a:srgbClr val="003366"/>
                </a:solidFill>
              </a:rPr>
              <a:t>(Legalität) überprüfen (Fragen 2 und 3).</a:t>
            </a:r>
            <a:endParaRPr lang="de-DE" sz="2000" b="1" dirty="0">
              <a:solidFill>
                <a:srgbClr val="003366"/>
              </a:solidFill>
            </a:endParaRPr>
          </a:p>
          <a:p>
            <a:pPr marL="457200" indent="-457200">
              <a:defRPr/>
            </a:pPr>
            <a:endParaRPr lang="de-DE" sz="2000" dirty="0">
              <a:solidFill>
                <a:srgbClr val="003366"/>
              </a:solidFill>
            </a:endParaRPr>
          </a:p>
          <a:p>
            <a:pPr marL="457200" indent="-457200">
              <a:defRPr/>
            </a:pPr>
            <a:r>
              <a:rPr lang="de-DE" sz="2000" dirty="0">
                <a:solidFill>
                  <a:srgbClr val="003366"/>
                </a:solidFill>
              </a:rPr>
              <a:t>Diese weitere rechtl. Prüfung setzt zunächst einen </a:t>
            </a:r>
            <a:r>
              <a:rPr lang="de-DE" sz="2000" b="1" dirty="0">
                <a:solidFill>
                  <a:srgbClr val="003366"/>
                </a:solidFill>
              </a:rPr>
              <a:t>Eingriff in ein Kindesrecht  </a:t>
            </a:r>
          </a:p>
          <a:p>
            <a:pPr marL="457200" indent="-457200">
              <a:defRPr/>
            </a:pPr>
            <a:r>
              <a:rPr lang="de-DE" sz="2000" dirty="0">
                <a:solidFill>
                  <a:srgbClr val="003366"/>
                </a:solidFill>
              </a:rPr>
              <a:t>voraus (Frage 2.) :</a:t>
            </a:r>
            <a:endParaRPr lang="de-DE" sz="2000" b="1" dirty="0">
              <a:solidFill>
                <a:srgbClr val="003366"/>
              </a:solidFill>
            </a:endParaRPr>
          </a:p>
          <a:p>
            <a:pPr marL="457200" indent="-457200">
              <a:defRPr/>
            </a:pPr>
            <a:endParaRPr lang="de-DE" sz="2000" dirty="0">
              <a:solidFill>
                <a:srgbClr val="003366"/>
              </a:solidFill>
            </a:endParaRPr>
          </a:p>
          <a:p>
            <a:pPr marL="2335213" indent="-276225">
              <a:buFont typeface="Arial" panose="020B0604020202020204" pitchFamily="34" charset="0"/>
              <a:buChar char="•"/>
              <a:defRPr/>
            </a:pPr>
            <a:r>
              <a:rPr lang="de-DE" sz="2000" dirty="0">
                <a:solidFill>
                  <a:srgbClr val="003366"/>
                </a:solidFill>
              </a:rPr>
              <a:t>das Prüfschema  findet also nur  auf päd. Grenzsetzungen Anwendung, auf  Verhalten, das  notwendigerweise  in  ein Kindesrecht eingreift,</a:t>
            </a:r>
          </a:p>
          <a:p>
            <a:pPr marL="457200" indent="-457200">
              <a:defRPr/>
            </a:pPr>
            <a:r>
              <a:rPr lang="de-DE" sz="2000" dirty="0">
                <a:solidFill>
                  <a:srgbClr val="003366"/>
                </a:solidFill>
              </a:rPr>
              <a:t>                                 sei es als </a:t>
            </a:r>
            <a:r>
              <a:rPr lang="de-DE" sz="2000" b="1" dirty="0">
                <a:solidFill>
                  <a:srgbClr val="003366"/>
                </a:solidFill>
              </a:rPr>
              <a:t>verbale pädagogische Grenzsetzung</a:t>
            </a:r>
            <a:r>
              <a:rPr lang="de-DE" sz="2000" dirty="0">
                <a:solidFill>
                  <a:srgbClr val="003366"/>
                </a:solidFill>
              </a:rPr>
              <a:t> </a:t>
            </a:r>
            <a:endParaRPr lang="de-DE" sz="2000" dirty="0">
              <a:solidFill>
                <a:srgbClr val="003366"/>
              </a:solidFill>
              <a:sym typeface="Symbol"/>
            </a:endParaRPr>
          </a:p>
          <a:p>
            <a:pPr marL="457200" indent="-457200">
              <a:defRPr/>
            </a:pPr>
            <a:r>
              <a:rPr lang="de-DE" sz="2000" dirty="0">
                <a:solidFill>
                  <a:srgbClr val="003366"/>
                </a:solidFill>
                <a:sym typeface="Symbol"/>
              </a:rPr>
              <a:t>                                  Verbote, Strafen oder</a:t>
            </a:r>
          </a:p>
          <a:p>
            <a:pPr marL="457200" indent="-457200">
              <a:defRPr/>
            </a:pPr>
            <a:r>
              <a:rPr lang="de-DE" sz="2000" dirty="0">
                <a:solidFill>
                  <a:srgbClr val="003366"/>
                </a:solidFill>
              </a:rPr>
              <a:t>                                 sei es als </a:t>
            </a:r>
            <a:r>
              <a:rPr lang="de-DE" sz="2000" b="1" dirty="0">
                <a:solidFill>
                  <a:srgbClr val="003366"/>
                </a:solidFill>
              </a:rPr>
              <a:t>aktive pädagogische Grenzsetzung </a:t>
            </a:r>
            <a:r>
              <a:rPr lang="de-DE" sz="2000" b="1" dirty="0">
                <a:solidFill>
                  <a:srgbClr val="003366"/>
                </a:solidFill>
                <a:sym typeface="Symbol"/>
              </a:rPr>
              <a:t> </a:t>
            </a:r>
          </a:p>
          <a:p>
            <a:pPr marL="457200" indent="-457200">
              <a:defRPr/>
            </a:pPr>
            <a:r>
              <a:rPr lang="de-DE" sz="2000" dirty="0">
                <a:solidFill>
                  <a:srgbClr val="003366"/>
                </a:solidFill>
                <a:sym typeface="Symbol"/>
              </a:rPr>
              <a:t>                                  z.B.  Wegnahme  von  Gegenständen</a:t>
            </a: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400" u="sng" dirty="0">
              <a:solidFill>
                <a:srgbClr val="003366"/>
              </a:solidFill>
              <a:effectLst>
                <a:outerShdw blurRad="38100" dist="38100" dir="2700000" algn="tl">
                  <a:srgbClr val="000000">
                    <a:alpha val="43137"/>
                  </a:srgbClr>
                </a:outerShdw>
              </a:effectLst>
            </a:endParaRPr>
          </a:p>
        </p:txBody>
      </p:sp>
      <p:sp>
        <p:nvSpPr>
          <p:cNvPr id="4" name="Rechteck 3">
            <a:extLst>
              <a:ext uri="{FF2B5EF4-FFF2-40B4-BE49-F238E27FC236}">
                <a16:creationId xmlns:a16="http://schemas.microsoft.com/office/drawing/2014/main" id="{26237F45-AC02-4B2B-A529-031801EAA51E}"/>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Macht</a:t>
            </a:r>
            <a:endParaRPr lang="de-DE" sz="2000" dirty="0">
              <a:solidFill>
                <a:schemeClr val="bg1"/>
              </a:solidFill>
            </a:endParaRPr>
          </a:p>
        </p:txBody>
      </p:sp>
    </p:spTree>
    <p:extLst>
      <p:ext uri="{BB962C8B-B14F-4D97-AF65-F5344CB8AC3E}">
        <p14:creationId xmlns:p14="http://schemas.microsoft.com/office/powerpoint/2010/main" val="13283958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 calcmode="lin" valueType="num">
                                      <p:cBhvr additive="base">
                                        <p:cTn id="1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 calcmode="lin" valueType="num">
                                      <p:cBhvr additive="base">
                                        <p:cTn id="2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 calcmode="lin" valueType="num">
                                      <p:cBhvr additive="base">
                                        <p:cTn id="2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anim calcmode="lin" valueType="num">
                                      <p:cBhvr additive="base">
                                        <p:cTn id="2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anim calcmode="lin" valueType="num">
                                      <p:cBhvr additive="base">
                                        <p:cTn id="3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anim calcmode="lin" valueType="num">
                                      <p:cBhvr additive="base">
                                        <p:cTn id="3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15" end="15"/>
                                            </p:txEl>
                                          </p:spTgt>
                                        </p:tgtEl>
                                        <p:attrNameLst>
                                          <p:attrName>style.visibility</p:attrName>
                                        </p:attrNameLst>
                                      </p:cBhvr>
                                      <p:to>
                                        <p:strVal val="visible"/>
                                      </p:to>
                                    </p:set>
                                    <p:anim calcmode="lin" valueType="num">
                                      <p:cBhvr additive="base">
                                        <p:cTn id="41"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16" end="16"/>
                                            </p:txEl>
                                          </p:spTgt>
                                        </p:tgtEl>
                                        <p:attrNameLst>
                                          <p:attrName>style.visibility</p:attrName>
                                        </p:attrNameLst>
                                      </p:cBhvr>
                                      <p:to>
                                        <p:strVal val="visible"/>
                                      </p:to>
                                    </p:set>
                                    <p:anim calcmode="lin" valueType="num">
                                      <p:cBhvr additive="base">
                                        <p:cTn id="45"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461661"/>
            <a:ext cx="9108000" cy="6432530"/>
          </a:xfrm>
          <a:prstGeom prst="rect">
            <a:avLst/>
          </a:prstGeom>
          <a:solidFill>
            <a:schemeClr val="bg1"/>
          </a:solidFill>
          <a:ln w="63500">
            <a:solidFill>
              <a:srgbClr val="003366"/>
            </a:solidFill>
          </a:ln>
        </p:spPr>
        <p:txBody>
          <a:bodyPr>
            <a:spAutoFit/>
          </a:bodyPr>
          <a:lstStyle/>
          <a:p>
            <a:pPr marL="457200" indent="-457200" algn="ctr">
              <a:defRPr/>
            </a:pPr>
            <a:endParaRPr lang="de-DE" sz="2000" b="1" dirty="0">
              <a:solidFill>
                <a:srgbClr val="003366"/>
              </a:solidFill>
            </a:endParaRPr>
          </a:p>
          <a:p>
            <a:pPr marL="457200" indent="-457200" algn="ctr">
              <a:defRPr/>
            </a:pPr>
            <a:endParaRPr lang="de-DE" sz="2000" b="1" dirty="0">
              <a:solidFill>
                <a:srgbClr val="003366"/>
              </a:solidFill>
              <a:sym typeface="Symbol"/>
            </a:endParaRPr>
          </a:p>
          <a:p>
            <a:pPr marL="457200" indent="-457200" algn="ctr">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4.3 Zustimmung </a:t>
            </a:r>
            <a:r>
              <a:rPr lang="de-DE" sz="2000" b="1" dirty="0" err="1">
                <a:solidFill>
                  <a:srgbClr val="003366"/>
                </a:solidFill>
                <a:sym typeface="Symbol"/>
              </a:rPr>
              <a:t>Obsorgeberechtigte</a:t>
            </a:r>
            <a:r>
              <a:rPr lang="de-DE" sz="2000" b="1" dirty="0">
                <a:solidFill>
                  <a:srgbClr val="003366"/>
                </a:solidFill>
                <a:sym typeface="Symbol"/>
              </a:rPr>
              <a:t> (SB) / Frage 3</a:t>
            </a:r>
          </a:p>
          <a:p>
            <a:pPr marL="457200" indent="-457200">
              <a:defRPr/>
            </a:pPr>
            <a:endParaRPr lang="de-DE" sz="2000" b="1" dirty="0">
              <a:solidFill>
                <a:srgbClr val="003366"/>
              </a:solidFill>
            </a:endParaRPr>
          </a:p>
          <a:p>
            <a:pPr marL="457200" indent="-457200">
              <a:defRPr/>
            </a:pPr>
            <a:r>
              <a:rPr lang="de-DE" sz="2000" dirty="0">
                <a:solidFill>
                  <a:srgbClr val="003366"/>
                </a:solidFill>
              </a:rPr>
              <a:t>Wenn wir d. 2.Frage (Kindesrechtseingriff) mit ja beantworten, ist das Verhalten </a:t>
            </a:r>
          </a:p>
          <a:p>
            <a:pPr marL="457200" indent="-457200">
              <a:defRPr/>
            </a:pPr>
            <a:r>
              <a:rPr lang="de-DE" sz="2000" dirty="0">
                <a:solidFill>
                  <a:srgbClr val="003366"/>
                </a:solidFill>
              </a:rPr>
              <a:t>legal, sofern die  SB- Zustimmung vorliegt. In der Frage 3 ist also  zu klären: ob </a:t>
            </a:r>
          </a:p>
          <a:p>
            <a:pPr marL="457200" indent="-457200">
              <a:defRPr/>
            </a:pPr>
            <a:r>
              <a:rPr lang="de-DE" sz="2000" dirty="0">
                <a:solidFill>
                  <a:srgbClr val="003366"/>
                </a:solidFill>
              </a:rPr>
              <a:t>die päd. Grenzsetzung  mit Wissen u. Wollen der </a:t>
            </a:r>
            <a:r>
              <a:rPr lang="de-DE" sz="2000" dirty="0" err="1">
                <a:solidFill>
                  <a:srgbClr val="003366"/>
                </a:solidFill>
              </a:rPr>
              <a:t>Obsorgeberechtigten</a:t>
            </a:r>
            <a:r>
              <a:rPr lang="de-DE" sz="2000" dirty="0">
                <a:solidFill>
                  <a:srgbClr val="003366"/>
                </a:solidFill>
              </a:rPr>
              <a:t> erfolgte: </a:t>
            </a:r>
          </a:p>
          <a:p>
            <a:pPr>
              <a:defRPr/>
            </a:pPr>
            <a:endParaRPr lang="de-DE" sz="2000" dirty="0">
              <a:solidFill>
                <a:srgbClr val="003366"/>
              </a:solidFill>
            </a:endParaRPr>
          </a:p>
          <a:p>
            <a:pPr marL="536575" indent="-357188">
              <a:buFont typeface="Arial" pitchFamily="34" charset="0"/>
              <a:buChar char="•"/>
              <a:tabLst>
                <a:tab pos="536575" algn="l"/>
              </a:tabLst>
            </a:pPr>
            <a:r>
              <a:rPr lang="de-DE" sz="2000" b="1" u="sng" dirty="0">
                <a:solidFill>
                  <a:srgbClr val="003366"/>
                </a:solidFill>
              </a:rPr>
              <a:t>bei vorhersehbarer Pädagogik</a:t>
            </a:r>
            <a:r>
              <a:rPr lang="de-DE" sz="2000" b="1" dirty="0">
                <a:solidFill>
                  <a:srgbClr val="003366"/>
                </a:solidFill>
              </a:rPr>
              <a:t> </a:t>
            </a:r>
            <a:r>
              <a:rPr lang="de-DE" sz="2000" dirty="0">
                <a:solidFill>
                  <a:srgbClr val="003366"/>
                </a:solidFill>
              </a:rPr>
              <a:t>gilt die  Zustimmung mit dem Erz. </a:t>
            </a:r>
            <a:r>
              <a:rPr lang="de-DE" sz="2000" dirty="0" err="1">
                <a:solidFill>
                  <a:srgbClr val="003366"/>
                </a:solidFill>
              </a:rPr>
              <a:t>auftrag</a:t>
            </a:r>
            <a:r>
              <a:rPr lang="de-DE" sz="2000" dirty="0">
                <a:solidFill>
                  <a:srgbClr val="003366"/>
                </a:solidFill>
              </a:rPr>
              <a:t>   </a:t>
            </a:r>
          </a:p>
          <a:p>
            <a:pPr marL="631825" indent="-452438">
              <a:tabLst>
                <a:tab pos="631825" algn="l"/>
              </a:tabLst>
            </a:pPr>
            <a:r>
              <a:rPr lang="de-DE" sz="2000" dirty="0">
                <a:solidFill>
                  <a:srgbClr val="003366"/>
                </a:solidFill>
              </a:rPr>
              <a:t>     als stillschweigend erteilt, eine  ausdrückliche  Zustimmung ist entbehrlich: </a:t>
            </a:r>
          </a:p>
          <a:p>
            <a:pPr marL="631825" indent="-452438">
              <a:tabLst>
                <a:tab pos="631825" algn="l"/>
              </a:tabLst>
            </a:pPr>
            <a:r>
              <a:rPr lang="de-DE" sz="2000" dirty="0">
                <a:solidFill>
                  <a:srgbClr val="003366"/>
                </a:solidFill>
              </a:rPr>
              <a:t>     das päd. Verhalten ist für </a:t>
            </a:r>
            <a:r>
              <a:rPr lang="de-DE" sz="2000" dirty="0" err="1">
                <a:solidFill>
                  <a:srgbClr val="003366"/>
                </a:solidFill>
              </a:rPr>
              <a:t>Obsorgeberechtigte</a:t>
            </a:r>
            <a:r>
              <a:rPr lang="de-DE" sz="2000" dirty="0">
                <a:solidFill>
                  <a:srgbClr val="003366"/>
                </a:solidFill>
              </a:rPr>
              <a:t> vorhersehbar (päd. Routine)</a:t>
            </a:r>
          </a:p>
          <a:p>
            <a:pPr marL="631825" indent="-452438">
              <a:tabLst>
                <a:tab pos="631825" algn="l"/>
              </a:tabLst>
            </a:pPr>
            <a:endParaRPr lang="de-DE" sz="2000" dirty="0">
              <a:solidFill>
                <a:srgbClr val="003366"/>
              </a:solidFill>
            </a:endParaRPr>
          </a:p>
          <a:p>
            <a:pPr marL="631825" indent="-452438">
              <a:buFont typeface="Arial" pitchFamily="34" charset="0"/>
              <a:buChar char="•"/>
              <a:tabLst>
                <a:tab pos="631825" algn="l"/>
              </a:tabLst>
            </a:pPr>
            <a:r>
              <a:rPr lang="de-DE" sz="2000" b="1" u="sng" dirty="0">
                <a:solidFill>
                  <a:srgbClr val="003366"/>
                </a:solidFill>
              </a:rPr>
              <a:t>bei unvorhersehbarer Pädagogik</a:t>
            </a:r>
            <a:r>
              <a:rPr lang="de-DE" sz="2000" b="1" dirty="0">
                <a:solidFill>
                  <a:srgbClr val="003366"/>
                </a:solidFill>
              </a:rPr>
              <a:t>, </a:t>
            </a:r>
            <a:r>
              <a:rPr lang="de-DE" sz="2000" dirty="0">
                <a:solidFill>
                  <a:srgbClr val="003366"/>
                </a:solidFill>
              </a:rPr>
              <a:t>insbesondere bei „aktiver </a:t>
            </a:r>
            <a:r>
              <a:rPr lang="de-DE" sz="2000" dirty="0" err="1">
                <a:solidFill>
                  <a:srgbClr val="003366"/>
                </a:solidFill>
              </a:rPr>
              <a:t>päd.Grenz</a:t>
            </a:r>
            <a:r>
              <a:rPr lang="de-DE" sz="2000" dirty="0">
                <a:solidFill>
                  <a:srgbClr val="003366"/>
                </a:solidFill>
              </a:rPr>
              <a:t>- </a:t>
            </a:r>
            <a:r>
              <a:rPr lang="de-DE" sz="2000" dirty="0" err="1">
                <a:solidFill>
                  <a:srgbClr val="003366"/>
                </a:solidFill>
              </a:rPr>
              <a:t>setzung</a:t>
            </a:r>
            <a:r>
              <a:rPr lang="de-DE" sz="2000" dirty="0">
                <a:solidFill>
                  <a:srgbClr val="003366"/>
                </a:solidFill>
              </a:rPr>
              <a:t>“,  bedarf es  der ausdrücklichen  Zustimmung, am besten anhand „fachlicher Handlungsleitlinien“, die SB bei der Aufnahme gegenzeichnen.</a:t>
            </a:r>
          </a:p>
          <a:p>
            <a:pPr marL="631825" lvl="1" indent="-452438">
              <a:tabLst>
                <a:tab pos="631825" algn="l"/>
              </a:tabLst>
              <a:defRPr/>
            </a:pPr>
            <a:r>
              <a:rPr lang="de-DE" sz="2000" dirty="0">
                <a:solidFill>
                  <a:srgbClr val="003366"/>
                </a:solidFill>
              </a:rPr>
              <a:t> </a:t>
            </a:r>
          </a:p>
          <a:p>
            <a:pPr marL="0" lvl="1">
              <a:defRPr/>
            </a:pPr>
            <a:endParaRPr lang="de-DE" sz="2400" b="1" dirty="0">
              <a:solidFill>
                <a:srgbClr val="003366"/>
              </a:solidFill>
              <a:effectLst>
                <a:outerShdw blurRad="38100" dist="38100" dir="2700000" algn="tl">
                  <a:srgbClr val="000000">
                    <a:alpha val="43137"/>
                  </a:srgbClr>
                </a:outerShdw>
              </a:effectLst>
            </a:endParaRPr>
          </a:p>
          <a:p>
            <a:pPr marL="457200" indent="-457200">
              <a:defRPr/>
            </a:pP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4" name="Rechteck 3">
            <a:extLst>
              <a:ext uri="{FF2B5EF4-FFF2-40B4-BE49-F238E27FC236}">
                <a16:creationId xmlns:a16="http://schemas.microsoft.com/office/drawing/2014/main" id="{E58977DC-65DE-476A-86BB-7B252D412E42}"/>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a:t>
            </a:r>
            <a:r>
              <a:rPr lang="de-DE" sz="2000" dirty="0">
                <a:solidFill>
                  <a:schemeClr val="bg1"/>
                </a:solidFill>
              </a:rPr>
              <a:t>t</a:t>
            </a:r>
          </a:p>
        </p:txBody>
      </p:sp>
    </p:spTree>
    <p:extLst>
      <p:ext uri="{BB962C8B-B14F-4D97-AF65-F5344CB8AC3E}">
        <p14:creationId xmlns:p14="http://schemas.microsoft.com/office/powerpoint/2010/main" val="29700381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 calcmode="lin" valueType="num">
                                      <p:cBhvr additive="base">
                                        <p:cTn id="1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 calcmode="lin" valueType="num">
                                      <p:cBhvr additive="base">
                                        <p:cTn id="2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 calcmode="lin" valueType="num">
                                      <p:cBhvr additive="base">
                                        <p:cTn id="2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anim calcmode="lin" valueType="num">
                                      <p:cBhvr additive="base">
                                        <p:cTn id="2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anim calcmode="lin" valueType="num">
                                      <p:cBhvr additive="base">
                                        <p:cTn id="3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2947" y="572788"/>
            <a:ext cx="9108000" cy="6300000"/>
          </a:xfrm>
          <a:prstGeom prst="rect">
            <a:avLst/>
          </a:prstGeom>
          <a:solidFill>
            <a:schemeClr val="bg1"/>
          </a:solidFill>
          <a:ln w="63500">
            <a:solidFill>
              <a:srgbClr val="003366"/>
            </a:solidFill>
          </a:ln>
        </p:spPr>
        <p:txBody>
          <a:bodyPr>
            <a:spAutoFit/>
          </a:bodyPr>
          <a:lstStyle/>
          <a:p>
            <a:pPr marL="457200" indent="-457200" algn="ctr">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4.4</a:t>
            </a:r>
            <a:r>
              <a:rPr lang="de-DE" sz="2000" b="1" dirty="0">
                <a:solidFill>
                  <a:srgbClr val="003366"/>
                </a:solidFill>
              </a:rPr>
              <a:t> Aufsichtsverantwortung/ „Gefahrenabwehr“ / Frage 4</a:t>
            </a:r>
          </a:p>
          <a:p>
            <a:pPr marL="457200" indent="-457200">
              <a:defRPr/>
            </a:pPr>
            <a:endParaRPr lang="de-DE" sz="2000" dirty="0">
              <a:solidFill>
                <a:srgbClr val="003366"/>
              </a:solidFill>
            </a:endParaRPr>
          </a:p>
          <a:p>
            <a:pPr marL="457200" indent="-457200">
              <a:defRPr/>
            </a:pPr>
            <a:r>
              <a:rPr lang="de-DE" sz="2000" dirty="0">
                <a:solidFill>
                  <a:srgbClr val="003366"/>
                </a:solidFill>
              </a:rPr>
              <a:t>Wenn wir  die  3. Frage (SB.- Zustimmung) mit ja beantworten, ist das  Handeln </a:t>
            </a:r>
          </a:p>
          <a:p>
            <a:pPr marL="457200" indent="-457200">
              <a:defRPr/>
            </a:pPr>
            <a:r>
              <a:rPr lang="de-DE" sz="2000" dirty="0">
                <a:solidFill>
                  <a:srgbClr val="003366"/>
                </a:solidFill>
              </a:rPr>
              <a:t>legitim u. legal („zulässige Macht“). Fehlt die SB- Zustimmung, kann es  nur </a:t>
            </a:r>
            <a:r>
              <a:rPr lang="de-DE" sz="2000" dirty="0" err="1">
                <a:solidFill>
                  <a:srgbClr val="003366"/>
                </a:solidFill>
              </a:rPr>
              <a:t>un</a:t>
            </a:r>
            <a:r>
              <a:rPr lang="de-DE" sz="2000" dirty="0">
                <a:solidFill>
                  <a:srgbClr val="003366"/>
                </a:solidFill>
              </a:rPr>
              <a:t>- </a:t>
            </a:r>
          </a:p>
          <a:p>
            <a:pPr marL="457200" indent="-457200">
              <a:defRPr/>
            </a:pPr>
            <a:r>
              <a:rPr lang="de-DE" sz="2000" dirty="0" err="1">
                <a:solidFill>
                  <a:srgbClr val="003366"/>
                </a:solidFill>
              </a:rPr>
              <a:t>ter</a:t>
            </a:r>
            <a:r>
              <a:rPr lang="de-DE" sz="2000" dirty="0">
                <a:solidFill>
                  <a:srgbClr val="003366"/>
                </a:solidFill>
              </a:rPr>
              <a:t> dem  Aspekt des  Rechtsinstruments der „</a:t>
            </a:r>
            <a:r>
              <a:rPr lang="de-DE" sz="2000" b="1" dirty="0">
                <a:solidFill>
                  <a:srgbClr val="003366"/>
                </a:solidFill>
              </a:rPr>
              <a:t>Gefahrenabwehr</a:t>
            </a:r>
            <a:r>
              <a:rPr lang="de-DE" sz="2000" dirty="0">
                <a:solidFill>
                  <a:srgbClr val="003366"/>
                </a:solidFill>
              </a:rPr>
              <a:t>“ legalisiert wer-</a:t>
            </a:r>
          </a:p>
          <a:p>
            <a:pPr>
              <a:defRPr/>
            </a:pPr>
            <a:r>
              <a:rPr lang="de-DE" sz="2000" dirty="0" err="1">
                <a:solidFill>
                  <a:srgbClr val="003366"/>
                </a:solidFill>
              </a:rPr>
              <a:t>den,anderenfalls</a:t>
            </a:r>
            <a:r>
              <a:rPr lang="de-DE" sz="2000" dirty="0">
                <a:solidFill>
                  <a:srgbClr val="003366"/>
                </a:solidFill>
              </a:rPr>
              <a:t> liegt „Machtmissbrauch“ vor. Das bedeutet: die BetreuerInnen  sind </a:t>
            </a:r>
            <a:r>
              <a:rPr lang="de-DE" sz="2000" b="1" dirty="0" err="1">
                <a:solidFill>
                  <a:srgbClr val="003366"/>
                </a:solidFill>
              </a:rPr>
              <a:t>aufsichtsverantwortlich</a:t>
            </a:r>
            <a:r>
              <a:rPr lang="de-DE" sz="2000" dirty="0" err="1">
                <a:solidFill>
                  <a:srgbClr val="003366"/>
                </a:solidFill>
              </a:rPr>
              <a:t>,neben</a:t>
            </a:r>
            <a:r>
              <a:rPr lang="de-DE" sz="2000" dirty="0">
                <a:solidFill>
                  <a:srgbClr val="003366"/>
                </a:solidFill>
              </a:rPr>
              <a:t> ihrem Erziehungsauftrag (Doppelauftrag). </a:t>
            </a:r>
          </a:p>
          <a:p>
            <a:pPr>
              <a:defRPr/>
            </a:pPr>
            <a:endParaRPr lang="de-DE" sz="2000" dirty="0">
              <a:solidFill>
                <a:srgbClr val="003366"/>
              </a:solidFill>
            </a:endParaRPr>
          </a:p>
          <a:p>
            <a:pPr>
              <a:defRPr/>
            </a:pPr>
            <a:r>
              <a:rPr lang="de-DE" sz="2000" dirty="0">
                <a:solidFill>
                  <a:srgbClr val="003366"/>
                </a:solidFill>
              </a:rPr>
              <a:t>→ </a:t>
            </a:r>
            <a:r>
              <a:rPr lang="de-DE" sz="2000" b="1" dirty="0">
                <a:solidFill>
                  <a:srgbClr val="003366"/>
                </a:solidFill>
              </a:rPr>
              <a:t>Aufsichtsverantwortung beinhaltet: </a:t>
            </a:r>
          </a:p>
          <a:p>
            <a:pPr>
              <a:defRPr/>
            </a:pPr>
            <a:endParaRPr lang="de-DE" sz="2000" dirty="0">
              <a:solidFill>
                <a:srgbClr val="003366"/>
              </a:solidFill>
            </a:endParaRPr>
          </a:p>
          <a:p>
            <a:pPr marL="631825" indent="-273050">
              <a:buFont typeface="Arial" pitchFamily="34" charset="0"/>
              <a:buChar char="•"/>
            </a:pPr>
            <a:r>
              <a:rPr lang="de-DE" sz="2000" b="1" dirty="0">
                <a:solidFill>
                  <a:srgbClr val="003366"/>
                </a:solidFill>
              </a:rPr>
              <a:t>Befugnis der „Gefahrenabwehr“ </a:t>
            </a:r>
            <a:r>
              <a:rPr lang="de-DE" sz="2000" dirty="0">
                <a:solidFill>
                  <a:srgbClr val="003366"/>
                </a:solidFill>
              </a:rPr>
              <a:t>bei akuter Eigen- o. Fremdgefährdung des/r K./</a:t>
            </a:r>
            <a:r>
              <a:rPr lang="de-DE" sz="2000" dirty="0" err="1">
                <a:solidFill>
                  <a:srgbClr val="003366"/>
                </a:solidFill>
              </a:rPr>
              <a:t>Jugl</a:t>
            </a:r>
            <a:r>
              <a:rPr lang="de-DE" sz="2000" dirty="0">
                <a:solidFill>
                  <a:srgbClr val="003366"/>
                </a:solidFill>
              </a:rPr>
              <a:t>.→ es darf in Kindesrecht eingegriffen werden, wenn dies </a:t>
            </a:r>
            <a:r>
              <a:rPr lang="de-DE" sz="2000" b="1" dirty="0">
                <a:solidFill>
                  <a:srgbClr val="003366"/>
                </a:solidFill>
              </a:rPr>
              <a:t>er- </a:t>
            </a:r>
            <a:r>
              <a:rPr lang="de-DE" sz="2000" b="1" dirty="0" err="1">
                <a:solidFill>
                  <a:srgbClr val="003366"/>
                </a:solidFill>
              </a:rPr>
              <a:t>forderlich</a:t>
            </a:r>
            <a:r>
              <a:rPr lang="de-DE" sz="2000" b="1" dirty="0">
                <a:solidFill>
                  <a:srgbClr val="003366"/>
                </a:solidFill>
              </a:rPr>
              <a:t>, geeignet u. verhältnismäßig </a:t>
            </a:r>
            <a:r>
              <a:rPr lang="de-DE" sz="2000" dirty="0">
                <a:solidFill>
                  <a:srgbClr val="003366"/>
                </a:solidFill>
              </a:rPr>
              <a:t>ist: es liegt keine Kindesrechts- </a:t>
            </a:r>
            <a:r>
              <a:rPr lang="de-DE" sz="2000" dirty="0" err="1">
                <a:solidFill>
                  <a:srgbClr val="003366"/>
                </a:solidFill>
              </a:rPr>
              <a:t>verletzg</a:t>
            </a:r>
            <a:r>
              <a:rPr lang="de-DE" sz="2000" dirty="0">
                <a:solidFill>
                  <a:srgbClr val="003366"/>
                </a:solidFill>
              </a:rPr>
              <a:t>. vor, d.h. keine „Gewalt“  i.S. des „</a:t>
            </a:r>
            <a:r>
              <a:rPr lang="de-DE" sz="2000" dirty="0" err="1">
                <a:solidFill>
                  <a:srgbClr val="003366"/>
                </a:solidFill>
              </a:rPr>
              <a:t>Gewalt“verbots</a:t>
            </a:r>
            <a:r>
              <a:rPr lang="de-DE" sz="2000" dirty="0">
                <a:solidFill>
                  <a:srgbClr val="003366"/>
                </a:solidFill>
              </a:rPr>
              <a:t>, vielmehr  „zu- lässige Macht“.</a:t>
            </a:r>
          </a:p>
          <a:p>
            <a:pPr marL="627063" indent="-269875">
              <a:buFont typeface="Arial" panose="020B0604020202020204" pitchFamily="34" charset="0"/>
              <a:buChar char="•"/>
            </a:pPr>
            <a:r>
              <a:rPr lang="de-DE" sz="2000" b="1" dirty="0">
                <a:solidFill>
                  <a:srgbClr val="003366"/>
                </a:solidFill>
              </a:rPr>
              <a:t>Maßnahmen </a:t>
            </a:r>
            <a:r>
              <a:rPr lang="de-DE" sz="2000" b="1" dirty="0" err="1">
                <a:solidFill>
                  <a:srgbClr val="003366"/>
                </a:solidFill>
              </a:rPr>
              <a:t>zivilrechtl</a:t>
            </a:r>
            <a:r>
              <a:rPr lang="de-DE" sz="2000" b="1" dirty="0">
                <a:solidFill>
                  <a:srgbClr val="003366"/>
                </a:solidFill>
              </a:rPr>
              <a:t>. Aufsichtspflicht: </a:t>
            </a:r>
            <a:r>
              <a:rPr lang="de-DE" sz="2000" dirty="0">
                <a:solidFill>
                  <a:srgbClr val="003366"/>
                </a:solidFill>
              </a:rPr>
              <a:t>diese</a:t>
            </a:r>
            <a:r>
              <a:rPr lang="de-DE" sz="2000" b="1" dirty="0">
                <a:solidFill>
                  <a:srgbClr val="003366"/>
                </a:solidFill>
              </a:rPr>
              <a:t> </a:t>
            </a:r>
            <a:r>
              <a:rPr lang="de-DE" sz="2000" dirty="0">
                <a:solidFill>
                  <a:srgbClr val="003366"/>
                </a:solidFill>
              </a:rPr>
              <a:t>sind stets „zul. Macht“, da Schaden abwendet wird: verfolgtes </a:t>
            </a:r>
            <a:r>
              <a:rPr lang="de-DE" sz="2000" dirty="0" err="1">
                <a:solidFill>
                  <a:srgbClr val="003366"/>
                </a:solidFill>
              </a:rPr>
              <a:t>päd.Ziel</a:t>
            </a:r>
            <a:r>
              <a:rPr lang="de-DE" sz="2000" dirty="0">
                <a:solidFill>
                  <a:srgbClr val="003366"/>
                </a:solidFill>
              </a:rPr>
              <a:t> ist „</a:t>
            </a:r>
            <a:r>
              <a:rPr lang="de-DE" sz="2000" dirty="0" err="1">
                <a:solidFill>
                  <a:srgbClr val="003366"/>
                </a:solidFill>
              </a:rPr>
              <a:t>Gemeinschaftsfähigk</a:t>
            </a:r>
            <a:r>
              <a:rPr lang="de-DE" sz="2000" dirty="0">
                <a:solidFill>
                  <a:srgbClr val="003366"/>
                </a:solidFill>
              </a:rPr>
              <a:t>.“</a:t>
            </a:r>
          </a:p>
          <a:p>
            <a:pPr marL="357188"/>
            <a:r>
              <a:rPr lang="de-DE" sz="2000" dirty="0">
                <a:solidFill>
                  <a:srgbClr val="003366"/>
                </a:solidFill>
              </a:rPr>
              <a:t>    Aufsichtspflicht besteht in den Grenzen der Vorhersehbar-/ Zumutbarkeit </a:t>
            </a:r>
          </a:p>
        </p:txBody>
      </p:sp>
      <p:sp>
        <p:nvSpPr>
          <p:cNvPr id="4" name="Rechteck 3">
            <a:extLst>
              <a:ext uri="{FF2B5EF4-FFF2-40B4-BE49-F238E27FC236}">
                <a16:creationId xmlns:a16="http://schemas.microsoft.com/office/drawing/2014/main" id="{E62EA902-A971-4915-B80F-3D8D27809402}"/>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Macht</a:t>
            </a:r>
            <a:endParaRPr lang="de-DE" sz="2000" dirty="0">
              <a:solidFill>
                <a:schemeClr val="bg1"/>
              </a:solidFill>
            </a:endParaRPr>
          </a:p>
        </p:txBody>
      </p:sp>
    </p:spTree>
    <p:extLst>
      <p:ext uri="{BB962C8B-B14F-4D97-AF65-F5344CB8AC3E}">
        <p14:creationId xmlns:p14="http://schemas.microsoft.com/office/powerpoint/2010/main" val="7726498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 calcmode="lin" valueType="num">
                                      <p:cBhvr additive="base">
                                        <p:cTn id="1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 calcmode="lin" valueType="num">
                                      <p:cBhvr additive="base">
                                        <p:cTn id="2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anim calcmode="lin" valueType="num">
                                      <p:cBhvr additive="base">
                                        <p:cTn id="2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11" end="11"/>
                                            </p:txEl>
                                          </p:spTgt>
                                        </p:tgtEl>
                                        <p:attrNameLst>
                                          <p:attrName>style.visibility</p:attrName>
                                        </p:attrNameLst>
                                      </p:cBhvr>
                                      <p:to>
                                        <p:strVal val="visible"/>
                                      </p:to>
                                    </p:set>
                                    <p:anim calcmode="lin" valueType="num">
                                      <p:cBhvr additive="base">
                                        <p:cTn id="35"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12" end="12"/>
                                            </p:txEl>
                                          </p:spTgt>
                                        </p:tgtEl>
                                        <p:attrNameLst>
                                          <p:attrName>style.visibility</p:attrName>
                                        </p:attrNameLst>
                                      </p:cBhvr>
                                      <p:to>
                                        <p:strVal val="visible"/>
                                      </p:to>
                                    </p:set>
                                    <p:anim calcmode="lin" valueType="num">
                                      <p:cBhvr additive="base">
                                        <p:cTn id="39"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576000"/>
            <a:ext cx="9108000" cy="6264000"/>
          </a:xfrm>
          <a:prstGeom prst="rect">
            <a:avLst/>
          </a:prstGeom>
          <a:solidFill>
            <a:schemeClr val="bg1"/>
          </a:solidFill>
          <a:ln w="63500">
            <a:solidFill>
              <a:srgbClr val="003366"/>
            </a:solidFill>
          </a:ln>
        </p:spPr>
        <p:txBody>
          <a:bodyPr>
            <a:spAutoFit/>
          </a:bodyPr>
          <a:lstStyle/>
          <a:p>
            <a:pPr marL="457200" indent="-457200">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4.4</a:t>
            </a:r>
            <a:r>
              <a:rPr lang="de-DE" sz="2000" b="1" dirty="0">
                <a:solidFill>
                  <a:srgbClr val="003366"/>
                </a:solidFill>
              </a:rPr>
              <a:t> Aufsichtsverantwortung/ „Gefahrenabwehr“/ Frage 4</a:t>
            </a:r>
            <a:r>
              <a:rPr lang="de-DE" sz="2000" b="1" dirty="0">
                <a:solidFill>
                  <a:srgbClr val="003366"/>
                </a:solidFill>
                <a:sym typeface="Symbol"/>
              </a:rPr>
              <a:t> </a:t>
            </a:r>
          </a:p>
          <a:p>
            <a:endParaRPr lang="de-DE" sz="2000" dirty="0">
              <a:solidFill>
                <a:srgbClr val="003366"/>
              </a:solidFill>
            </a:endParaRPr>
          </a:p>
          <a:p>
            <a:r>
              <a:rPr lang="de-DE" sz="2000" dirty="0">
                <a:solidFill>
                  <a:srgbClr val="003366"/>
                </a:solidFill>
              </a:rPr>
              <a:t>Es ist durchaus möglich, ja sogar i.d.R. wichtig, dass bei Maßnahmen der „Ge- </a:t>
            </a:r>
            <a:r>
              <a:rPr lang="de-DE" sz="2000" dirty="0" err="1">
                <a:solidFill>
                  <a:srgbClr val="003366"/>
                </a:solidFill>
              </a:rPr>
              <a:t>fahrenabwehr</a:t>
            </a:r>
            <a:r>
              <a:rPr lang="de-DE" sz="2000" dirty="0">
                <a:solidFill>
                  <a:srgbClr val="003366"/>
                </a:solidFill>
              </a:rPr>
              <a:t>“ zugleich auch ein päd. Ziel verfolgt wird.</a:t>
            </a:r>
          </a:p>
          <a:p>
            <a:endParaRPr lang="de-DE" sz="2000" dirty="0">
              <a:solidFill>
                <a:srgbClr val="003366"/>
              </a:solidFill>
            </a:endParaRPr>
          </a:p>
          <a:p>
            <a:r>
              <a:rPr lang="de-DE" sz="2000" dirty="0">
                <a:solidFill>
                  <a:srgbClr val="003366"/>
                </a:solidFill>
              </a:rPr>
              <a:t>Die  Pädagogin  handelt z.B. - bedingt durch den primären Erziehungsauftrag - auch  pädagogisch, wenn  sie  während  des  Festhaltens  beruhigend auf  das aggressive Kind einwirkt. Sie verfolgt dann auch das </a:t>
            </a:r>
            <a:r>
              <a:rPr lang="de-DE" sz="2000" dirty="0" err="1">
                <a:solidFill>
                  <a:srgbClr val="003366"/>
                </a:solidFill>
              </a:rPr>
              <a:t>Ziel,die</a:t>
            </a:r>
            <a:r>
              <a:rPr lang="de-DE" sz="2000" dirty="0">
                <a:solidFill>
                  <a:srgbClr val="003366"/>
                </a:solidFill>
              </a:rPr>
              <a:t> „Gefahrenabwehr“ kommunikativ  so  einzubetten,  dass  sie  das  Kind  nicht  zu  sehr  verstört. </a:t>
            </a:r>
          </a:p>
          <a:p>
            <a:endParaRPr lang="de-DE" sz="2000" dirty="0">
              <a:solidFill>
                <a:srgbClr val="003366"/>
              </a:solidFill>
            </a:endParaRPr>
          </a:p>
          <a:p>
            <a:r>
              <a:rPr lang="de-DE" sz="2000" dirty="0">
                <a:solidFill>
                  <a:srgbClr val="003366"/>
                </a:solidFill>
              </a:rPr>
              <a:t>Zudem  ist  Voraussetzung  für  jede  Maßnahme  der  „Gefahrenabwehr“, dass eine  päd. Beziehung  besteht.  Diese ist  wesentlich  mitbestimmend  dafür, ob sich  z.B.  ein Kind  festhalten lässt. Vorangegangene  Beziehungserfahrungen </a:t>
            </a:r>
          </a:p>
          <a:p>
            <a:r>
              <a:rPr lang="de-DE" sz="2000" dirty="0">
                <a:solidFill>
                  <a:srgbClr val="003366"/>
                </a:solidFill>
              </a:rPr>
              <a:t>mit  der/ m  </a:t>
            </a:r>
            <a:r>
              <a:rPr lang="de-DE" sz="2000" dirty="0" err="1">
                <a:solidFill>
                  <a:srgbClr val="003366"/>
                </a:solidFill>
              </a:rPr>
              <a:t>PädagogIn</a:t>
            </a:r>
            <a:r>
              <a:rPr lang="de-DE" sz="2000" dirty="0">
                <a:solidFill>
                  <a:srgbClr val="003366"/>
                </a:solidFill>
              </a:rPr>
              <a:t>  sind  in  der „Gefahrenabwehr“ von großer  Bedeutung.</a:t>
            </a:r>
          </a:p>
          <a:p>
            <a:endParaRPr lang="de-DE" sz="2000" b="1" dirty="0">
              <a:solidFill>
                <a:srgbClr val="003366"/>
              </a:solidFill>
            </a:endParaRPr>
          </a:p>
          <a:p>
            <a:r>
              <a:rPr lang="de-DE" sz="2000" b="1" dirty="0">
                <a:solidFill>
                  <a:srgbClr val="003366"/>
                </a:solidFill>
              </a:rPr>
              <a:t>Aber:  </a:t>
            </a:r>
            <a:r>
              <a:rPr lang="de-DE" sz="2000" dirty="0">
                <a:solidFill>
                  <a:srgbClr val="003366"/>
                </a:solidFill>
              </a:rPr>
              <a:t>auch wenn mit „Gefahrenabwehr“ ein </a:t>
            </a:r>
            <a:r>
              <a:rPr lang="de-DE" sz="2000" dirty="0" err="1">
                <a:solidFill>
                  <a:srgbClr val="003366"/>
                </a:solidFill>
              </a:rPr>
              <a:t>päd.Ziel</a:t>
            </a:r>
            <a:r>
              <a:rPr lang="de-DE" sz="2000" dirty="0">
                <a:solidFill>
                  <a:srgbClr val="003366"/>
                </a:solidFill>
              </a:rPr>
              <a:t> verfolgt wird, müssen de- </a:t>
            </a:r>
            <a:r>
              <a:rPr lang="de-DE" sz="2000" dirty="0" err="1">
                <a:solidFill>
                  <a:srgbClr val="003366"/>
                </a:solidFill>
              </a:rPr>
              <a:t>ren</a:t>
            </a:r>
            <a:r>
              <a:rPr lang="de-DE" sz="2000" dirty="0">
                <a:solidFill>
                  <a:srgbClr val="003366"/>
                </a:solidFill>
              </a:rPr>
              <a:t>  rechtliche Voraussetzungen  geprüft werden. Es ist also, da rechtl. Voraus- </a:t>
            </a:r>
            <a:r>
              <a:rPr lang="de-DE" sz="2000" dirty="0" err="1">
                <a:solidFill>
                  <a:srgbClr val="003366"/>
                </a:solidFill>
              </a:rPr>
              <a:t>setzungen</a:t>
            </a:r>
            <a:r>
              <a:rPr lang="de-DE" sz="2000" dirty="0">
                <a:solidFill>
                  <a:srgbClr val="003366"/>
                </a:solidFill>
              </a:rPr>
              <a:t> umfassender sind als die fachlichen, stets „</a:t>
            </a:r>
            <a:r>
              <a:rPr lang="de-DE" sz="2000" dirty="0" err="1">
                <a:solidFill>
                  <a:srgbClr val="003366"/>
                </a:solidFill>
              </a:rPr>
              <a:t>Erforderlichkeit,Eignung</a:t>
            </a:r>
            <a:r>
              <a:rPr lang="de-DE" sz="2000" dirty="0">
                <a:solidFill>
                  <a:srgbClr val="003366"/>
                </a:solidFill>
              </a:rPr>
              <a:t>,  Verhältnismäßigkeit“  zu  prüfen: der päd. Zweck  darf nicht „die Mittel heiligen“.  </a:t>
            </a:r>
          </a:p>
          <a:p>
            <a:pPr marL="631825" indent="-273050">
              <a:buFont typeface="Arial" pitchFamily="34" charset="0"/>
              <a:buChar char="•"/>
            </a:pPr>
            <a:endParaRPr lang="de-DE" sz="2000" dirty="0">
              <a:solidFill>
                <a:srgbClr val="003366"/>
              </a:solidFill>
            </a:endParaRPr>
          </a:p>
        </p:txBody>
      </p:sp>
      <p:sp>
        <p:nvSpPr>
          <p:cNvPr id="4" name="Rechteck 3">
            <a:extLst>
              <a:ext uri="{FF2B5EF4-FFF2-40B4-BE49-F238E27FC236}">
                <a16:creationId xmlns:a16="http://schemas.microsoft.com/office/drawing/2014/main" id="{02F84028-4525-41A1-A14D-D2300B1C98B3}"/>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Macht</a:t>
            </a:r>
            <a:endParaRPr lang="de-DE" sz="2000" dirty="0">
              <a:solidFill>
                <a:schemeClr val="bg1"/>
              </a:solidFill>
            </a:endParaRPr>
          </a:p>
        </p:txBody>
      </p:sp>
    </p:spTree>
    <p:extLst>
      <p:ext uri="{BB962C8B-B14F-4D97-AF65-F5344CB8AC3E}">
        <p14:creationId xmlns:p14="http://schemas.microsoft.com/office/powerpoint/2010/main" val="19122188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 calcmode="lin" valueType="num">
                                      <p:cBhvr additive="base">
                                        <p:cTn id="1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 calcmode="lin" valueType="num">
                                      <p:cBhvr additive="base">
                                        <p:cTn id="1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anim calcmode="lin" valueType="num">
                                      <p:cBhvr additive="base">
                                        <p:cTn id="2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anim calcmode="lin" valueType="num">
                                      <p:cBhvr additive="base">
                                        <p:cTn id="2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6840000"/>
          </a:xfrm>
          <a:prstGeom prst="rect">
            <a:avLst/>
          </a:prstGeom>
          <a:solidFill>
            <a:schemeClr val="bg1"/>
          </a:solidFill>
          <a:ln w="9525">
            <a:noFill/>
            <a:miter lim="800000"/>
            <a:headEnd/>
            <a:tailEnd/>
          </a:ln>
        </p:spPr>
        <p:txBody>
          <a:bodyPr>
            <a:spAutoFit/>
          </a:bodyPr>
          <a:lstStyle/>
          <a:p>
            <a:pPr>
              <a:defRPr/>
            </a:pPr>
            <a:r>
              <a:rPr lang="de-DE" sz="2400" b="1" dirty="0">
                <a:solidFill>
                  <a:srgbClr val="003366"/>
                </a:solidFill>
                <a:latin typeface="Arial" pitchFamily="34" charset="0"/>
                <a:cs typeface="Arial" pitchFamily="34" charset="0"/>
              </a:rPr>
              <a:t>                                    </a:t>
            </a: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336699"/>
              </a:solidFill>
            </a:endParaRPr>
          </a:p>
        </p:txBody>
      </p:sp>
      <p:sp>
        <p:nvSpPr>
          <p:cNvPr id="5124" name="Rectangle 2"/>
          <p:cNvSpPr>
            <a:spLocks noChangeArrowheads="1"/>
          </p:cNvSpPr>
          <p:nvPr/>
        </p:nvSpPr>
        <p:spPr bwMode="auto">
          <a:xfrm>
            <a:off x="0" y="0"/>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11" name="Rechteck 4"/>
          <p:cNvSpPr>
            <a:spLocks noChangeArrowheads="1"/>
          </p:cNvSpPr>
          <p:nvPr/>
        </p:nvSpPr>
        <p:spPr bwMode="auto">
          <a:xfrm>
            <a:off x="0" y="0"/>
            <a:ext cx="9144000" cy="6840000"/>
          </a:xfrm>
          <a:prstGeom prst="rect">
            <a:avLst/>
          </a:prstGeom>
          <a:noFill/>
          <a:ln w="63500">
            <a:solidFill>
              <a:srgbClr val="003366"/>
            </a:solidFill>
            <a:miter lim="800000"/>
            <a:headEnd/>
            <a:tailEnd/>
          </a:ln>
        </p:spPr>
        <p:txBody>
          <a:bodyPr>
            <a:spAutoFit/>
          </a:bodyPr>
          <a:lstStyle/>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sym typeface="Symbol"/>
            </a:endParaRPr>
          </a:p>
          <a:p>
            <a:pPr algn="ctr">
              <a:defRPr/>
            </a:pPr>
            <a:endParaRPr lang="de-DE" sz="2000" b="1" dirty="0">
              <a:solidFill>
                <a:srgbClr val="003366"/>
              </a:solidFill>
              <a:sym typeface="Symbol"/>
            </a:endParaRPr>
          </a:p>
          <a:p>
            <a:pPr algn="ctr">
              <a:defRPr/>
            </a:pPr>
            <a:endParaRPr lang="de-DE" sz="2000" b="1" dirty="0">
              <a:solidFill>
                <a:srgbClr val="003366"/>
              </a:solidFill>
              <a:sym typeface="Symbol"/>
            </a:endParaRPr>
          </a:p>
          <a:p>
            <a:pPr algn="ctr">
              <a:defRPr/>
            </a:pPr>
            <a:r>
              <a:rPr lang="de-DE" sz="2000" b="1" dirty="0">
                <a:solidFill>
                  <a:srgbClr val="003366"/>
                </a:solidFill>
                <a:sym typeface="Symbol"/>
              </a:rPr>
              <a:t>4.4</a:t>
            </a:r>
            <a:r>
              <a:rPr lang="de-DE" sz="2000" b="1" dirty="0">
                <a:solidFill>
                  <a:srgbClr val="003366"/>
                </a:solidFill>
              </a:rPr>
              <a:t> Aufsichtsverantwortung/ „Gefahrenabwehr“ / Frage 4</a:t>
            </a:r>
            <a:r>
              <a:rPr lang="de-DE" sz="2000" b="1" dirty="0">
                <a:solidFill>
                  <a:srgbClr val="003366"/>
                </a:solidFill>
                <a:sym typeface="Symbol"/>
              </a:rPr>
              <a:t> </a:t>
            </a:r>
          </a:p>
          <a:p>
            <a:pPr algn="ctr">
              <a:defRPr/>
            </a:pPr>
            <a:endParaRPr lang="de-DE" sz="2000" b="1" dirty="0">
              <a:solidFill>
                <a:srgbClr val="003366"/>
              </a:solidFill>
              <a:sym typeface="Symbol"/>
            </a:endParaRPr>
          </a:p>
          <a:p>
            <a:pPr algn="ctr">
              <a:defRPr/>
            </a:pPr>
            <a:endParaRPr lang="de-DE" sz="2000" b="1" dirty="0">
              <a:solidFill>
                <a:srgbClr val="003366"/>
              </a:solidFill>
            </a:endParaRPr>
          </a:p>
          <a:p>
            <a:pPr algn="ctr">
              <a:defRPr/>
            </a:pPr>
            <a:r>
              <a:rPr lang="de-DE" sz="2000" b="1" dirty="0">
                <a:solidFill>
                  <a:srgbClr val="003366"/>
                </a:solidFill>
              </a:rPr>
              <a:t>Definition „Gefahr“</a:t>
            </a:r>
          </a:p>
          <a:p>
            <a:pPr>
              <a:defRPr/>
            </a:pPr>
            <a:endParaRPr lang="de-DE" sz="2000" b="1" dirty="0">
              <a:solidFill>
                <a:srgbClr val="003366"/>
              </a:solidFill>
            </a:endParaRPr>
          </a:p>
          <a:p>
            <a:pPr marL="447675" lvl="0" indent="-447675">
              <a:buFont typeface="Wingdings" pitchFamily="2" charset="2"/>
              <a:buChar char="Ø"/>
            </a:pPr>
            <a:r>
              <a:rPr lang="de-DE" sz="2000" dirty="0">
                <a:solidFill>
                  <a:srgbClr val="003366"/>
                </a:solidFill>
              </a:rPr>
              <a:t>     </a:t>
            </a:r>
            <a:r>
              <a:rPr lang="de-DE" sz="2000" b="1" dirty="0">
                <a:solidFill>
                  <a:srgbClr val="003366"/>
                </a:solidFill>
              </a:rPr>
              <a:t>Akute</a:t>
            </a:r>
            <a:r>
              <a:rPr lang="de-DE" sz="2000" dirty="0">
                <a:solidFill>
                  <a:srgbClr val="003366"/>
                </a:solidFill>
              </a:rPr>
              <a:t> </a:t>
            </a:r>
            <a:r>
              <a:rPr lang="de-DE" sz="2000" b="1" dirty="0">
                <a:solidFill>
                  <a:srgbClr val="003366"/>
                </a:solidFill>
              </a:rPr>
              <a:t>Eigen- oder Fremdgefährdung</a:t>
            </a:r>
            <a:endParaRPr lang="de-DE" sz="2000" dirty="0">
              <a:solidFill>
                <a:srgbClr val="003366"/>
              </a:solidFill>
            </a:endParaRPr>
          </a:p>
          <a:p>
            <a:pPr marL="447675" lvl="0" indent="-447675"/>
            <a:r>
              <a:rPr lang="de-DE" sz="2000" dirty="0">
                <a:solidFill>
                  <a:srgbClr val="003366"/>
                </a:solidFill>
              </a:rPr>
              <a:t>            </a:t>
            </a:r>
          </a:p>
          <a:p>
            <a:pPr marL="457200" indent="-457200">
              <a:defRPr/>
            </a:pPr>
            <a:r>
              <a:rPr lang="de-DE" sz="2000" dirty="0">
                <a:solidFill>
                  <a:srgbClr val="003366"/>
                </a:solidFill>
              </a:rPr>
              <a:t>           </a:t>
            </a:r>
            <a:r>
              <a:rPr lang="de-DE" sz="2000" dirty="0">
                <a:solidFill>
                  <a:srgbClr val="003366"/>
                </a:solidFill>
                <a:sym typeface="Symbol"/>
              </a:rPr>
              <a:t> </a:t>
            </a:r>
            <a:r>
              <a:rPr lang="de-DE" sz="2000" dirty="0">
                <a:solidFill>
                  <a:srgbClr val="003366"/>
                </a:solidFill>
              </a:rPr>
              <a:t>hohe Wahrscheinlichkeit, dass die Eigen- oder Fremdgefährdung des </a:t>
            </a:r>
          </a:p>
          <a:p>
            <a:pPr marL="457200" indent="-457200">
              <a:defRPr/>
            </a:pPr>
            <a:r>
              <a:rPr lang="de-DE" sz="2000" dirty="0">
                <a:solidFill>
                  <a:srgbClr val="003366"/>
                </a:solidFill>
              </a:rPr>
              <a:t>                Kindes/ </a:t>
            </a:r>
            <a:r>
              <a:rPr lang="de-DE" sz="2000" dirty="0" err="1">
                <a:solidFill>
                  <a:srgbClr val="003366"/>
                </a:solidFill>
              </a:rPr>
              <a:t>Jug</a:t>
            </a:r>
            <a:r>
              <a:rPr lang="de-DE" sz="2000" dirty="0">
                <a:solidFill>
                  <a:srgbClr val="003366"/>
                </a:solidFill>
              </a:rPr>
              <a:t>. zur Selbstschädigung oder zur Verletzung der Rechte </a:t>
            </a:r>
          </a:p>
          <a:p>
            <a:pPr marL="457200" indent="-457200">
              <a:defRPr/>
            </a:pPr>
            <a:r>
              <a:rPr lang="de-DE" sz="2000" dirty="0">
                <a:solidFill>
                  <a:srgbClr val="003366"/>
                </a:solidFill>
              </a:rPr>
              <a:t>                anderer führt.</a:t>
            </a:r>
          </a:p>
          <a:p>
            <a:pPr>
              <a:defRPr/>
            </a:pPr>
            <a:endParaRPr lang="de-DE" sz="2000" b="1" dirty="0">
              <a:solidFill>
                <a:srgbClr val="003366"/>
              </a:solidFill>
            </a:endParaRPr>
          </a:p>
          <a:p>
            <a:pPr>
              <a:defRPr/>
            </a:pPr>
            <a:endParaRPr lang="de-DE" sz="2000" b="1" dirty="0">
              <a:solidFill>
                <a:srgbClr val="003366"/>
              </a:solidFill>
            </a:endParaRPr>
          </a:p>
          <a:p>
            <a:pPr lvl="0"/>
            <a:r>
              <a:rPr lang="de-DE" sz="2000" b="1" dirty="0">
                <a:solidFill>
                  <a:srgbClr val="003366"/>
                </a:solidFill>
              </a:rPr>
              <a:t> </a:t>
            </a:r>
            <a:endParaRPr lang="de-DE" sz="2000" dirty="0">
              <a:solidFill>
                <a:srgbClr val="003366"/>
              </a:solidFill>
            </a:endParaRPr>
          </a:p>
          <a:p>
            <a:pPr marL="457200" indent="-457200">
              <a:defRPr/>
            </a:pPr>
            <a:endParaRPr lang="de-DE" sz="2000" dirty="0">
              <a:solidFill>
                <a:srgbClr val="003366"/>
              </a:solidFill>
            </a:endParaRPr>
          </a:p>
          <a:p>
            <a:pPr marL="457200" indent="-457200">
              <a:defRPr/>
            </a:pPr>
            <a:endParaRPr lang="de-DE" sz="2000" b="1" dirty="0">
              <a:solidFill>
                <a:srgbClr val="003366"/>
              </a:solidFill>
            </a:endParaRPr>
          </a:p>
          <a:p>
            <a:pPr marL="457200" indent="-457200">
              <a:defRPr/>
            </a:pPr>
            <a:endParaRPr lang="de-DE" sz="2000" b="1" dirty="0">
              <a:solidFill>
                <a:srgbClr val="003366"/>
              </a:solidFill>
            </a:endParaRPr>
          </a:p>
          <a:p>
            <a:pPr>
              <a:defRPr/>
            </a:pPr>
            <a:endParaRPr lang="de-DE" sz="2000" dirty="0">
              <a:solidFill>
                <a:srgbClr val="003366"/>
              </a:solidFill>
            </a:endParaRPr>
          </a:p>
        </p:txBody>
      </p:sp>
      <p:sp>
        <p:nvSpPr>
          <p:cNvPr id="8" name="Rechteck 7">
            <a:extLst>
              <a:ext uri="{FF2B5EF4-FFF2-40B4-BE49-F238E27FC236}">
                <a16:creationId xmlns:a16="http://schemas.microsoft.com/office/drawing/2014/main" id="{E85CD0E4-A571-4900-A17A-FB76010E73E3}"/>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Macht</a:t>
            </a:r>
            <a:endParaRPr lang="de-DE" sz="2000" dirty="0">
              <a:solidFill>
                <a:schemeClr val="bg1"/>
              </a:solidFill>
            </a:endParaRPr>
          </a:p>
        </p:txBody>
      </p:sp>
    </p:spTree>
    <p:extLst>
      <p:ext uri="{BB962C8B-B14F-4D97-AF65-F5344CB8AC3E}">
        <p14:creationId xmlns:p14="http://schemas.microsoft.com/office/powerpoint/2010/main" val="41080858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0" end="10"/>
                                            </p:txEl>
                                          </p:spTgt>
                                        </p:tgtEl>
                                        <p:attrNameLst>
                                          <p:attrName>style.visibility</p:attrName>
                                        </p:attrNameLst>
                                      </p:cBhvr>
                                      <p:to>
                                        <p:strVal val="visible"/>
                                      </p:to>
                                    </p:set>
                                    <p:anim calcmode="lin" valueType="num">
                                      <p:cBhvr additive="base">
                                        <p:cTn id="7"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1" end="11"/>
                                            </p:txEl>
                                          </p:spTgt>
                                        </p:tgtEl>
                                        <p:attrNameLst>
                                          <p:attrName>style.visibility</p:attrName>
                                        </p:attrNameLst>
                                      </p:cBhvr>
                                      <p:to>
                                        <p:strVal val="visible"/>
                                      </p:to>
                                    </p:set>
                                    <p:anim calcmode="lin" valueType="num">
                                      <p:cBhvr additive="base">
                                        <p:cTn id="11" dur="500" fill="hold"/>
                                        <p:tgtEl>
                                          <p:spTgt spid="11">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1" end="1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12" end="12"/>
                                            </p:txEl>
                                          </p:spTgt>
                                        </p:tgtEl>
                                        <p:attrNameLst>
                                          <p:attrName>style.visibility</p:attrName>
                                        </p:attrNameLst>
                                      </p:cBhvr>
                                      <p:to>
                                        <p:strVal val="visible"/>
                                      </p:to>
                                    </p:set>
                                    <p:anim calcmode="lin" valueType="num">
                                      <p:cBhvr additive="base">
                                        <p:cTn id="15" dur="500" fill="hold"/>
                                        <p:tgtEl>
                                          <p:spTgt spid="11">
                                            <p:txEl>
                                              <p:pRg st="12" end="1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12" end="1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13" end="13"/>
                                            </p:txEl>
                                          </p:spTgt>
                                        </p:tgtEl>
                                        <p:attrNameLst>
                                          <p:attrName>style.visibility</p:attrName>
                                        </p:attrNameLst>
                                      </p:cBhvr>
                                      <p:to>
                                        <p:strVal val="visible"/>
                                      </p:to>
                                    </p:set>
                                    <p:anim calcmode="lin" valueType="num">
                                      <p:cBhvr additive="base">
                                        <p:cTn id="19" dur="500" fill="hold"/>
                                        <p:tgtEl>
                                          <p:spTgt spid="11">
                                            <p:txEl>
                                              <p:pRg st="13" end="1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3" end="1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14" end="14"/>
                                            </p:txEl>
                                          </p:spTgt>
                                        </p:tgtEl>
                                        <p:attrNameLst>
                                          <p:attrName>style.visibility</p:attrName>
                                        </p:attrNameLst>
                                      </p:cBhvr>
                                      <p:to>
                                        <p:strVal val="visible"/>
                                      </p:to>
                                    </p:set>
                                    <p:anim calcmode="lin" valueType="num">
                                      <p:cBhvr additive="base">
                                        <p:cTn id="23" dur="500" fill="hold"/>
                                        <p:tgtEl>
                                          <p:spTgt spid="11">
                                            <p:txEl>
                                              <p:pRg st="14" end="1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1">
                                            <p:txEl>
                                              <p:pRg st="17" end="17"/>
                                            </p:txEl>
                                          </p:spTgt>
                                        </p:tgtEl>
                                        <p:attrNameLst>
                                          <p:attrName>style.visibility</p:attrName>
                                        </p:attrNameLst>
                                      </p:cBhvr>
                                      <p:to>
                                        <p:strVal val="visible"/>
                                      </p:to>
                                    </p:set>
                                    <p:animEffect transition="in" filter="blinds(horizontal)">
                                      <p:cBhvr>
                                        <p:cTn id="29" dur="500"/>
                                        <p:tgtEl>
                                          <p:spTgt spid="1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2"/>
            <a:ext cx="9144000" cy="6912000"/>
          </a:xfrm>
          <a:prstGeom prst="rect">
            <a:avLst/>
          </a:prstGeom>
          <a:solidFill>
            <a:schemeClr val="bg1"/>
          </a:solidFill>
          <a:ln w="63500">
            <a:solidFill>
              <a:srgbClr val="003366"/>
            </a:solidFill>
          </a:ln>
        </p:spPr>
        <p:txBody>
          <a:bodyPr wrap="square">
            <a:spAutoFit/>
          </a:bodyPr>
          <a:lstStyle/>
          <a:p>
            <a:pPr marL="609600" indent="-609600">
              <a:defRPr/>
            </a:pPr>
            <a:endParaRPr lang="de-DE" sz="2000" b="1" dirty="0">
              <a:solidFill>
                <a:srgbClr val="003366"/>
              </a:solidFill>
            </a:endParaRPr>
          </a:p>
          <a:p>
            <a:pPr marL="609600" indent="-609600">
              <a:defRPr/>
            </a:pPr>
            <a:endParaRPr lang="de-DE" sz="2000" b="1" dirty="0">
              <a:solidFill>
                <a:srgbClr val="003366"/>
              </a:solidFill>
            </a:endParaRPr>
          </a:p>
          <a:p>
            <a:r>
              <a:rPr lang="de-DE" sz="2000" dirty="0">
                <a:solidFill>
                  <a:srgbClr val="003366"/>
                </a:solidFill>
              </a:rPr>
              <a:t>                                           </a:t>
            </a:r>
          </a:p>
          <a:p>
            <a:r>
              <a:rPr lang="de-DE" sz="2000" dirty="0">
                <a:solidFill>
                  <a:srgbClr val="003366"/>
                </a:solidFill>
              </a:rPr>
              <a:t>                                           verbale päd.</a:t>
            </a:r>
            <a:r>
              <a:rPr lang="de-DE" sz="2000" dirty="0" err="1">
                <a:solidFill>
                  <a:srgbClr val="003366"/>
                </a:solidFill>
              </a:rPr>
              <a:t>Grenzsetzg</a:t>
            </a:r>
            <a:r>
              <a:rPr lang="de-DE" sz="2000" dirty="0">
                <a:solidFill>
                  <a:srgbClr val="003366"/>
                </a:solidFill>
              </a:rPr>
              <a:t>.</a:t>
            </a:r>
            <a:r>
              <a:rPr lang="de-DE" sz="2000" b="1" dirty="0">
                <a:solidFill>
                  <a:srgbClr val="003366"/>
                </a:solidFill>
              </a:rPr>
              <a:t>►</a:t>
            </a:r>
            <a:r>
              <a:rPr lang="de-DE" sz="2000" dirty="0" err="1">
                <a:solidFill>
                  <a:srgbClr val="003366"/>
                </a:solidFill>
              </a:rPr>
              <a:t>Regeln,Verbote</a:t>
            </a:r>
            <a:r>
              <a:rPr lang="de-DE" sz="2000" dirty="0">
                <a:solidFill>
                  <a:srgbClr val="003366"/>
                </a:solidFill>
              </a:rPr>
              <a:t> u. Strafen</a:t>
            </a:r>
          </a:p>
          <a:p>
            <a:r>
              <a:rPr lang="de-DE" sz="2000" dirty="0">
                <a:solidFill>
                  <a:srgbClr val="003366"/>
                </a:solidFill>
              </a:rPr>
              <a:t>  </a:t>
            </a:r>
            <a:endParaRPr lang="de-DE" sz="2000" b="1" dirty="0">
              <a:solidFill>
                <a:srgbClr val="003366"/>
              </a:solidFill>
            </a:endParaRPr>
          </a:p>
          <a:p>
            <a:r>
              <a:rPr lang="de-DE" sz="2000" b="1" dirty="0">
                <a:solidFill>
                  <a:srgbClr val="003366"/>
                </a:solidFill>
              </a:rPr>
              <a:t>     </a:t>
            </a:r>
            <a:r>
              <a:rPr lang="de-DE" sz="2000" dirty="0">
                <a:solidFill>
                  <a:srgbClr val="003366"/>
                </a:solidFill>
              </a:rPr>
              <a:t>                              </a:t>
            </a:r>
            <a:r>
              <a:rPr lang="de-DE" sz="2000" b="1" dirty="0">
                <a:solidFill>
                  <a:srgbClr val="003366"/>
                </a:solidFill>
              </a:rPr>
              <a:t> </a:t>
            </a:r>
            <a:r>
              <a:rPr lang="de-DE" sz="2000" dirty="0">
                <a:solidFill>
                  <a:srgbClr val="003366"/>
                </a:solidFill>
              </a:rPr>
              <a:t>       aktive  </a:t>
            </a:r>
            <a:r>
              <a:rPr lang="de-DE" sz="2000" dirty="0" err="1">
                <a:solidFill>
                  <a:srgbClr val="003366"/>
                </a:solidFill>
              </a:rPr>
              <a:t>päd.Grenzsetzg</a:t>
            </a:r>
            <a:r>
              <a:rPr lang="de-DE" sz="2000" dirty="0">
                <a:solidFill>
                  <a:srgbClr val="003366"/>
                </a:solidFill>
              </a:rPr>
              <a:t>. </a:t>
            </a:r>
            <a:r>
              <a:rPr lang="de-DE" sz="2000" b="1" dirty="0">
                <a:solidFill>
                  <a:srgbClr val="003366"/>
                </a:solidFill>
              </a:rPr>
              <a:t>►</a:t>
            </a:r>
            <a:r>
              <a:rPr lang="de-DE" sz="2000" dirty="0">
                <a:solidFill>
                  <a:srgbClr val="003366"/>
                </a:solidFill>
              </a:rPr>
              <a:t>z.B. Wegnahme v. Gegen-                                                                 </a:t>
            </a:r>
          </a:p>
          <a:p>
            <a:r>
              <a:rPr lang="de-DE" sz="2000" dirty="0">
                <a:solidFill>
                  <a:srgbClr val="003366"/>
                </a:solidFill>
              </a:rPr>
              <a:t>                                                                                      ständen u. Festhalten, um </a:t>
            </a:r>
          </a:p>
          <a:p>
            <a:r>
              <a:rPr lang="de-DE" sz="2000" dirty="0">
                <a:solidFill>
                  <a:srgbClr val="003366"/>
                </a:solidFill>
              </a:rPr>
              <a:t>                                                                                      Gespräch zu beenden</a:t>
            </a:r>
          </a:p>
          <a:p>
            <a:r>
              <a:rPr lang="de-DE" sz="2000" dirty="0">
                <a:solidFill>
                  <a:srgbClr val="003366"/>
                </a:solidFill>
              </a:rPr>
              <a:t>                     </a:t>
            </a:r>
          </a:p>
          <a:p>
            <a:r>
              <a:rPr lang="de-DE" sz="2000" b="1" dirty="0">
                <a:solidFill>
                  <a:srgbClr val="003366"/>
                </a:solidFill>
              </a:rPr>
              <a:t>   </a:t>
            </a:r>
            <a:endParaRPr lang="de-DE" sz="2000" dirty="0">
              <a:solidFill>
                <a:srgbClr val="003366"/>
              </a:solidFill>
            </a:endParaRPr>
          </a:p>
          <a:p>
            <a:r>
              <a:rPr lang="de-DE" sz="2000" b="1" dirty="0">
                <a:solidFill>
                  <a:srgbClr val="003366"/>
                </a:solidFill>
              </a:rPr>
              <a:t>               </a:t>
            </a:r>
          </a:p>
          <a:p>
            <a:r>
              <a:rPr lang="de-DE" sz="2000" b="1" dirty="0">
                <a:solidFill>
                  <a:srgbClr val="003366"/>
                </a:solidFill>
              </a:rPr>
              <a:t>  </a:t>
            </a:r>
            <a:endParaRPr lang="de-DE" sz="2000" dirty="0">
              <a:solidFill>
                <a:srgbClr val="003366"/>
              </a:solidFill>
            </a:endParaRPr>
          </a:p>
          <a:p>
            <a:r>
              <a:rPr lang="de-DE" sz="2000" b="1" dirty="0">
                <a:solidFill>
                  <a:srgbClr val="003366"/>
                </a:solidFill>
              </a:rPr>
              <a:t>  </a:t>
            </a:r>
          </a:p>
          <a:p>
            <a:r>
              <a:rPr lang="de-DE" sz="2000" b="1" dirty="0">
                <a:solidFill>
                  <a:srgbClr val="003366"/>
                </a:solidFill>
              </a:rPr>
              <a:t>                                          </a:t>
            </a:r>
            <a:r>
              <a:rPr lang="de-DE" sz="2000" dirty="0">
                <a:solidFill>
                  <a:srgbClr val="003366"/>
                </a:solidFill>
              </a:rPr>
              <a:t> Reaktion bei akuter Eigen- / Fremdgefährdung des </a:t>
            </a:r>
          </a:p>
          <a:p>
            <a:r>
              <a:rPr lang="de-DE" sz="2000" dirty="0">
                <a:solidFill>
                  <a:srgbClr val="003366"/>
                </a:solidFill>
              </a:rPr>
              <a:t>                                           Kindes/ Jugendlichen</a:t>
            </a:r>
            <a:endParaRPr lang="de-DE" sz="2000" b="1" dirty="0">
              <a:solidFill>
                <a:srgbClr val="003366"/>
              </a:solidFill>
            </a:endParaRPr>
          </a:p>
          <a:p>
            <a:endParaRPr lang="de-DE" sz="2000" b="1" dirty="0">
              <a:solidFill>
                <a:srgbClr val="003366"/>
              </a:solidFill>
            </a:endParaRPr>
          </a:p>
          <a:p>
            <a:r>
              <a:rPr lang="de-DE" sz="2000" b="1" dirty="0">
                <a:solidFill>
                  <a:srgbClr val="003366"/>
                </a:solidFill>
              </a:rPr>
              <a:t> </a:t>
            </a:r>
          </a:p>
          <a:p>
            <a:r>
              <a:rPr lang="de-DE" sz="2000" b="1" dirty="0">
                <a:solidFill>
                  <a:srgbClr val="003366"/>
                </a:solidFill>
              </a:rPr>
              <a:t>  </a:t>
            </a:r>
          </a:p>
          <a:p>
            <a:pPr algn="ctr"/>
            <a:r>
              <a:rPr lang="de-DE" sz="2000" b="1" dirty="0">
                <a:solidFill>
                  <a:srgbClr val="003366"/>
                </a:solidFill>
              </a:rPr>
              <a:t>1. u. 2. mit unterschiedlichen Zielen= Spannungsfeld PÄDAGOGIK-RECHT  </a:t>
            </a:r>
          </a:p>
          <a:p>
            <a:pPr algn="ctr"/>
            <a:endParaRPr lang="de-DE" sz="2000" b="1" dirty="0">
              <a:solidFill>
                <a:srgbClr val="003366"/>
              </a:solidFill>
            </a:endParaRPr>
          </a:p>
          <a:p>
            <a:pPr marL="896938" indent="355600">
              <a:buFont typeface="Arial" panose="020B0604020202020204" pitchFamily="34" charset="0"/>
              <a:buChar char="•"/>
              <a:tabLst>
                <a:tab pos="1074738" algn="l"/>
              </a:tabLst>
            </a:pPr>
            <a:r>
              <a:rPr lang="de-DE" sz="2000" b="1" dirty="0">
                <a:solidFill>
                  <a:srgbClr val="003366"/>
                </a:solidFill>
              </a:rPr>
              <a:t>päd. Grenzsetzung  </a:t>
            </a:r>
            <a:r>
              <a:rPr lang="de-DE" sz="2000" dirty="0">
                <a:solidFill>
                  <a:srgbClr val="003366"/>
                </a:solidFill>
              </a:rPr>
              <a:t>►     Fördern  der  Persönlichkeitsentwicklung</a:t>
            </a:r>
          </a:p>
          <a:p>
            <a:pPr marL="896938">
              <a:buFont typeface="Arial" panose="020B0604020202020204" pitchFamily="34" charset="0"/>
              <a:buChar char="•"/>
            </a:pPr>
            <a:r>
              <a:rPr lang="de-DE" sz="2000" dirty="0">
                <a:solidFill>
                  <a:srgbClr val="003366"/>
                </a:solidFill>
              </a:rPr>
              <a:t>    </a:t>
            </a:r>
            <a:r>
              <a:rPr lang="de-DE" sz="2000" b="1" dirty="0">
                <a:solidFill>
                  <a:srgbClr val="FF0000"/>
                </a:solidFill>
              </a:rPr>
              <a:t>Gefahrenabwehr</a:t>
            </a:r>
            <a:r>
              <a:rPr lang="de-DE" sz="2000" b="1" dirty="0">
                <a:solidFill>
                  <a:srgbClr val="003366"/>
                </a:solidFill>
              </a:rPr>
              <a:t>      </a:t>
            </a:r>
            <a:r>
              <a:rPr lang="de-DE" sz="2000" dirty="0">
                <a:solidFill>
                  <a:srgbClr val="003366"/>
                </a:solidFill>
              </a:rPr>
              <a:t>►     Aufsicht/ Kontrolle/ Notwehr  und Nothilfe      </a:t>
            </a:r>
            <a:r>
              <a:rPr lang="de-DE" sz="2000" b="1" dirty="0">
                <a:solidFill>
                  <a:srgbClr val="003366"/>
                </a:solidFill>
              </a:rPr>
              <a:t>                 </a:t>
            </a: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7" name="Rechteck 7">
            <a:extLst>
              <a:ext uri="{FF2B5EF4-FFF2-40B4-BE49-F238E27FC236}">
                <a16:creationId xmlns:a16="http://schemas.microsoft.com/office/drawing/2014/main" id="{E8D7F214-E188-42E6-9C5D-FE8B0A418986}"/>
              </a:ext>
            </a:extLst>
          </p:cNvPr>
          <p:cNvSpPr>
            <a:spLocks noChangeArrowheads="1"/>
          </p:cNvSpPr>
          <p:nvPr/>
        </p:nvSpPr>
        <p:spPr bwMode="auto">
          <a:xfrm>
            <a:off x="0" y="-4"/>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2154238" algn="l"/>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dirty="0">
                <a:solidFill>
                  <a:srgbClr val="003366"/>
                </a:solidFill>
                <a:effectLst>
                  <a:outerShdw blurRad="38100" dist="38100" dir="2700000" algn="tl">
                    <a:srgbClr val="000000">
                      <a:alpha val="43137"/>
                    </a:srgbClr>
                  </a:outerShdw>
                </a:effectLst>
                <a:sym typeface="Symbol"/>
              </a:rPr>
              <a:t>1</a:t>
            </a:r>
            <a:r>
              <a:rPr lang="de-DE" sz="2000" dirty="0">
                <a:solidFill>
                  <a:srgbClr val="003366"/>
                </a:solidFill>
                <a:sym typeface="Symbol"/>
              </a:rPr>
              <a:t>.</a:t>
            </a:r>
            <a:r>
              <a:rPr lang="de-DE" sz="2000" b="1" dirty="0">
                <a:solidFill>
                  <a:srgbClr val="003366"/>
                </a:solidFill>
                <a:sym typeface="Symbol"/>
              </a:rPr>
              <a:t> Definitionen </a:t>
            </a:r>
            <a:endParaRPr lang="de-DE" sz="2000" b="1" i="1" dirty="0">
              <a:solidFill>
                <a:srgbClr val="003366"/>
              </a:solidFill>
            </a:endParaRPr>
          </a:p>
        </p:txBody>
      </p:sp>
      <p:cxnSp>
        <p:nvCxnSpPr>
          <p:cNvPr id="3" name="Gerade Verbindung mit Pfeil 2">
            <a:extLst>
              <a:ext uri="{FF2B5EF4-FFF2-40B4-BE49-F238E27FC236}">
                <a16:creationId xmlns:a16="http://schemas.microsoft.com/office/drawing/2014/main" id="{48989AFF-DBB2-4A7E-B141-D50D346C2351}"/>
              </a:ext>
            </a:extLst>
          </p:cNvPr>
          <p:cNvCxnSpPr>
            <a:cxnSpLocks/>
          </p:cNvCxnSpPr>
          <p:nvPr/>
        </p:nvCxnSpPr>
        <p:spPr>
          <a:xfrm rot="660000" flipV="1">
            <a:off x="2788102" y="1194209"/>
            <a:ext cx="252000" cy="28800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FAA6CF62-B466-40DC-8201-342041EC2381}"/>
              </a:ext>
            </a:extLst>
          </p:cNvPr>
          <p:cNvSpPr/>
          <p:nvPr/>
        </p:nvSpPr>
        <p:spPr>
          <a:xfrm>
            <a:off x="251520" y="908720"/>
            <a:ext cx="1800200" cy="360040"/>
          </a:xfrm>
          <a:prstGeom prst="rect">
            <a:avLst/>
          </a:prstGeom>
        </p:spPr>
        <p:txBody>
          <a:bodyPr rtlCol="0" anchor="ctr">
            <a:spAutoFit/>
          </a:bodyPr>
          <a:lstStyle/>
          <a:p>
            <a:pPr algn="ctr"/>
            <a:endParaRPr lang="de-DE" sz="2000" b="1" dirty="0">
              <a:solidFill>
                <a:srgbClr val="003366"/>
              </a:solidFill>
            </a:endParaRPr>
          </a:p>
        </p:txBody>
      </p:sp>
      <p:sp>
        <p:nvSpPr>
          <p:cNvPr id="10" name="Rechteck 9">
            <a:extLst>
              <a:ext uri="{FF2B5EF4-FFF2-40B4-BE49-F238E27FC236}">
                <a16:creationId xmlns:a16="http://schemas.microsoft.com/office/drawing/2014/main" id="{5A359A85-7705-4FCF-82AA-500ADAF3265A}"/>
              </a:ext>
            </a:extLst>
          </p:cNvPr>
          <p:cNvSpPr/>
          <p:nvPr/>
        </p:nvSpPr>
        <p:spPr>
          <a:xfrm>
            <a:off x="193871" y="782363"/>
            <a:ext cx="2556000" cy="1512000"/>
          </a:xfrm>
          <a:prstGeom prst="rect">
            <a:avLst/>
          </a:prstGeom>
          <a:solidFill>
            <a:srgbClr val="003366"/>
          </a:solidFill>
          <a:ln w="38100">
            <a:solidFill>
              <a:srgbClr val="003366"/>
            </a:solidFill>
          </a:ln>
        </p:spPr>
        <p:txBody>
          <a:bodyPr rtlCol="0" anchor="ctr">
            <a:spAutoFit/>
          </a:bodyPr>
          <a:lstStyle/>
          <a:p>
            <a:endParaRPr lang="de-DE" sz="2000" b="1" dirty="0">
              <a:solidFill>
                <a:schemeClr val="bg1"/>
              </a:solidFill>
            </a:endParaRPr>
          </a:p>
          <a:p>
            <a:r>
              <a:rPr lang="de-DE" sz="2000" b="1" dirty="0">
                <a:solidFill>
                  <a:schemeClr val="bg1"/>
                </a:solidFill>
              </a:rPr>
              <a:t>1.Grenzsetzung als </a:t>
            </a:r>
          </a:p>
          <a:p>
            <a:r>
              <a:rPr lang="de-DE" sz="2000" b="1" dirty="0">
                <a:solidFill>
                  <a:schemeClr val="bg1"/>
                </a:solidFill>
              </a:rPr>
              <a:t>    </a:t>
            </a:r>
            <a:r>
              <a:rPr lang="de-DE" sz="2000" b="1" dirty="0" err="1">
                <a:solidFill>
                  <a:schemeClr val="bg1"/>
                </a:solidFill>
              </a:rPr>
              <a:t>päd.Grenzsetzg</a:t>
            </a:r>
            <a:r>
              <a:rPr lang="de-DE" sz="2000" b="1" dirty="0">
                <a:solidFill>
                  <a:schemeClr val="bg1"/>
                </a:solidFill>
              </a:rPr>
              <a:t>.</a:t>
            </a:r>
          </a:p>
          <a:p>
            <a:r>
              <a:rPr lang="de-DE" sz="2000" b="1" dirty="0">
                <a:solidFill>
                  <a:schemeClr val="bg1"/>
                </a:solidFill>
              </a:rPr>
              <a:t>   </a:t>
            </a:r>
            <a:r>
              <a:rPr lang="de-DE" sz="2000" b="1" u="sng" dirty="0">
                <a:solidFill>
                  <a:schemeClr val="bg1"/>
                </a:solidFill>
                <a:effectLst>
                  <a:outerShdw blurRad="38100" dist="38100" dir="2700000" algn="tl">
                    <a:srgbClr val="000000">
                      <a:alpha val="43137"/>
                    </a:srgbClr>
                  </a:outerShdw>
                </a:effectLst>
              </a:rPr>
              <a:t>   </a:t>
            </a:r>
          </a:p>
          <a:p>
            <a:r>
              <a:rPr lang="de-DE" sz="2000" b="1" dirty="0">
                <a:solidFill>
                  <a:schemeClr val="bg1"/>
                </a:solidFill>
              </a:rPr>
              <a:t>► </a:t>
            </a:r>
            <a:r>
              <a:rPr lang="de-DE" sz="2000" b="1" dirty="0" err="1">
                <a:solidFill>
                  <a:schemeClr val="bg1"/>
                </a:solidFill>
              </a:rPr>
              <a:t>päd.Ziel</a:t>
            </a:r>
            <a:r>
              <a:rPr lang="de-DE" sz="2000" b="1" dirty="0">
                <a:solidFill>
                  <a:schemeClr val="bg1"/>
                </a:solidFill>
              </a:rPr>
              <a:t> verfolgt/ </a:t>
            </a:r>
          </a:p>
          <a:p>
            <a:r>
              <a:rPr lang="de-DE" sz="2000" b="1" dirty="0">
                <a:solidFill>
                  <a:schemeClr val="bg1"/>
                </a:solidFill>
              </a:rPr>
              <a:t>     PÄDAGOGIK</a:t>
            </a:r>
          </a:p>
          <a:p>
            <a:r>
              <a:rPr lang="de-DE" sz="2000" b="1" dirty="0">
                <a:solidFill>
                  <a:schemeClr val="bg1"/>
                </a:solidFill>
              </a:rPr>
              <a:t> </a:t>
            </a:r>
          </a:p>
        </p:txBody>
      </p:sp>
      <p:cxnSp>
        <p:nvCxnSpPr>
          <p:cNvPr id="17" name="Gerade Verbindung mit Pfeil 16">
            <a:extLst>
              <a:ext uri="{FF2B5EF4-FFF2-40B4-BE49-F238E27FC236}">
                <a16:creationId xmlns:a16="http://schemas.microsoft.com/office/drawing/2014/main" id="{C334B036-C3E0-4229-807E-587B421533DC}"/>
              </a:ext>
            </a:extLst>
          </p:cNvPr>
          <p:cNvCxnSpPr>
            <a:cxnSpLocks/>
          </p:cNvCxnSpPr>
          <p:nvPr/>
        </p:nvCxnSpPr>
        <p:spPr>
          <a:xfrm rot="25560000" flipV="1">
            <a:off x="2783904" y="1433361"/>
            <a:ext cx="288000" cy="25200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F40FC132-7807-43CB-8E33-A958CE0EFEE0}"/>
              </a:ext>
            </a:extLst>
          </p:cNvPr>
          <p:cNvCxnSpPr>
            <a:cxnSpLocks/>
          </p:cNvCxnSpPr>
          <p:nvPr/>
        </p:nvCxnSpPr>
        <p:spPr>
          <a:xfrm rot="23640000" flipV="1">
            <a:off x="2751555" y="4176441"/>
            <a:ext cx="288000" cy="18000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987774AC-A3C0-4AB1-98E5-51AF1C694384}"/>
              </a:ext>
            </a:extLst>
          </p:cNvPr>
          <p:cNvSpPr/>
          <p:nvPr/>
        </p:nvSpPr>
        <p:spPr>
          <a:xfrm>
            <a:off x="192622" y="2647946"/>
            <a:ext cx="8771861" cy="468000"/>
          </a:xfrm>
          <a:prstGeom prst="rect">
            <a:avLst/>
          </a:prstGeom>
          <a:solidFill>
            <a:srgbClr val="5F5F5F"/>
          </a:solidFill>
          <a:ln w="63500">
            <a:solidFill>
              <a:srgbClr val="003366"/>
            </a:solidFill>
          </a:ln>
        </p:spPr>
        <p:txBody>
          <a:bodyPr wrap="square" rtlCol="0" anchor="ctr">
            <a:spAutoFit/>
          </a:bodyPr>
          <a:lstStyle/>
          <a:p>
            <a:pPr algn="ctr"/>
            <a:r>
              <a:rPr lang="de-DE" sz="2000" b="1" dirty="0">
                <a:solidFill>
                  <a:schemeClr val="bg1"/>
                </a:solidFill>
              </a:rPr>
              <a:t>Es gibt zweierlei Grenzsetzungen im Doppelauftrag der Erziehung </a:t>
            </a:r>
          </a:p>
        </p:txBody>
      </p:sp>
      <p:sp>
        <p:nvSpPr>
          <p:cNvPr id="15" name="Rechteck 14">
            <a:extLst>
              <a:ext uri="{FF2B5EF4-FFF2-40B4-BE49-F238E27FC236}">
                <a16:creationId xmlns:a16="http://schemas.microsoft.com/office/drawing/2014/main" id="{5BD9D080-6BAE-47FA-8C77-95D51384A2BF}"/>
              </a:ext>
            </a:extLst>
          </p:cNvPr>
          <p:cNvSpPr/>
          <p:nvPr/>
        </p:nvSpPr>
        <p:spPr>
          <a:xfrm>
            <a:off x="206940" y="3454055"/>
            <a:ext cx="2556000" cy="1512000"/>
          </a:xfrm>
          <a:prstGeom prst="rect">
            <a:avLst/>
          </a:prstGeom>
          <a:solidFill>
            <a:srgbClr val="DA3E3E"/>
          </a:solidFill>
          <a:ln w="38100">
            <a:solidFill>
              <a:srgbClr val="003366"/>
            </a:solidFill>
          </a:ln>
        </p:spPr>
        <p:txBody>
          <a:bodyPr rtlCol="0" anchor="ctr">
            <a:spAutoFit/>
          </a:bodyPr>
          <a:lstStyle/>
          <a:p>
            <a:r>
              <a:rPr lang="de-DE" sz="2000" b="1" dirty="0">
                <a:solidFill>
                  <a:schemeClr val="bg1"/>
                </a:solidFill>
              </a:rPr>
              <a:t>2.Grenzsetzung als </a:t>
            </a:r>
          </a:p>
          <a:p>
            <a:pPr algn="ctr"/>
            <a:r>
              <a:rPr lang="de-DE" sz="2000" b="1" dirty="0">
                <a:solidFill>
                  <a:schemeClr val="bg1"/>
                </a:solidFill>
              </a:rPr>
              <a:t>    Gefahrenabwehr</a:t>
            </a:r>
          </a:p>
          <a:p>
            <a:pPr algn="ctr"/>
            <a:endParaRPr lang="de-DE" sz="2000" b="1" u="sng" dirty="0">
              <a:solidFill>
                <a:schemeClr val="bg1"/>
              </a:solidFill>
            </a:endParaRPr>
          </a:p>
          <a:p>
            <a:r>
              <a:rPr lang="de-DE" sz="2000" b="1" dirty="0">
                <a:solidFill>
                  <a:schemeClr val="bg1"/>
                </a:solidFill>
              </a:rPr>
              <a:t>► Aufsicht/ RECHT</a:t>
            </a:r>
          </a:p>
        </p:txBody>
      </p:sp>
      <p:cxnSp>
        <p:nvCxnSpPr>
          <p:cNvPr id="6" name="Gerade Verbindung mit Pfeil 5">
            <a:extLst>
              <a:ext uri="{FF2B5EF4-FFF2-40B4-BE49-F238E27FC236}">
                <a16:creationId xmlns:a16="http://schemas.microsoft.com/office/drawing/2014/main" id="{CBCEAAC1-7102-42F8-8A80-735170441E3A}"/>
              </a:ext>
            </a:extLst>
          </p:cNvPr>
          <p:cNvCxnSpPr/>
          <p:nvPr/>
        </p:nvCxnSpPr>
        <p:spPr>
          <a:xfrm flipV="1">
            <a:off x="2280244" y="2308324"/>
            <a:ext cx="0" cy="28800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5CB3CC0A-7E2B-4FE6-B0BF-00A87B9C0FC3}"/>
              </a:ext>
            </a:extLst>
          </p:cNvPr>
          <p:cNvCxnSpPr>
            <a:cxnSpLocks/>
          </p:cNvCxnSpPr>
          <p:nvPr/>
        </p:nvCxnSpPr>
        <p:spPr>
          <a:xfrm>
            <a:off x="2268538" y="3166055"/>
            <a:ext cx="0" cy="28800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79B42B3-4E6E-4038-84CF-F2D05CC5BAD3}"/>
              </a:ext>
            </a:extLst>
          </p:cNvPr>
          <p:cNvCxnSpPr/>
          <p:nvPr/>
        </p:nvCxnSpPr>
        <p:spPr>
          <a:xfrm>
            <a:off x="120610" y="5229200"/>
            <a:ext cx="8915883" cy="0"/>
          </a:xfrm>
          <a:prstGeom prst="line">
            <a:avLst/>
          </a:prstGeom>
          <a:ln w="508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9189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 calcmode="lin" valueType="num">
                                      <p:cBhvr additive="base">
                                        <p:cTn id="5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5">
                                            <p:txEl>
                                              <p:pRg st="13" end="13"/>
                                            </p:txEl>
                                          </p:spTgt>
                                        </p:tgtEl>
                                        <p:attrNameLst>
                                          <p:attrName>style.visibility</p:attrName>
                                        </p:attrNameLst>
                                      </p:cBhvr>
                                      <p:to>
                                        <p:strVal val="visible"/>
                                      </p:to>
                                    </p:set>
                                    <p:anim calcmode="lin" valueType="num">
                                      <p:cBhvr additive="base">
                                        <p:cTn id="7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
                                            <p:txEl>
                                              <p:pRg st="14" end="14"/>
                                            </p:txEl>
                                          </p:spTgt>
                                        </p:tgtEl>
                                        <p:attrNameLst>
                                          <p:attrName>style.visibility</p:attrName>
                                        </p:attrNameLst>
                                      </p:cBhvr>
                                      <p:to>
                                        <p:strVal val="visible"/>
                                      </p:to>
                                    </p:set>
                                    <p:anim calcmode="lin" valueType="num">
                                      <p:cBhvr additive="base">
                                        <p:cTn id="79"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
                                            <p:txEl>
                                              <p:pRg st="18" end="18"/>
                                            </p:txEl>
                                          </p:spTgt>
                                        </p:tgtEl>
                                        <p:attrNameLst>
                                          <p:attrName>style.visibility</p:attrName>
                                        </p:attrNameLst>
                                      </p:cBhvr>
                                      <p:to>
                                        <p:strVal val="visible"/>
                                      </p:to>
                                    </p:set>
                                    <p:anim calcmode="lin" valueType="num">
                                      <p:cBhvr additive="base">
                                        <p:cTn id="91"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
                                            <p:txEl>
                                              <p:pRg st="20" end="20"/>
                                            </p:txEl>
                                          </p:spTgt>
                                        </p:tgtEl>
                                        <p:attrNameLst>
                                          <p:attrName>style.visibility</p:attrName>
                                        </p:attrNameLst>
                                      </p:cBhvr>
                                      <p:to>
                                        <p:strVal val="visible"/>
                                      </p:to>
                                    </p:set>
                                    <p:anim calcmode="lin" valueType="num">
                                      <p:cBhvr additive="base">
                                        <p:cTn id="97" dur="500" fill="hold"/>
                                        <p:tgtEl>
                                          <p:spTgt spid="5">
                                            <p:txEl>
                                              <p:pRg st="20" end="2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5">
                                            <p:txEl>
                                              <p:pRg st="21" end="21"/>
                                            </p:txEl>
                                          </p:spTgt>
                                        </p:tgtEl>
                                        <p:attrNameLst>
                                          <p:attrName>style.visibility</p:attrName>
                                        </p:attrNameLst>
                                      </p:cBhvr>
                                      <p:to>
                                        <p:strVal val="visible"/>
                                      </p:to>
                                    </p:set>
                                    <p:anim calcmode="lin" valueType="num">
                                      <p:cBhvr additive="base">
                                        <p:cTn id="103" dur="500" fill="hold"/>
                                        <p:tgtEl>
                                          <p:spTgt spid="5">
                                            <p:txEl>
                                              <p:pRg st="21" end="2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4"/>
            <a:ext cx="9144000" cy="6840000"/>
          </a:xfrm>
          <a:prstGeom prst="rect">
            <a:avLst/>
          </a:prstGeom>
          <a:solidFill>
            <a:schemeClr val="bg1"/>
          </a:solidFill>
          <a:ln w="63500">
            <a:solidFill>
              <a:srgbClr val="003366"/>
            </a:solidFill>
            <a:miter lim="800000"/>
            <a:headEnd/>
            <a:tailEnd/>
          </a:ln>
        </p:spPr>
        <p:txBody>
          <a:bodyPr>
            <a:spAutoFit/>
          </a:bodyPr>
          <a:lstStyle/>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dirty="0">
              <a:solidFill>
                <a:srgbClr val="003366"/>
              </a:solidFill>
              <a:latin typeface="Arial" pitchFamily="34" charset="0"/>
              <a:cs typeface="Arial" pitchFamily="34" charset="0"/>
            </a:endParaRP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p>
          <a:p>
            <a:pPr>
              <a:defRPr/>
            </a:pPr>
            <a:endParaRPr lang="de-DE" sz="2000" b="1" dirty="0">
              <a:solidFill>
                <a:srgbClr val="003366"/>
              </a:solidFill>
              <a:sym typeface="Symbol"/>
            </a:endParaRPr>
          </a:p>
          <a:p>
            <a:pPr algn="ctr">
              <a:defRPr/>
            </a:pPr>
            <a:r>
              <a:rPr lang="de-DE" sz="2000" b="1" dirty="0">
                <a:solidFill>
                  <a:srgbClr val="003366"/>
                </a:solidFill>
                <a:sym typeface="Symbol"/>
              </a:rPr>
              <a:t>4.5 Sonderthema „</a:t>
            </a:r>
            <a:r>
              <a:rPr lang="de-DE" sz="2000" b="1" dirty="0">
                <a:solidFill>
                  <a:srgbClr val="003366"/>
                </a:solidFill>
              </a:rPr>
              <a:t>Machtspirale“</a:t>
            </a:r>
          </a:p>
          <a:p>
            <a:pPr>
              <a:defRPr/>
            </a:pPr>
            <a:r>
              <a:rPr lang="de-DE" sz="2000" b="1" dirty="0">
                <a:solidFill>
                  <a:srgbClr val="003366"/>
                </a:solidFill>
              </a:rPr>
              <a:t>      </a:t>
            </a:r>
          </a:p>
          <a:p>
            <a:pPr>
              <a:defRPr/>
            </a:pPr>
            <a:r>
              <a:rPr lang="de-DE" sz="2000" dirty="0">
                <a:solidFill>
                  <a:srgbClr val="003366"/>
                </a:solidFill>
              </a:rPr>
              <a:t>        Kind/ </a:t>
            </a:r>
            <a:r>
              <a:rPr lang="de-DE" sz="2000" dirty="0" err="1">
                <a:solidFill>
                  <a:srgbClr val="003366"/>
                </a:solidFill>
              </a:rPr>
              <a:t>Jug</a:t>
            </a:r>
            <a:r>
              <a:rPr lang="de-DE" sz="2000" dirty="0">
                <a:solidFill>
                  <a:srgbClr val="003366"/>
                </a:solidFill>
              </a:rPr>
              <a:t>. stellen, damit zugehört wird (</a:t>
            </a:r>
            <a:r>
              <a:rPr lang="de-DE" sz="2000" dirty="0" err="1">
                <a:solidFill>
                  <a:srgbClr val="003366"/>
                </a:solidFill>
              </a:rPr>
              <a:t>PädagogIn</a:t>
            </a:r>
            <a:r>
              <a:rPr lang="de-DE" sz="2000" dirty="0">
                <a:solidFill>
                  <a:srgbClr val="003366"/>
                </a:solidFill>
              </a:rPr>
              <a:t> stellt sich vor K./ </a:t>
            </a:r>
            <a:r>
              <a:rPr lang="de-DE" sz="2000" dirty="0" err="1">
                <a:solidFill>
                  <a:srgbClr val="003366"/>
                </a:solidFill>
              </a:rPr>
              <a:t>Jug</a:t>
            </a:r>
            <a:r>
              <a:rPr lang="de-DE" sz="2000" dirty="0">
                <a:solidFill>
                  <a:srgbClr val="003366"/>
                </a:solidFill>
              </a:rPr>
              <a:t>)</a:t>
            </a:r>
          </a:p>
          <a:p>
            <a:pPr>
              <a:defRPr/>
            </a:pPr>
            <a:endParaRPr lang="de-DE" sz="2000" dirty="0">
              <a:solidFill>
                <a:srgbClr val="003366"/>
              </a:solidFill>
            </a:endParaRPr>
          </a:p>
          <a:p>
            <a:pPr>
              <a:defRPr/>
            </a:pPr>
            <a:r>
              <a:rPr lang="de-DE" sz="2000" dirty="0">
                <a:solidFill>
                  <a:srgbClr val="003366"/>
                </a:solidFill>
              </a:rPr>
              <a:t>        kurzfristiges Festhalten am  Arm, damit zugehört wird</a:t>
            </a:r>
          </a:p>
          <a:p>
            <a:pPr>
              <a:defRPr/>
            </a:pPr>
            <a:endParaRPr lang="de-DE" sz="2000" dirty="0">
              <a:solidFill>
                <a:srgbClr val="003366"/>
              </a:solidFill>
            </a:endParaRPr>
          </a:p>
          <a:p>
            <a:pPr>
              <a:defRPr/>
            </a:pPr>
            <a:r>
              <a:rPr lang="de-DE" sz="2000" dirty="0">
                <a:solidFill>
                  <a:srgbClr val="003366"/>
                </a:solidFill>
              </a:rPr>
              <a:t>        in die Tür stellen, damit der päd. Prozess nicht einseitig beendet wird</a:t>
            </a:r>
          </a:p>
          <a:p>
            <a:pPr>
              <a:defRPr/>
            </a:pPr>
            <a:endParaRPr lang="de-DE" sz="2000" dirty="0">
              <a:solidFill>
                <a:srgbClr val="003366"/>
              </a:solidFill>
            </a:endParaRPr>
          </a:p>
          <a:p>
            <a:pPr>
              <a:defRPr/>
            </a:pPr>
            <a:endParaRPr lang="de-DE" sz="2000" dirty="0">
              <a:solidFill>
                <a:srgbClr val="003366"/>
              </a:solidFill>
            </a:endParaRPr>
          </a:p>
          <a:p>
            <a:pPr>
              <a:defRPr/>
            </a:pPr>
            <a:r>
              <a:rPr lang="de-DE" sz="2000" dirty="0">
                <a:solidFill>
                  <a:srgbClr val="003366"/>
                </a:solidFill>
              </a:rPr>
              <a:t>        </a:t>
            </a:r>
            <a:r>
              <a:rPr lang="de-DE" sz="2000" b="1" dirty="0">
                <a:solidFill>
                  <a:srgbClr val="003366"/>
                </a:solidFill>
              </a:rPr>
              <a:t>K./ </a:t>
            </a:r>
            <a:r>
              <a:rPr lang="de-DE" sz="2000" b="1" dirty="0" err="1">
                <a:solidFill>
                  <a:srgbClr val="003366"/>
                </a:solidFill>
              </a:rPr>
              <a:t>Jug</a:t>
            </a:r>
            <a:r>
              <a:rPr lang="de-DE" sz="2000" b="1" dirty="0">
                <a:solidFill>
                  <a:srgbClr val="003366"/>
                </a:solidFill>
              </a:rPr>
              <a:t>. wehrt sich → Ende des pädagogischen Prozesses:</a:t>
            </a:r>
          </a:p>
          <a:p>
            <a:pPr>
              <a:defRPr/>
            </a:pPr>
            <a:r>
              <a:rPr lang="de-DE" sz="2000" b="1" dirty="0">
                <a:solidFill>
                  <a:srgbClr val="003366"/>
                </a:solidFill>
              </a:rPr>
              <a:t> </a:t>
            </a:r>
          </a:p>
          <a:p>
            <a:pPr>
              <a:defRPr/>
            </a:pPr>
            <a:r>
              <a:rPr lang="de-DE" sz="2000" b="1" dirty="0">
                <a:solidFill>
                  <a:srgbClr val="003366"/>
                </a:solidFill>
              </a:rPr>
              <a:t>        „Gefahrenabwehr“ </a:t>
            </a:r>
            <a:r>
              <a:rPr lang="de-DE" sz="2000" b="1" dirty="0">
                <a:solidFill>
                  <a:srgbClr val="003366"/>
                </a:solidFill>
                <a:sym typeface="Symbol"/>
              </a:rPr>
              <a:t> </a:t>
            </a:r>
            <a:r>
              <a:rPr lang="de-DE" sz="2000" b="1" dirty="0">
                <a:solidFill>
                  <a:srgbClr val="003366"/>
                </a:solidFill>
              </a:rPr>
              <a:t>zu Boden bringen und dort festhalten</a:t>
            </a:r>
          </a:p>
          <a:p>
            <a:pPr>
              <a:defRPr/>
            </a:pPr>
            <a:r>
              <a:rPr lang="de-DE" sz="2000" b="1" dirty="0">
                <a:solidFill>
                  <a:srgbClr val="003366"/>
                </a:solidFill>
              </a:rPr>
              <a:t>        Vorsicht:      mögliche Eskalation/ nicht mehr beherrschbar !     </a:t>
            </a:r>
          </a:p>
          <a:p>
            <a:pPr>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ffectLst>
                <a:outerShdw blurRad="38100" dist="38100" dir="2700000" algn="tl">
                  <a:srgbClr val="000000">
                    <a:alpha val="43137"/>
                  </a:srgbClr>
                </a:outerShdw>
              </a:effectLst>
            </a:endParaRPr>
          </a:p>
          <a:p>
            <a:pPr>
              <a:defRPr/>
            </a:pPr>
            <a:r>
              <a:rPr lang="de-DE" sz="2000" b="1" dirty="0">
                <a:solidFill>
                  <a:srgbClr val="003366"/>
                </a:solidFill>
                <a:effectLst>
                  <a:outerShdw blurRad="38100" dist="38100" dir="2700000" algn="tl">
                    <a:srgbClr val="000000">
                      <a:alpha val="43137"/>
                    </a:srgbClr>
                  </a:outerShdw>
                </a:effectLst>
              </a:rPr>
              <a:t>      </a:t>
            </a:r>
            <a:endParaRPr lang="de-DE" sz="2000" b="1" dirty="0">
              <a:solidFill>
                <a:srgbClr val="336699"/>
              </a:solidFill>
              <a:effectLst>
                <a:outerShdw blurRad="38100" dist="38100" dir="2700000" algn="tl">
                  <a:srgbClr val="000000">
                    <a:alpha val="43137"/>
                  </a:srgbClr>
                </a:outerShdw>
              </a:effectLst>
            </a:endParaRPr>
          </a:p>
        </p:txBody>
      </p:sp>
      <p:sp>
        <p:nvSpPr>
          <p:cNvPr id="18436" name="Rectangle 2"/>
          <p:cNvSpPr>
            <a:spLocks noChangeArrowheads="1"/>
          </p:cNvSpPr>
          <p:nvPr/>
        </p:nvSpPr>
        <p:spPr bwMode="auto">
          <a:xfrm>
            <a:off x="0" y="500063"/>
            <a:ext cx="9144000" cy="6372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cxnSp>
        <p:nvCxnSpPr>
          <p:cNvPr id="7" name="Gerade Verbindung mit Pfeil 6"/>
          <p:cNvCxnSpPr/>
          <p:nvPr/>
        </p:nvCxnSpPr>
        <p:spPr>
          <a:xfrm rot="5400000">
            <a:off x="-1098464" y="3050792"/>
            <a:ext cx="2988000" cy="0"/>
          </a:xfrm>
          <a:prstGeom prst="straightConnector1">
            <a:avLst/>
          </a:prstGeom>
          <a:ln w="38100">
            <a:solidFill>
              <a:srgbClr val="003366"/>
            </a:solidFill>
            <a:tailEnd type="arrow"/>
          </a:ln>
        </p:spPr>
        <p:style>
          <a:lnRef idx="1">
            <a:schemeClr val="accent1"/>
          </a:lnRef>
          <a:fillRef idx="0">
            <a:schemeClr val="accent1"/>
          </a:fillRef>
          <a:effectRef idx="0">
            <a:schemeClr val="accent1"/>
          </a:effectRef>
          <a:fontRef idx="minor">
            <a:schemeClr val="tx1"/>
          </a:fontRef>
        </p:style>
      </p:cxnSp>
      <p:pic>
        <p:nvPicPr>
          <p:cNvPr id="9" name="Grafik 8"/>
          <p:cNvPicPr/>
          <p:nvPr/>
        </p:nvPicPr>
        <p:blipFill>
          <a:blip r:embed="rId3" cstate="print"/>
          <a:srcRect/>
          <a:stretch>
            <a:fillRect/>
          </a:stretch>
        </p:blipFill>
        <p:spPr bwMode="auto">
          <a:xfrm>
            <a:off x="7956376" y="4120929"/>
            <a:ext cx="771525" cy="847725"/>
          </a:xfrm>
          <a:prstGeom prst="rect">
            <a:avLst/>
          </a:prstGeom>
          <a:noFill/>
          <a:ln w="9525">
            <a:noFill/>
            <a:miter lim="800000"/>
            <a:headEnd/>
            <a:tailEnd/>
          </a:ln>
          <a:scene3d>
            <a:camera prst="orthographicFront">
              <a:rot lat="0" lon="10800000" rev="0"/>
            </a:camera>
            <a:lightRig rig="threePt" dir="t"/>
          </a:scene3d>
        </p:spPr>
      </p:pic>
      <p:cxnSp>
        <p:nvCxnSpPr>
          <p:cNvPr id="14" name="Gerade Verbindung 13"/>
          <p:cNvCxnSpPr/>
          <p:nvPr/>
        </p:nvCxnSpPr>
        <p:spPr>
          <a:xfrm flipV="1">
            <a:off x="539552" y="3429000"/>
            <a:ext cx="7992888" cy="0"/>
          </a:xfrm>
          <a:prstGeom prst="line">
            <a:avLst/>
          </a:prstGeom>
          <a:ln w="25400">
            <a:solidFill>
              <a:srgbClr val="003366"/>
            </a:solidFill>
            <a:prstDash val="sysDash"/>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7545359D-AD49-480C-8AF3-464D873266C5}"/>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Macht  </a:t>
            </a:r>
          </a:p>
        </p:txBody>
      </p:sp>
    </p:spTree>
    <p:extLst>
      <p:ext uri="{BB962C8B-B14F-4D97-AF65-F5344CB8AC3E}">
        <p14:creationId xmlns:p14="http://schemas.microsoft.com/office/powerpoint/2010/main" val="3947479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5" end="5"/>
                                            </p:txEl>
                                          </p:spTgt>
                                        </p:tgtEl>
                                        <p:attrNameLst>
                                          <p:attrName>style.visibility</p:attrName>
                                        </p:attrNameLst>
                                      </p:cBhvr>
                                      <p:to>
                                        <p:strVal val="visible"/>
                                      </p:to>
                                    </p:set>
                                    <p:anim calcmode="lin" valueType="num">
                                      <p:cBhvr additive="base">
                                        <p:cTn id="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7" end="7"/>
                                            </p:txEl>
                                          </p:spTgt>
                                        </p:tgtEl>
                                        <p:attrNameLst>
                                          <p:attrName>style.visibility</p:attrName>
                                        </p:attrNameLst>
                                      </p:cBhvr>
                                      <p:to>
                                        <p:strVal val="visible"/>
                                      </p:to>
                                    </p:set>
                                    <p:anim calcmode="lin" valueType="num">
                                      <p:cBhvr additive="base">
                                        <p:cTn id="13"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9" end="9"/>
                                            </p:txEl>
                                          </p:spTgt>
                                        </p:tgtEl>
                                        <p:attrNameLst>
                                          <p:attrName>style.visibility</p:attrName>
                                        </p:attrNameLst>
                                      </p:cBhvr>
                                      <p:to>
                                        <p:strVal val="visible"/>
                                      </p:to>
                                    </p:set>
                                    <p:anim calcmode="lin" valueType="num">
                                      <p:cBhvr additive="base">
                                        <p:cTn id="19"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12" end="12"/>
                                            </p:txEl>
                                          </p:spTgt>
                                        </p:tgtEl>
                                        <p:attrNameLst>
                                          <p:attrName>style.visibility</p:attrName>
                                        </p:attrNameLst>
                                      </p:cBhvr>
                                      <p:to>
                                        <p:strVal val="visible"/>
                                      </p:to>
                                    </p:set>
                                    <p:anim calcmode="lin" valueType="num">
                                      <p:cBhvr additive="base">
                                        <p:cTn id="25"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12" end="1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299">
                                            <p:txEl>
                                              <p:pRg st="13" end="13"/>
                                            </p:txEl>
                                          </p:spTgt>
                                        </p:tgtEl>
                                        <p:attrNameLst>
                                          <p:attrName>style.visibility</p:attrName>
                                        </p:attrNameLst>
                                      </p:cBhvr>
                                      <p:to>
                                        <p:strVal val="visible"/>
                                      </p:to>
                                    </p:set>
                                    <p:anim calcmode="lin" valueType="num">
                                      <p:cBhvr additive="base">
                                        <p:cTn id="29"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5299">
                                            <p:txEl>
                                              <p:pRg st="13" end="1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5299">
                                            <p:txEl>
                                              <p:pRg st="14" end="14"/>
                                            </p:txEl>
                                          </p:spTgt>
                                        </p:tgtEl>
                                        <p:attrNameLst>
                                          <p:attrName>style.visibility</p:attrName>
                                        </p:attrNameLst>
                                      </p:cBhvr>
                                      <p:to>
                                        <p:strVal val="visible"/>
                                      </p:to>
                                    </p:set>
                                    <p:anim calcmode="lin" valueType="num">
                                      <p:cBhvr additive="base">
                                        <p:cTn id="33" dur="500" fill="hold"/>
                                        <p:tgtEl>
                                          <p:spTgt spid="55299">
                                            <p:txEl>
                                              <p:pRg st="14" end="1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5299">
                                            <p:txEl>
                                              <p:pRg st="14" end="1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5299">
                                            <p:txEl>
                                              <p:pRg st="15" end="15"/>
                                            </p:txEl>
                                          </p:spTgt>
                                        </p:tgtEl>
                                        <p:attrNameLst>
                                          <p:attrName>style.visibility</p:attrName>
                                        </p:attrNameLst>
                                      </p:cBhvr>
                                      <p:to>
                                        <p:strVal val="visible"/>
                                      </p:to>
                                    </p:set>
                                    <p:anim calcmode="lin" valueType="num">
                                      <p:cBhvr additive="base">
                                        <p:cTn id="37" dur="500" fill="hold"/>
                                        <p:tgtEl>
                                          <p:spTgt spid="55299">
                                            <p:txEl>
                                              <p:pRg st="15" end="1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4" name="Rechteck 3">
            <a:extLst>
              <a:ext uri="{FF2B5EF4-FFF2-40B4-BE49-F238E27FC236}">
                <a16:creationId xmlns:a16="http://schemas.microsoft.com/office/drawing/2014/main" id="{FA390B3C-2D80-4740-B449-95902F0FB733}"/>
              </a:ext>
            </a:extLst>
          </p:cNvPr>
          <p:cNvSpPr/>
          <p:nvPr/>
        </p:nvSpPr>
        <p:spPr>
          <a:xfrm>
            <a:off x="-18000" y="-22820"/>
            <a:ext cx="9180000" cy="648000"/>
          </a:xfrm>
          <a:prstGeom prst="rect">
            <a:avLst/>
          </a:prstGeom>
          <a:solidFill>
            <a:srgbClr val="003366"/>
          </a:solidFill>
        </p:spPr>
        <p:txBody>
          <a:bodyPr wrap="square">
            <a:spAutoFit/>
          </a:bodyPr>
          <a:lstStyle/>
          <a:p>
            <a:pPr algn="ctr">
              <a:tabLst>
                <a:tab pos="88900" algn="l"/>
              </a:tabLst>
            </a:pPr>
            <a:r>
              <a:rPr lang="de-DE" sz="2000" b="1" dirty="0">
                <a:solidFill>
                  <a:schemeClr val="bg1"/>
                </a:solidFill>
                <a:effectLst>
                  <a:outerShdw blurRad="38100" dist="38100" dir="2700000" algn="tl">
                    <a:srgbClr val="000000">
                      <a:alpha val="43137"/>
                    </a:srgbClr>
                  </a:outerShdw>
                </a:effectLst>
              </a:rPr>
              <a:t>II.   4.6 Eingriffe in Freiheit der Fortbewegung   </a:t>
            </a:r>
            <a:r>
              <a:rPr lang="de-DE" sz="2000" b="1" u="sng" dirty="0">
                <a:solidFill>
                  <a:schemeClr val="bg1"/>
                </a:solidFill>
              </a:rPr>
              <a:t>A. FREIHEITSENTZUG</a:t>
            </a:r>
          </a:p>
          <a:p>
            <a:pPr algn="just">
              <a:tabLst>
                <a:tab pos="88900" algn="l"/>
              </a:tabLst>
            </a:pPr>
            <a:endParaRPr lang="de-DE" sz="2000" b="1" dirty="0">
              <a:solidFill>
                <a:schemeClr val="bg1"/>
              </a:solidFill>
            </a:endParaRPr>
          </a:p>
          <a:p>
            <a:pPr algn="ctr">
              <a:tabLst>
                <a:tab pos="88900" algn="l"/>
              </a:tabLst>
            </a:pPr>
            <a:r>
              <a:rPr lang="de-DE" sz="2400" b="1" dirty="0">
                <a:solidFill>
                  <a:schemeClr val="bg1"/>
                </a:solidFill>
              </a:rPr>
              <a:t> </a:t>
            </a:r>
            <a:r>
              <a:rPr lang="de-DE" sz="2000" b="1" dirty="0">
                <a:solidFill>
                  <a:schemeClr val="bg1"/>
                </a:solidFill>
              </a:rPr>
              <a:t> </a:t>
            </a:r>
          </a:p>
        </p:txBody>
      </p:sp>
      <p:sp>
        <p:nvSpPr>
          <p:cNvPr id="5" name="Rechteck 4">
            <a:extLst>
              <a:ext uri="{FF2B5EF4-FFF2-40B4-BE49-F238E27FC236}">
                <a16:creationId xmlns:a16="http://schemas.microsoft.com/office/drawing/2014/main" id="{C40F9E48-5BB4-4256-9F18-9119AFD4B44D}"/>
              </a:ext>
            </a:extLst>
          </p:cNvPr>
          <p:cNvSpPr/>
          <p:nvPr/>
        </p:nvSpPr>
        <p:spPr>
          <a:xfrm>
            <a:off x="-18000" y="589180"/>
            <a:ext cx="9180000" cy="6300000"/>
          </a:xfrm>
          <a:prstGeom prst="rect">
            <a:avLst/>
          </a:prstGeom>
          <a:solidFill>
            <a:srgbClr val="003366"/>
          </a:solidFill>
        </p:spPr>
        <p:txBody>
          <a:bodyPr wrap="square">
            <a:spAutoFit/>
          </a:bodyPr>
          <a:lstStyle/>
          <a:p>
            <a:pPr algn="ctr">
              <a:tabLst>
                <a:tab pos="88900" algn="l"/>
              </a:tabLst>
            </a:pPr>
            <a:r>
              <a:rPr lang="de-DE" sz="2000" b="1" u="sng" dirty="0">
                <a:solidFill>
                  <a:schemeClr val="bg1"/>
                </a:solidFill>
              </a:rPr>
              <a:t>Freiheitsentzug</a:t>
            </a:r>
            <a:r>
              <a:rPr lang="de-DE" sz="2000" b="1" dirty="0">
                <a:solidFill>
                  <a:schemeClr val="bg1"/>
                </a:solidFill>
              </a:rPr>
              <a:t> / „geschlossene Unterbringung“ – allg. </a:t>
            </a:r>
            <a:r>
              <a:rPr lang="de-DE" sz="2000" b="1" dirty="0" err="1">
                <a:solidFill>
                  <a:schemeClr val="bg1"/>
                </a:solidFill>
              </a:rPr>
              <a:t>Bund.verfass.ges</a:t>
            </a:r>
            <a:r>
              <a:rPr lang="de-DE" sz="2000" b="1" dirty="0">
                <a:solidFill>
                  <a:schemeClr val="bg1"/>
                </a:solidFill>
              </a:rPr>
              <a:t>. „Schutz d. persönlichen Freiheit“ (spezielles Unterbringungsgesetz UBG):  </a:t>
            </a:r>
          </a:p>
          <a:p>
            <a:pPr algn="ctr">
              <a:tabLst>
                <a:tab pos="88900" algn="l"/>
              </a:tabLst>
            </a:pPr>
            <a:endParaRPr lang="de-DE" sz="2000" b="1" dirty="0">
              <a:solidFill>
                <a:schemeClr val="bg1"/>
              </a:solidFill>
            </a:endParaRPr>
          </a:p>
          <a:p>
            <a:pPr algn="just">
              <a:tabLst>
                <a:tab pos="88900" algn="l"/>
              </a:tabLst>
            </a:pPr>
            <a:r>
              <a:rPr lang="de-DE" sz="2000" b="1" dirty="0">
                <a:solidFill>
                  <a:schemeClr val="bg1"/>
                </a:solidFill>
              </a:rPr>
              <a:t>Artikel 1 </a:t>
            </a:r>
            <a:r>
              <a:rPr lang="de-DE" sz="2000" dirty="0">
                <a:solidFill>
                  <a:schemeClr val="bg1"/>
                </a:solidFill>
              </a:rPr>
              <a:t>Jedermann hat </a:t>
            </a:r>
            <a:r>
              <a:rPr lang="de-DE" sz="2000" dirty="0" err="1">
                <a:solidFill>
                  <a:schemeClr val="bg1"/>
                </a:solidFill>
              </a:rPr>
              <a:t>d.Recht</a:t>
            </a:r>
            <a:r>
              <a:rPr lang="de-DE" sz="2000" dirty="0">
                <a:solidFill>
                  <a:schemeClr val="bg1"/>
                </a:solidFill>
              </a:rPr>
              <a:t> auf Freiheit </a:t>
            </a:r>
            <a:r>
              <a:rPr lang="de-DE" sz="2000" dirty="0" err="1">
                <a:solidFill>
                  <a:schemeClr val="bg1"/>
                </a:solidFill>
              </a:rPr>
              <a:t>u.Sicherheit</a:t>
            </a:r>
            <a:r>
              <a:rPr lang="de-DE" sz="2000" dirty="0">
                <a:solidFill>
                  <a:schemeClr val="bg1"/>
                </a:solidFill>
              </a:rPr>
              <a:t> (persönliche Freiheit).</a:t>
            </a:r>
          </a:p>
          <a:p>
            <a:pPr algn="just">
              <a:tabLst>
                <a:tab pos="88900" algn="l"/>
              </a:tabLst>
            </a:pPr>
            <a:r>
              <a:rPr lang="de-DE" sz="2000" dirty="0">
                <a:solidFill>
                  <a:schemeClr val="bg1"/>
                </a:solidFill>
              </a:rPr>
              <a:t>Niemand darf aus anderen als den in diesem Bundesverfassungsgesetz genannten Gründen oder auf eine andere als die gesetzlich vorgeschriebene Weise festgenommen oder angehalten werden. </a:t>
            </a:r>
          </a:p>
          <a:p>
            <a:pPr algn="just">
              <a:tabLst>
                <a:tab pos="88900" algn="l"/>
              </a:tabLst>
            </a:pPr>
            <a:endParaRPr lang="de-DE" sz="2000" dirty="0">
              <a:solidFill>
                <a:schemeClr val="bg1"/>
              </a:solidFill>
            </a:endParaRPr>
          </a:p>
          <a:p>
            <a:pPr algn="just">
              <a:tabLst>
                <a:tab pos="88900" algn="l"/>
              </a:tabLst>
            </a:pPr>
            <a:r>
              <a:rPr lang="de-DE" sz="2000" b="1" dirty="0">
                <a:solidFill>
                  <a:schemeClr val="bg1"/>
                </a:solidFill>
              </a:rPr>
              <a:t>Artikel 2 </a:t>
            </a:r>
            <a:r>
              <a:rPr lang="de-DE" sz="2000" dirty="0">
                <a:solidFill>
                  <a:schemeClr val="bg1"/>
                </a:solidFill>
              </a:rPr>
              <a:t>Die persönliche </a:t>
            </a:r>
            <a:r>
              <a:rPr lang="de-DE" sz="2000" b="1" u="sng" dirty="0">
                <a:solidFill>
                  <a:schemeClr val="bg1"/>
                </a:solidFill>
              </a:rPr>
              <a:t>Freiheit</a:t>
            </a:r>
            <a:r>
              <a:rPr lang="de-DE" sz="2000" dirty="0">
                <a:solidFill>
                  <a:schemeClr val="bg1"/>
                </a:solidFill>
              </a:rPr>
              <a:t> darf einem Menschen in folgenden Fällen auf die gesetzlich vorgeschriebene Weise </a:t>
            </a:r>
            <a:r>
              <a:rPr lang="de-DE" sz="2000" b="1" u="sng" dirty="0">
                <a:solidFill>
                  <a:schemeClr val="bg1"/>
                </a:solidFill>
              </a:rPr>
              <a:t>entzogen</a:t>
            </a:r>
            <a:r>
              <a:rPr lang="de-DE" sz="2000" dirty="0">
                <a:solidFill>
                  <a:schemeClr val="bg1"/>
                </a:solidFill>
              </a:rPr>
              <a:t> werden (Ziffer 6): </a:t>
            </a:r>
            <a:r>
              <a:rPr lang="de-DE" sz="2000" b="1" u="sng" dirty="0">
                <a:solidFill>
                  <a:schemeClr val="bg1"/>
                </a:solidFill>
              </a:rPr>
              <a:t>zum Zweck notwendiger Erziehungsmaßnahmen bei einem Minderjährigen</a:t>
            </a:r>
            <a:r>
              <a:rPr lang="de-DE" sz="2000" u="sng" dirty="0">
                <a:solidFill>
                  <a:schemeClr val="bg1"/>
                </a:solidFill>
              </a:rPr>
              <a:t>.</a:t>
            </a:r>
          </a:p>
          <a:p>
            <a:pPr algn="just">
              <a:tabLst>
                <a:tab pos="88900" algn="l"/>
              </a:tabLst>
            </a:pPr>
            <a:endParaRPr lang="de-DE" sz="2000" dirty="0">
              <a:solidFill>
                <a:schemeClr val="bg1"/>
              </a:solidFill>
            </a:endParaRPr>
          </a:p>
          <a:p>
            <a:pPr algn="just">
              <a:tabLst>
                <a:tab pos="88900" algn="l"/>
              </a:tabLst>
            </a:pPr>
            <a:r>
              <a:rPr lang="de-DE" sz="2000" b="1" dirty="0">
                <a:solidFill>
                  <a:schemeClr val="bg1"/>
                </a:solidFill>
              </a:rPr>
              <a:t>Artikel 6 </a:t>
            </a:r>
            <a:r>
              <a:rPr lang="de-DE" sz="2000" dirty="0">
                <a:solidFill>
                  <a:schemeClr val="bg1"/>
                </a:solidFill>
              </a:rPr>
              <a:t>Jedermann, der festgenommen o. angehalten wird, hat das Recht auf ein Verfahren, in dem durch Gericht o. durch eine and. unabhängige Behörde über </a:t>
            </a:r>
            <a:r>
              <a:rPr lang="de-DE" sz="2000" dirty="0" err="1">
                <a:solidFill>
                  <a:schemeClr val="bg1"/>
                </a:solidFill>
              </a:rPr>
              <a:t>d.Rechtmäßigkeit</a:t>
            </a:r>
            <a:r>
              <a:rPr lang="de-DE" sz="2000" dirty="0">
                <a:solidFill>
                  <a:schemeClr val="bg1"/>
                </a:solidFill>
              </a:rPr>
              <a:t> </a:t>
            </a:r>
            <a:r>
              <a:rPr lang="de-DE" sz="2000" dirty="0" err="1">
                <a:solidFill>
                  <a:schemeClr val="bg1"/>
                </a:solidFill>
              </a:rPr>
              <a:t>d.Freiheitsentzuges</a:t>
            </a:r>
            <a:r>
              <a:rPr lang="de-DE" sz="2000" dirty="0">
                <a:solidFill>
                  <a:schemeClr val="bg1"/>
                </a:solidFill>
              </a:rPr>
              <a:t> entschieden u.im Falle d. Rechts- </a:t>
            </a:r>
            <a:r>
              <a:rPr lang="de-DE" sz="2000" dirty="0" err="1">
                <a:solidFill>
                  <a:schemeClr val="bg1"/>
                </a:solidFill>
              </a:rPr>
              <a:t>widrigkeit</a:t>
            </a:r>
            <a:r>
              <a:rPr lang="de-DE" sz="2000" dirty="0">
                <a:solidFill>
                  <a:schemeClr val="bg1"/>
                </a:solidFill>
              </a:rPr>
              <a:t> seine </a:t>
            </a:r>
            <a:r>
              <a:rPr lang="de-DE" sz="2000" dirty="0" err="1">
                <a:solidFill>
                  <a:schemeClr val="bg1"/>
                </a:solidFill>
              </a:rPr>
              <a:t>Freilassg</a:t>
            </a:r>
            <a:r>
              <a:rPr lang="de-DE" sz="2000" dirty="0">
                <a:solidFill>
                  <a:schemeClr val="bg1"/>
                </a:solidFill>
              </a:rPr>
              <a:t>. angeordnet wird. Die </a:t>
            </a:r>
            <a:r>
              <a:rPr lang="de-DE" sz="2000" dirty="0" err="1">
                <a:solidFill>
                  <a:schemeClr val="bg1"/>
                </a:solidFill>
              </a:rPr>
              <a:t>Entscheidg</a:t>
            </a:r>
            <a:r>
              <a:rPr lang="de-DE" sz="2000" dirty="0">
                <a:solidFill>
                  <a:schemeClr val="bg1"/>
                </a:solidFill>
              </a:rPr>
              <a:t>. hat binnen einer Woche zu ergehen, es sei denn, </a:t>
            </a:r>
            <a:r>
              <a:rPr lang="de-DE" sz="2000" dirty="0" err="1">
                <a:solidFill>
                  <a:schemeClr val="bg1"/>
                </a:solidFill>
              </a:rPr>
              <a:t>d.Anhaltung</a:t>
            </a:r>
            <a:r>
              <a:rPr lang="de-DE" sz="2000" dirty="0">
                <a:solidFill>
                  <a:schemeClr val="bg1"/>
                </a:solidFill>
              </a:rPr>
              <a:t> hätte vorher geendet. Im Fall einer </a:t>
            </a:r>
            <a:r>
              <a:rPr lang="de-DE" sz="2000" dirty="0" err="1">
                <a:solidFill>
                  <a:schemeClr val="bg1"/>
                </a:solidFill>
              </a:rPr>
              <a:t>Anhaltg</a:t>
            </a:r>
            <a:r>
              <a:rPr lang="de-DE" sz="2000" dirty="0">
                <a:solidFill>
                  <a:schemeClr val="bg1"/>
                </a:solidFill>
              </a:rPr>
              <a:t>. </a:t>
            </a:r>
            <a:r>
              <a:rPr lang="de-DE" sz="2000" dirty="0" err="1">
                <a:solidFill>
                  <a:schemeClr val="bg1"/>
                </a:solidFill>
              </a:rPr>
              <a:t>v.unbestimmter</a:t>
            </a:r>
            <a:r>
              <a:rPr lang="de-DE" sz="2000" dirty="0">
                <a:solidFill>
                  <a:schemeClr val="bg1"/>
                </a:solidFill>
              </a:rPr>
              <a:t> Dauer ist deren Notwendigk.in </a:t>
            </a:r>
            <a:r>
              <a:rPr lang="de-DE" sz="2000" dirty="0" err="1">
                <a:solidFill>
                  <a:schemeClr val="bg1"/>
                </a:solidFill>
              </a:rPr>
              <a:t>angemess.Abstän</a:t>
            </a:r>
            <a:r>
              <a:rPr lang="de-DE" sz="2000" dirty="0">
                <a:solidFill>
                  <a:schemeClr val="bg1"/>
                </a:solidFill>
              </a:rPr>
              <a:t>- den durch ein Gericht </a:t>
            </a:r>
            <a:r>
              <a:rPr lang="de-DE" sz="2000" dirty="0" err="1">
                <a:solidFill>
                  <a:schemeClr val="bg1"/>
                </a:solidFill>
              </a:rPr>
              <a:t>o.durch</a:t>
            </a:r>
            <a:r>
              <a:rPr lang="de-DE" sz="2000" dirty="0">
                <a:solidFill>
                  <a:schemeClr val="bg1"/>
                </a:solidFill>
              </a:rPr>
              <a:t> eine and. unabhängige Behörde zu überprüfen.</a:t>
            </a:r>
          </a:p>
          <a:p>
            <a:pPr algn="just">
              <a:tabLst>
                <a:tab pos="88900" algn="l"/>
              </a:tabLst>
            </a:pPr>
            <a:endParaRPr lang="de-DE" sz="2000" dirty="0">
              <a:solidFill>
                <a:schemeClr val="bg1"/>
              </a:solidFill>
            </a:endParaRPr>
          </a:p>
          <a:p>
            <a:pPr algn="just">
              <a:tabLst>
                <a:tab pos="88900" algn="l"/>
              </a:tabLst>
            </a:pPr>
            <a:endParaRPr lang="de-DE" sz="2000" dirty="0">
              <a:solidFill>
                <a:schemeClr val="bg1"/>
              </a:solidFill>
            </a:endParaRPr>
          </a:p>
          <a:p>
            <a:pPr algn="just">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r>
              <a:rPr lang="de-DE" sz="2000" b="1" dirty="0">
                <a:solidFill>
                  <a:schemeClr val="bg1"/>
                </a:solidFill>
              </a:rPr>
              <a:t> </a:t>
            </a:r>
          </a:p>
        </p:txBody>
      </p:sp>
    </p:spTree>
    <p:extLst>
      <p:ext uri="{BB962C8B-B14F-4D97-AF65-F5344CB8AC3E}">
        <p14:creationId xmlns:p14="http://schemas.microsoft.com/office/powerpoint/2010/main" val="345247710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3666" y="795044"/>
            <a:ext cx="9108000" cy="6084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0" y="889933"/>
            <a:ext cx="9144000" cy="6012000"/>
          </a:xfrm>
          <a:prstGeom prst="rect">
            <a:avLst/>
          </a:prstGeom>
        </p:spPr>
        <p:txBody>
          <a:bodyPr wrap="square">
            <a:spAutoFit/>
          </a:bodyPr>
          <a:lstStyle/>
          <a:p>
            <a:pPr algn="ctr"/>
            <a:endParaRPr lang="de-DE" sz="2000" b="1" u="sng" dirty="0">
              <a:solidFill>
                <a:srgbClr val="003366"/>
              </a:solidFill>
              <a:latin typeface="Arial" panose="020B0604020202020204" pitchFamily="34" charset="0"/>
            </a:endParaRPr>
          </a:p>
          <a:p>
            <a:pPr algn="ctr"/>
            <a:endParaRPr lang="de-DE" sz="2000" b="1" u="sng" dirty="0">
              <a:solidFill>
                <a:srgbClr val="003366"/>
              </a:solidFill>
              <a:latin typeface="Arial" panose="020B0604020202020204" pitchFamily="34" charset="0"/>
            </a:endParaRPr>
          </a:p>
          <a:p>
            <a:pPr algn="ctr"/>
            <a:r>
              <a:rPr lang="de-DE" sz="2000" b="1" u="sng" dirty="0">
                <a:solidFill>
                  <a:srgbClr val="003366"/>
                </a:solidFill>
                <a:latin typeface="Arial" panose="020B0604020202020204" pitchFamily="34" charset="0"/>
              </a:rPr>
              <a:t>Freiheitsbeeinträchtigung in der Erziehung / Pädagogik </a:t>
            </a:r>
          </a:p>
          <a:p>
            <a:pPr algn="just"/>
            <a:endParaRPr lang="de-DE" sz="2000" b="1" dirty="0">
              <a:solidFill>
                <a:srgbClr val="003366"/>
              </a:solidFill>
              <a:latin typeface="Arial" panose="020B0604020202020204" pitchFamily="34" charset="0"/>
            </a:endParaRPr>
          </a:p>
          <a:p>
            <a:r>
              <a:rPr lang="de-DE" sz="2000" b="1" dirty="0">
                <a:solidFill>
                  <a:srgbClr val="003366"/>
                </a:solidFill>
                <a:latin typeface="Arial" panose="020B0604020202020204" pitchFamily="34" charset="0"/>
              </a:rPr>
              <a:t>Die körperliche </a:t>
            </a:r>
            <a:r>
              <a:rPr lang="de-DE" sz="2000" b="1" u="sng" dirty="0">
                <a:solidFill>
                  <a:srgbClr val="003366"/>
                </a:solidFill>
                <a:latin typeface="Arial" panose="020B0604020202020204" pitchFamily="34" charset="0"/>
              </a:rPr>
              <a:t>Bewegungsfreiheit wird erschwert</a:t>
            </a:r>
            <a:r>
              <a:rPr lang="de-DE" sz="2000" b="1" dirty="0">
                <a:solidFill>
                  <a:srgbClr val="003366"/>
                </a:solidFill>
                <a:latin typeface="Arial" panose="020B0604020202020204" pitchFamily="34" charset="0"/>
              </a:rPr>
              <a:t>:</a:t>
            </a:r>
          </a:p>
          <a:p>
            <a:pPr algn="just"/>
            <a:endParaRPr lang="de-DE" sz="2000" b="1" dirty="0">
              <a:solidFill>
                <a:srgbClr val="003366"/>
              </a:solidFill>
              <a:latin typeface="Arial" panose="020B0604020202020204" pitchFamily="34" charset="0"/>
            </a:endParaRPr>
          </a:p>
          <a:p>
            <a:pPr marL="342900" indent="-342900" algn="just">
              <a:buFont typeface="Arial" panose="020B0604020202020204" pitchFamily="34" charset="0"/>
              <a:buChar char="•"/>
            </a:pPr>
            <a:r>
              <a:rPr lang="de-DE" sz="2000" dirty="0">
                <a:solidFill>
                  <a:srgbClr val="003366"/>
                </a:solidFill>
                <a:latin typeface="Arial" panose="020B0604020202020204" pitchFamily="34" charset="0"/>
              </a:rPr>
              <a:t>durch </a:t>
            </a:r>
            <a:r>
              <a:rPr lang="de-DE" sz="2000" b="1" dirty="0">
                <a:solidFill>
                  <a:srgbClr val="003366"/>
                </a:solidFill>
                <a:latin typeface="Arial" panose="020B0604020202020204" pitchFamily="34" charset="0"/>
              </a:rPr>
              <a:t>Intensivbetreuung </a:t>
            </a:r>
            <a:r>
              <a:rPr lang="de-DE" sz="2000" dirty="0">
                <a:solidFill>
                  <a:srgbClr val="003366"/>
                </a:solidFill>
                <a:latin typeface="Arial" panose="020B0604020202020204" pitchFamily="34" charset="0"/>
              </a:rPr>
              <a:t>als päd. begründbare/ legitime auf Dauer </a:t>
            </a:r>
            <a:r>
              <a:rPr lang="de-DE" sz="2000" dirty="0" err="1">
                <a:solidFill>
                  <a:srgbClr val="003366"/>
                </a:solidFill>
                <a:latin typeface="Arial" panose="020B0604020202020204" pitchFamily="34" charset="0"/>
              </a:rPr>
              <a:t>ausge</a:t>
            </a:r>
            <a:r>
              <a:rPr lang="de-DE" sz="2000" dirty="0">
                <a:solidFill>
                  <a:srgbClr val="003366"/>
                </a:solidFill>
                <a:latin typeface="Arial" panose="020B0604020202020204" pitchFamily="34" charset="0"/>
              </a:rPr>
              <a:t>- richtete stationärer Betreuung mittels engmaschiger personaler Kontrollen   </a:t>
            </a:r>
          </a:p>
          <a:p>
            <a:pPr algn="ctr"/>
            <a:r>
              <a:rPr lang="de-DE" sz="2000" b="1" dirty="0">
                <a:solidFill>
                  <a:srgbClr val="003366"/>
                </a:solidFill>
                <a:latin typeface="Arial" panose="020B0604020202020204" pitchFamily="34" charset="0"/>
              </a:rPr>
              <a:t>     </a:t>
            </a:r>
          </a:p>
          <a:p>
            <a:pPr marL="342900" indent="-342900" algn="just">
              <a:buFont typeface="Arial" panose="020B0604020202020204" pitchFamily="34" charset="0"/>
              <a:buChar char="•"/>
            </a:pPr>
            <a:r>
              <a:rPr lang="de-DE" sz="2000" b="1" dirty="0">
                <a:solidFill>
                  <a:srgbClr val="003366"/>
                </a:solidFill>
                <a:latin typeface="Arial" panose="020B0604020202020204" pitchFamily="34" charset="0"/>
              </a:rPr>
              <a:t>durch Einzelmaßnahme fachlich begründbar/ legitim </a:t>
            </a:r>
            <a:r>
              <a:rPr lang="de-DE" sz="2000" dirty="0">
                <a:solidFill>
                  <a:srgbClr val="003366"/>
                </a:solidFill>
                <a:latin typeface="Arial" panose="020B0604020202020204" pitchFamily="34" charset="0"/>
              </a:rPr>
              <a:t>(z.B. Festhalten od. vor die Tür stellen während des päd. Gesprächs). Das heißt: die </a:t>
            </a:r>
            <a:r>
              <a:rPr lang="de-DE" sz="2000" dirty="0" err="1">
                <a:solidFill>
                  <a:srgbClr val="003366"/>
                </a:solidFill>
                <a:latin typeface="Arial" panose="020B0604020202020204" pitchFamily="34" charset="0"/>
              </a:rPr>
              <a:t>freiheitsbe</a:t>
            </a:r>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einträchtigende</a:t>
            </a:r>
            <a:r>
              <a:rPr lang="de-DE" sz="2000" dirty="0">
                <a:solidFill>
                  <a:srgbClr val="003366"/>
                </a:solidFill>
                <a:latin typeface="Arial" panose="020B0604020202020204" pitchFamily="34" charset="0"/>
              </a:rPr>
              <a:t> Maßnahme ist geeignet, päd. Wirkung zu erzielen, z.B. als  Gespräch, das zielführend auf Beruhigung ausgerichtet ist. Wird die </a:t>
            </a:r>
            <a:r>
              <a:rPr lang="de-DE" sz="2000" dirty="0" err="1">
                <a:solidFill>
                  <a:srgbClr val="003366"/>
                </a:solidFill>
                <a:latin typeface="Arial" panose="020B0604020202020204" pitchFamily="34" charset="0"/>
              </a:rPr>
              <a:t>Bewe</a:t>
            </a:r>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gungsfreiheit</a:t>
            </a:r>
            <a:r>
              <a:rPr lang="de-DE" sz="2000" dirty="0">
                <a:solidFill>
                  <a:srgbClr val="003366"/>
                </a:solidFill>
                <a:latin typeface="Arial" panose="020B0604020202020204" pitchFamily="34" charset="0"/>
              </a:rPr>
              <a:t> nach erfolglosem Gespräch nicht wiederhergestellt, fehlt die päd. Begründbarkeit, liegt Illegitimität vor, d.h. Legalität kann nur bei akuter Eigen- oder Fremdgefährdung des Kind./ </a:t>
            </a:r>
            <a:r>
              <a:rPr lang="de-DE" sz="2000" dirty="0" err="1">
                <a:solidFill>
                  <a:srgbClr val="003366"/>
                </a:solidFill>
                <a:latin typeface="Arial" panose="020B0604020202020204" pitchFamily="34" charset="0"/>
              </a:rPr>
              <a:t>Jugdln</a:t>
            </a:r>
            <a:r>
              <a:rPr lang="de-DE" sz="2000" dirty="0">
                <a:solidFill>
                  <a:srgbClr val="003366"/>
                </a:solidFill>
                <a:latin typeface="Arial" panose="020B0604020202020204" pitchFamily="34" charset="0"/>
              </a:rPr>
              <a:t>. als freiheitsbeschränkende Maßnahme</a:t>
            </a:r>
            <a:r>
              <a:rPr lang="de-DE" sz="2000" b="1" dirty="0">
                <a:solidFill>
                  <a:srgbClr val="003366"/>
                </a:solidFill>
                <a:latin typeface="Arial" panose="020B0604020202020204" pitchFamily="34" charset="0"/>
              </a:rPr>
              <a:t> </a:t>
            </a:r>
            <a:r>
              <a:rPr lang="de-DE" sz="2000" dirty="0">
                <a:solidFill>
                  <a:srgbClr val="003366"/>
                </a:solidFill>
                <a:latin typeface="Arial" panose="020B0604020202020204" pitchFamily="34" charset="0"/>
              </a:rPr>
              <a:t>gegeben sein (nächste Folie).                                                                                               </a:t>
            </a:r>
          </a:p>
          <a:p>
            <a:pPr algn="just"/>
            <a:r>
              <a:rPr lang="de-DE" sz="2000" b="1" dirty="0">
                <a:solidFill>
                  <a:srgbClr val="003366"/>
                </a:solidFill>
                <a:latin typeface="Arial" panose="020B0604020202020204" pitchFamily="34" charset="0"/>
              </a:rPr>
              <a:t>     Sonderfall „In Aussicht gestellte Konsequenzen“: </a:t>
            </a:r>
            <a:r>
              <a:rPr lang="de-DE" sz="2000" dirty="0">
                <a:solidFill>
                  <a:srgbClr val="003366"/>
                </a:solidFill>
                <a:latin typeface="Arial" panose="020B0604020202020204" pitchFamily="34" charset="0"/>
              </a:rPr>
              <a:t>„Zimmer-/ Hausarrest“ </a:t>
            </a:r>
          </a:p>
          <a:p>
            <a:pPr algn="just"/>
            <a:endParaRPr lang="de-DE" sz="2000" dirty="0">
              <a:solidFill>
                <a:srgbClr val="003366"/>
              </a:solidFill>
              <a:latin typeface="Arial" panose="020B0604020202020204" pitchFamily="34" charset="0"/>
            </a:endParaRPr>
          </a:p>
          <a:p>
            <a:pPr algn="just"/>
            <a:r>
              <a:rPr lang="de-DE" sz="2000" dirty="0">
                <a:solidFill>
                  <a:srgbClr val="003366"/>
                </a:solidFill>
                <a:latin typeface="Arial" panose="020B0604020202020204" pitchFamily="34" charset="0"/>
              </a:rPr>
              <a:t>                                                                              </a:t>
            </a:r>
            <a:r>
              <a:rPr lang="de-DE" sz="2000" b="1" dirty="0">
                <a:solidFill>
                  <a:srgbClr val="003366"/>
                </a:solidFill>
                <a:latin typeface="Arial" panose="020B0604020202020204" pitchFamily="34" charset="0"/>
              </a:rPr>
              <a:t>             </a:t>
            </a:r>
          </a:p>
          <a:p>
            <a:pPr marL="355600" algn="just"/>
            <a:endParaRPr lang="de-DE" sz="2000"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p:txBody>
      </p:sp>
      <p:sp>
        <p:nvSpPr>
          <p:cNvPr id="9" name="Rechteck 8">
            <a:extLst>
              <a:ext uri="{FF2B5EF4-FFF2-40B4-BE49-F238E27FC236}">
                <a16:creationId xmlns:a16="http://schemas.microsoft.com/office/drawing/2014/main" id="{D9A37AD8-3BC9-41FE-8210-092BD0EC6A24}"/>
              </a:ext>
            </a:extLst>
          </p:cNvPr>
          <p:cNvSpPr/>
          <p:nvPr/>
        </p:nvSpPr>
        <p:spPr>
          <a:xfrm>
            <a:off x="-18000" y="-22820"/>
            <a:ext cx="9180000" cy="828000"/>
          </a:xfrm>
          <a:prstGeom prst="rect">
            <a:avLst/>
          </a:prstGeom>
          <a:solidFill>
            <a:srgbClr val="003366"/>
          </a:solidFill>
        </p:spPr>
        <p:txBody>
          <a:bodyPr wrap="square">
            <a:spAutoFit/>
          </a:bodyPr>
          <a:lstStyle/>
          <a:p>
            <a:pPr algn="ctr">
              <a:tabLst>
                <a:tab pos="88900" algn="l"/>
              </a:tabLst>
            </a:pPr>
            <a:r>
              <a:rPr lang="de-DE" sz="2000" b="1" dirty="0">
                <a:solidFill>
                  <a:schemeClr val="bg1"/>
                </a:solidFill>
                <a:effectLst>
                  <a:outerShdw blurRad="38100" dist="38100" dir="2700000" algn="tl">
                    <a:srgbClr val="000000">
                      <a:alpha val="43137"/>
                    </a:srgbClr>
                  </a:outerShdw>
                </a:effectLst>
              </a:rPr>
              <a:t>II. 4.6 Eingriffe in Freiheit </a:t>
            </a:r>
            <a:r>
              <a:rPr lang="de-DE" sz="2000" b="1" dirty="0" err="1">
                <a:solidFill>
                  <a:schemeClr val="bg1"/>
                </a:solidFill>
                <a:effectLst>
                  <a:outerShdw blurRad="38100" dist="38100" dir="2700000" algn="tl">
                    <a:srgbClr val="000000">
                      <a:alpha val="43137"/>
                    </a:srgbClr>
                  </a:outerShdw>
                </a:effectLst>
              </a:rPr>
              <a:t>d.Fortbewegg</a:t>
            </a:r>
            <a:r>
              <a:rPr lang="de-DE" sz="2000" b="1" dirty="0">
                <a:solidFill>
                  <a:schemeClr val="bg1"/>
                </a:solidFill>
                <a:effectLst>
                  <a:outerShdw blurRad="38100" dist="38100" dir="2700000" algn="tl">
                    <a:srgbClr val="000000">
                      <a:alpha val="43137"/>
                    </a:srgbClr>
                  </a:outerShdw>
                </a:effectLst>
              </a:rPr>
              <a:t>. </a:t>
            </a:r>
            <a:r>
              <a:rPr lang="de-DE" sz="2000" b="1" u="sng" dirty="0">
                <a:solidFill>
                  <a:schemeClr val="bg1"/>
                </a:solidFill>
                <a:effectLst>
                  <a:outerShdw blurRad="38100" dist="38100" dir="2700000" algn="tl">
                    <a:srgbClr val="000000">
                      <a:alpha val="43137"/>
                    </a:srgbClr>
                  </a:outerShdw>
                </a:effectLst>
              </a:rPr>
              <a:t>B. FREIHEITSBEEINTRÄCHTIGG.</a:t>
            </a:r>
          </a:p>
          <a:p>
            <a:pPr algn="just">
              <a:tabLst>
                <a:tab pos="88900" algn="l"/>
              </a:tabLst>
            </a:pPr>
            <a:endParaRPr lang="de-DE" sz="2000" b="1" u="sng" dirty="0">
              <a:solidFill>
                <a:schemeClr val="bg1"/>
              </a:solidFill>
            </a:endParaRPr>
          </a:p>
          <a:p>
            <a:pPr algn="ctr">
              <a:tabLst>
                <a:tab pos="88900" algn="l"/>
              </a:tabLst>
            </a:pPr>
            <a:r>
              <a:rPr lang="de-DE" sz="2400" b="1" dirty="0">
                <a:solidFill>
                  <a:schemeClr val="bg1"/>
                </a:solidFill>
              </a:rPr>
              <a:t> </a:t>
            </a:r>
            <a:r>
              <a:rPr lang="de-DE" sz="2000" b="1" dirty="0">
                <a:solidFill>
                  <a:schemeClr val="bg1"/>
                </a:solidFill>
              </a:rPr>
              <a:t> </a:t>
            </a:r>
          </a:p>
        </p:txBody>
      </p:sp>
    </p:spTree>
    <p:extLst>
      <p:ext uri="{BB962C8B-B14F-4D97-AF65-F5344CB8AC3E}">
        <p14:creationId xmlns:p14="http://schemas.microsoft.com/office/powerpoint/2010/main" val="13313005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 calcmode="lin" valueType="num">
                                      <p:cBhvr additive="base">
                                        <p:cTn id="2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 calcmode="lin" valueType="num">
                                      <p:cBhvr additive="base">
                                        <p:cTn id="3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8392" y="728116"/>
            <a:ext cx="9144000" cy="6120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17462" y="582206"/>
            <a:ext cx="9144000" cy="6524863"/>
          </a:xfrm>
          <a:prstGeom prst="rect">
            <a:avLst/>
          </a:prstGeom>
        </p:spPr>
        <p:txBody>
          <a:bodyPr wrap="square">
            <a:spAutoFit/>
          </a:bodyPr>
          <a:lstStyle/>
          <a:p>
            <a:pPr algn="ctr"/>
            <a:endParaRPr lang="de-DE" b="1"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ctr"/>
            <a:r>
              <a:rPr lang="de-DE" sz="2000" b="1" u="sng" dirty="0">
                <a:solidFill>
                  <a:srgbClr val="FF0000"/>
                </a:solidFill>
                <a:latin typeface="Arial" panose="020B0604020202020204" pitchFamily="34" charset="0"/>
              </a:rPr>
              <a:t>Freiheitsbeschränkung im Kontext der Erziehung</a:t>
            </a:r>
          </a:p>
          <a:p>
            <a:pPr algn="just"/>
            <a:endParaRPr lang="de-DE" sz="2000" b="1" dirty="0">
              <a:solidFill>
                <a:srgbClr val="FF0000"/>
              </a:solidFill>
              <a:latin typeface="Arial" panose="020B0604020202020204" pitchFamily="34" charset="0"/>
            </a:endParaRPr>
          </a:p>
          <a:p>
            <a:pPr algn="ctr"/>
            <a:r>
              <a:rPr lang="de-DE" sz="2000" b="1" dirty="0">
                <a:solidFill>
                  <a:srgbClr val="003366"/>
                </a:solidFill>
                <a:latin typeface="Arial" panose="020B0604020202020204" pitchFamily="34" charset="0"/>
              </a:rPr>
              <a:t>Auszuschließen bei </a:t>
            </a:r>
            <a:r>
              <a:rPr lang="de-DE" sz="2000" b="1" dirty="0" err="1">
                <a:solidFill>
                  <a:srgbClr val="003366"/>
                </a:solidFill>
                <a:latin typeface="Arial" panose="020B0604020202020204" pitchFamily="34" charset="0"/>
              </a:rPr>
              <a:t>päd.begründbarer</a:t>
            </a:r>
            <a:r>
              <a:rPr lang="de-DE" sz="2000" b="1" dirty="0">
                <a:solidFill>
                  <a:srgbClr val="003366"/>
                </a:solidFill>
                <a:latin typeface="Arial" panose="020B0604020202020204" pitchFamily="34" charset="0"/>
              </a:rPr>
              <a:t>/ legitimer </a:t>
            </a:r>
            <a:r>
              <a:rPr lang="de-DE" sz="2000" b="1" dirty="0" err="1">
                <a:solidFill>
                  <a:srgbClr val="003366"/>
                </a:solidFill>
                <a:latin typeface="Arial" panose="020B0604020202020204" pitchFamily="34" charset="0"/>
              </a:rPr>
              <a:t>Freiheitsbeeinträchtigg</a:t>
            </a:r>
            <a:r>
              <a:rPr lang="de-DE" sz="2000" b="1" dirty="0">
                <a:solidFill>
                  <a:srgbClr val="003366"/>
                </a:solidFill>
                <a:latin typeface="Arial" panose="020B0604020202020204" pitchFamily="34" charset="0"/>
              </a:rPr>
              <a:t>. </a:t>
            </a:r>
          </a:p>
          <a:p>
            <a:pPr algn="just"/>
            <a:endParaRPr lang="de-DE" sz="2000" b="1" dirty="0">
              <a:solidFill>
                <a:srgbClr val="FF0000"/>
              </a:solidFill>
              <a:latin typeface="Arial" panose="020B0604020202020204" pitchFamily="34" charset="0"/>
            </a:endParaRPr>
          </a:p>
          <a:p>
            <a:pPr algn="just"/>
            <a:r>
              <a:rPr lang="de-DE" sz="2000" b="1" dirty="0">
                <a:solidFill>
                  <a:srgbClr val="FF0000"/>
                </a:solidFill>
                <a:latin typeface="Arial" panose="020B0604020202020204" pitchFamily="34" charset="0"/>
              </a:rPr>
              <a:t>Sie beinhaltet den Entzug körperlicher Bewegungsfreiheit durch </a:t>
            </a:r>
            <a:r>
              <a:rPr lang="de-DE" sz="2000" b="1" dirty="0" err="1">
                <a:solidFill>
                  <a:srgbClr val="FF0000"/>
                </a:solidFill>
                <a:latin typeface="Arial" panose="020B0604020202020204" pitchFamily="34" charset="0"/>
              </a:rPr>
              <a:t>mecha</a:t>
            </a:r>
            <a:r>
              <a:rPr lang="de-DE" sz="2000" b="1" dirty="0">
                <a:solidFill>
                  <a:srgbClr val="FF0000"/>
                </a:solidFill>
                <a:latin typeface="Arial" panose="020B0604020202020204" pitchFamily="34" charset="0"/>
              </a:rPr>
              <a:t>- </a:t>
            </a:r>
            <a:r>
              <a:rPr lang="de-DE" sz="2000" b="1" dirty="0" err="1">
                <a:solidFill>
                  <a:srgbClr val="FF0000"/>
                </a:solidFill>
                <a:latin typeface="Arial" panose="020B0604020202020204" pitchFamily="34" charset="0"/>
              </a:rPr>
              <a:t>nische</a:t>
            </a:r>
            <a:r>
              <a:rPr lang="de-DE" sz="2000" b="1" dirty="0">
                <a:solidFill>
                  <a:srgbClr val="FF0000"/>
                </a:solidFill>
                <a:latin typeface="Arial" panose="020B0604020202020204" pitchFamily="34" charset="0"/>
              </a:rPr>
              <a:t> Vorrichtungen, Medikamente oder auf andere Weise bei akuter Ei- gen- oder Fremdgefährdung eines Kind./ </a:t>
            </a:r>
            <a:r>
              <a:rPr lang="de-DE" sz="2000" b="1" dirty="0" err="1">
                <a:solidFill>
                  <a:srgbClr val="FF0000"/>
                </a:solidFill>
                <a:latin typeface="Arial" panose="020B0604020202020204" pitchFamily="34" charset="0"/>
              </a:rPr>
              <a:t>Jugendln</a:t>
            </a:r>
            <a:r>
              <a:rPr lang="de-DE" sz="2000" b="1" dirty="0">
                <a:solidFill>
                  <a:srgbClr val="FF0000"/>
                </a:solidFill>
                <a:latin typeface="Arial" panose="020B0604020202020204" pitchFamily="34" charset="0"/>
              </a:rPr>
              <a:t>. („Gefahrenabwehr“ ⃰ ):</a:t>
            </a:r>
          </a:p>
          <a:p>
            <a:pPr algn="just"/>
            <a:endParaRPr lang="de-DE" sz="2000" b="1" dirty="0">
              <a:solidFill>
                <a:srgbClr val="FF0000"/>
              </a:solidFill>
              <a:latin typeface="Arial" panose="020B0604020202020204" pitchFamily="34" charset="0"/>
            </a:endParaRPr>
          </a:p>
          <a:p>
            <a:pPr algn="just"/>
            <a:r>
              <a:rPr lang="de-DE" sz="2000" b="1" dirty="0">
                <a:solidFill>
                  <a:srgbClr val="FF0000"/>
                </a:solidFill>
                <a:latin typeface="Arial" panose="020B0604020202020204" pitchFamily="34" charset="0"/>
              </a:rPr>
              <a:t>•</a:t>
            </a:r>
            <a:r>
              <a:rPr lang="de-DE" sz="2000" dirty="0">
                <a:solidFill>
                  <a:srgbClr val="FF0000"/>
                </a:solidFill>
                <a:latin typeface="Arial" panose="020B0604020202020204" pitchFamily="34" charset="0"/>
              </a:rPr>
              <a:t>   als </a:t>
            </a:r>
            <a:r>
              <a:rPr lang="de-DE" sz="2000" b="1" dirty="0">
                <a:solidFill>
                  <a:srgbClr val="FF0000"/>
                </a:solidFill>
                <a:latin typeface="Arial" panose="020B0604020202020204" pitchFamily="34" charset="0"/>
              </a:rPr>
              <a:t>Einzelmaßnahme</a:t>
            </a:r>
            <a:r>
              <a:rPr lang="de-DE" sz="2000" dirty="0">
                <a:solidFill>
                  <a:srgbClr val="FF0000"/>
                </a:solidFill>
                <a:latin typeface="Arial" panose="020B0604020202020204" pitchFamily="34" charset="0"/>
              </a:rPr>
              <a:t> ohne fachliche Begründbarkeit, d.h. fachlich illegitim </a:t>
            </a:r>
          </a:p>
          <a:p>
            <a:pPr algn="just"/>
            <a:r>
              <a:rPr lang="de-DE" sz="2000" dirty="0">
                <a:solidFill>
                  <a:srgbClr val="FF0000"/>
                </a:solidFill>
                <a:latin typeface="Arial" panose="020B0604020202020204" pitchFamily="34" charset="0"/>
              </a:rPr>
              <a:t>     aber rechtlich zulässig (z.B. am Boden fixieren oder Raumabschluss)</a:t>
            </a:r>
          </a:p>
          <a:p>
            <a:pPr algn="just"/>
            <a:r>
              <a:rPr lang="de-DE" sz="2000" dirty="0">
                <a:solidFill>
                  <a:srgbClr val="FF0000"/>
                </a:solidFill>
                <a:latin typeface="Arial" panose="020B0604020202020204" pitchFamily="34" charset="0"/>
              </a:rPr>
              <a:t>----------------------------------------------------------------------------------------------------------</a:t>
            </a:r>
          </a:p>
          <a:p>
            <a:pPr algn="ctr"/>
            <a:endParaRPr lang="de-DE" sz="2000" b="1" dirty="0">
              <a:solidFill>
                <a:srgbClr val="FF0000"/>
              </a:solidFill>
              <a:latin typeface="Arial" panose="020B0604020202020204" pitchFamily="34" charset="0"/>
            </a:endParaRPr>
          </a:p>
          <a:p>
            <a:pPr algn="ctr"/>
            <a:r>
              <a:rPr lang="de-DE" sz="2000" b="1" dirty="0">
                <a:solidFill>
                  <a:srgbClr val="FF0000"/>
                </a:solidFill>
                <a:latin typeface="Arial" panose="020B0604020202020204" pitchFamily="34" charset="0"/>
              </a:rPr>
              <a:t> ⃰ „Gefahrenabwehr“ muss „erforderlich, geeignet </a:t>
            </a:r>
            <a:r>
              <a:rPr lang="de-DE" sz="2000" dirty="0">
                <a:solidFill>
                  <a:srgbClr val="FF0000"/>
                </a:solidFill>
                <a:latin typeface="Arial" panose="020B0604020202020204" pitchFamily="34" charset="0"/>
              </a:rPr>
              <a:t>(daher Raumabschluss in Begleitung oder mit Kommunikationsmöglichkeit)</a:t>
            </a:r>
            <a:r>
              <a:rPr lang="de-DE" sz="2000" b="1" dirty="0">
                <a:solidFill>
                  <a:srgbClr val="FF0000"/>
                </a:solidFill>
                <a:latin typeface="Arial" panose="020B0604020202020204" pitchFamily="34" charset="0"/>
              </a:rPr>
              <a:t>, verhältnismäßig“ sein </a:t>
            </a:r>
          </a:p>
          <a:p>
            <a:pPr algn="ctr"/>
            <a:r>
              <a:rPr lang="de-DE" sz="2000" b="1" dirty="0">
                <a:solidFill>
                  <a:srgbClr val="FF0000"/>
                </a:solidFill>
                <a:latin typeface="Arial" panose="020B0604020202020204" pitchFamily="34" charset="0"/>
              </a:rPr>
              <a:t> </a:t>
            </a:r>
          </a:p>
          <a:p>
            <a:pPr algn="just"/>
            <a:r>
              <a:rPr lang="de-DE" sz="2000" dirty="0">
                <a:solidFill>
                  <a:srgbClr val="FF0000"/>
                </a:solidFill>
                <a:latin typeface="Arial" panose="020B0604020202020204" pitchFamily="34" charset="0"/>
              </a:rPr>
              <a:t>--------------------------------------------------------------------------------------------------------</a:t>
            </a:r>
            <a:r>
              <a:rPr lang="de-DE" sz="2000" dirty="0">
                <a:solidFill>
                  <a:srgbClr val="003366"/>
                </a:solidFill>
                <a:latin typeface="Arial" panose="020B0604020202020204" pitchFamily="34" charset="0"/>
              </a:rPr>
              <a:t>--</a:t>
            </a:r>
          </a:p>
          <a:p>
            <a:pPr algn="just"/>
            <a:endParaRPr lang="de-DE" sz="2000"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p:txBody>
      </p:sp>
      <p:sp>
        <p:nvSpPr>
          <p:cNvPr id="10" name="Rechteck 9">
            <a:extLst>
              <a:ext uri="{FF2B5EF4-FFF2-40B4-BE49-F238E27FC236}">
                <a16:creationId xmlns:a16="http://schemas.microsoft.com/office/drawing/2014/main" id="{3B0571C6-1FDC-44B1-9F1F-08CE350AD628}"/>
              </a:ext>
            </a:extLst>
          </p:cNvPr>
          <p:cNvSpPr/>
          <p:nvPr/>
        </p:nvSpPr>
        <p:spPr>
          <a:xfrm>
            <a:off x="-18000" y="-22820"/>
            <a:ext cx="9180000" cy="756000"/>
          </a:xfrm>
          <a:prstGeom prst="rect">
            <a:avLst/>
          </a:prstGeom>
          <a:solidFill>
            <a:srgbClr val="003366"/>
          </a:solidFill>
        </p:spPr>
        <p:txBody>
          <a:bodyPr wrap="square">
            <a:spAutoFit/>
          </a:bodyPr>
          <a:lstStyle/>
          <a:p>
            <a:pPr algn="ctr">
              <a:tabLst>
                <a:tab pos="88900" algn="l"/>
              </a:tabLst>
            </a:pPr>
            <a:r>
              <a:rPr lang="de-DE" sz="2000" b="1" dirty="0">
                <a:solidFill>
                  <a:schemeClr val="bg1"/>
                </a:solidFill>
                <a:effectLst>
                  <a:outerShdw blurRad="38100" dist="38100" dir="2700000" algn="tl">
                    <a:srgbClr val="000000">
                      <a:alpha val="43137"/>
                    </a:srgbClr>
                  </a:outerShdw>
                </a:effectLst>
              </a:rPr>
              <a:t>II. 4.6 Eingriffe in Freiheit </a:t>
            </a:r>
            <a:r>
              <a:rPr lang="de-DE" sz="2000" b="1" dirty="0" err="1">
                <a:solidFill>
                  <a:schemeClr val="bg1"/>
                </a:solidFill>
                <a:effectLst>
                  <a:outerShdw blurRad="38100" dist="38100" dir="2700000" algn="tl">
                    <a:srgbClr val="000000">
                      <a:alpha val="43137"/>
                    </a:srgbClr>
                  </a:outerShdw>
                </a:effectLst>
              </a:rPr>
              <a:t>d.Fortbewegg</a:t>
            </a:r>
            <a:r>
              <a:rPr lang="de-DE" sz="2000" b="1" dirty="0">
                <a:solidFill>
                  <a:schemeClr val="bg1"/>
                </a:solidFill>
                <a:effectLst>
                  <a:outerShdw blurRad="38100" dist="38100" dir="2700000" algn="tl">
                    <a:srgbClr val="000000">
                      <a:alpha val="43137"/>
                    </a:srgbClr>
                  </a:outerShdw>
                </a:effectLst>
              </a:rPr>
              <a:t>.  </a:t>
            </a:r>
            <a:r>
              <a:rPr lang="de-DE" sz="2000" b="1" u="sng" dirty="0">
                <a:solidFill>
                  <a:schemeClr val="bg1"/>
                </a:solidFill>
              </a:rPr>
              <a:t>C. FREIHEITSBESCHRÄNKUNG</a:t>
            </a:r>
          </a:p>
          <a:p>
            <a:pPr algn="just">
              <a:tabLst>
                <a:tab pos="88900" algn="l"/>
              </a:tabLst>
            </a:pPr>
            <a:endParaRPr lang="de-DE" sz="2000" b="1" dirty="0">
              <a:solidFill>
                <a:schemeClr val="bg1"/>
              </a:solidFill>
            </a:endParaRPr>
          </a:p>
          <a:p>
            <a:pPr algn="ctr">
              <a:tabLst>
                <a:tab pos="88900" algn="l"/>
              </a:tabLst>
            </a:pPr>
            <a:r>
              <a:rPr lang="de-DE" sz="2400" b="1" dirty="0">
                <a:solidFill>
                  <a:schemeClr val="bg1"/>
                </a:solidFill>
              </a:rPr>
              <a:t> </a:t>
            </a:r>
            <a:r>
              <a:rPr lang="de-DE" sz="2000" b="1" dirty="0">
                <a:solidFill>
                  <a:schemeClr val="bg1"/>
                </a:solidFill>
              </a:rPr>
              <a:t> </a:t>
            </a:r>
          </a:p>
        </p:txBody>
      </p:sp>
    </p:spTree>
    <p:extLst>
      <p:ext uri="{BB962C8B-B14F-4D97-AF65-F5344CB8AC3E}">
        <p14:creationId xmlns:p14="http://schemas.microsoft.com/office/powerpoint/2010/main" val="39237853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additive="base">
                                        <p:cTn id="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 calcmode="lin" valueType="num">
                                      <p:cBhvr additive="base">
                                        <p:cTn id="1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anim calcmode="lin" valueType="num">
                                      <p:cBhvr additive="base">
                                        <p:cTn id="1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anim calcmode="lin" valueType="num">
                                      <p:cBhvr additive="base">
                                        <p:cTn id="2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anim calcmode="lin" valueType="num">
                                      <p:cBhvr additive="base">
                                        <p:cTn id="27"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3947" y="458978"/>
            <a:ext cx="9144000" cy="6408000"/>
          </a:xfrm>
          <a:prstGeom prst="rect">
            <a:avLst/>
          </a:prstGeom>
          <a:solidFill>
            <a:schemeClr val="bg1"/>
          </a:solidFill>
          <a:ln w="63500">
            <a:solidFill>
              <a:srgbClr val="003366"/>
            </a:solidFill>
          </a:ln>
        </p:spPr>
        <p:txBody>
          <a:bodyPr wrap="square">
            <a:spAutoFit/>
          </a:bodyPr>
          <a:lstStyle/>
          <a:p>
            <a:pPr marL="609600" indent="-609600">
              <a:defRPr/>
            </a:pPr>
            <a:endParaRPr lang="de-DE" sz="2400" dirty="0"/>
          </a:p>
          <a:p>
            <a:pPr marL="609600" indent="-609600">
              <a:defRPr/>
            </a:pPr>
            <a:r>
              <a:rPr lang="de-DE" sz="2400" dirty="0"/>
              <a:t>                                    </a:t>
            </a:r>
          </a:p>
          <a:p>
            <a:pPr marL="609600" indent="-609600">
              <a:defRPr/>
            </a:pPr>
            <a:r>
              <a:rPr lang="de-DE" sz="2000" dirty="0">
                <a:solidFill>
                  <a:srgbClr val="003366"/>
                </a:solidFill>
              </a:rPr>
              <a:t>                                                       </a:t>
            </a:r>
            <a:r>
              <a:rPr lang="de-DE" sz="2000" b="1" dirty="0">
                <a:solidFill>
                  <a:srgbClr val="003366"/>
                </a:solidFill>
              </a:rPr>
              <a:t>                                                       </a:t>
            </a:r>
          </a:p>
          <a:p>
            <a:pPr marL="609600" indent="-609600">
              <a:defRPr/>
            </a:pPr>
            <a:r>
              <a:rPr lang="de-DE" sz="2000" b="1" dirty="0">
                <a:solidFill>
                  <a:srgbClr val="003366"/>
                </a:solidFill>
              </a:rPr>
              <a:t>                                                       a. </a:t>
            </a:r>
            <a:r>
              <a:rPr lang="de-DE" sz="2000" dirty="0">
                <a:solidFill>
                  <a:srgbClr val="003366"/>
                </a:solidFill>
              </a:rPr>
              <a:t>pädagogisch  legitimer =  begründbarer                                                               </a:t>
            </a:r>
          </a:p>
          <a:p>
            <a:pPr marL="609600" indent="-609600">
              <a:defRPr/>
            </a:pPr>
            <a:r>
              <a:rPr lang="de-DE" sz="2000" b="1" dirty="0">
                <a:solidFill>
                  <a:srgbClr val="003366"/>
                </a:solidFill>
              </a:rPr>
              <a:t>                                                           </a:t>
            </a:r>
            <a:r>
              <a:rPr lang="de-DE" sz="2000" b="1" u="sng" dirty="0">
                <a:solidFill>
                  <a:srgbClr val="003366"/>
                </a:solidFill>
              </a:rPr>
              <a:t>Eingriff in die Fortbewegungsfreiheit </a:t>
            </a:r>
            <a:r>
              <a:rPr lang="de-DE" sz="2000" dirty="0">
                <a:solidFill>
                  <a:srgbClr val="003366"/>
                </a:solidFill>
              </a:rPr>
              <a:t>       </a:t>
            </a:r>
          </a:p>
          <a:p>
            <a:pPr marL="609600" indent="-609600">
              <a:defRPr/>
            </a:pPr>
            <a:r>
              <a:rPr lang="de-DE" sz="2000" dirty="0">
                <a:solidFill>
                  <a:srgbClr val="003366"/>
                </a:solidFill>
              </a:rPr>
              <a:t>                      </a:t>
            </a:r>
          </a:p>
          <a:p>
            <a:pPr marL="609600" indent="-609600">
              <a:defRPr/>
            </a:pPr>
            <a:r>
              <a:rPr lang="de-DE" sz="2000" dirty="0">
                <a:solidFill>
                  <a:srgbClr val="003366"/>
                </a:solidFill>
              </a:rPr>
              <a:t>                      ▼                                           </a:t>
            </a:r>
          </a:p>
          <a:p>
            <a:pPr marL="609600" indent="-609600">
              <a:defRPr/>
            </a:pPr>
            <a:r>
              <a:rPr lang="de-DE" sz="2000" b="1" dirty="0">
                <a:solidFill>
                  <a:srgbClr val="003366"/>
                </a:solidFill>
              </a:rPr>
              <a:t>                                                       </a:t>
            </a:r>
          </a:p>
          <a:p>
            <a:pPr marL="609600" indent="-609600">
              <a:defRPr/>
            </a:pPr>
            <a:r>
              <a:rPr lang="de-DE" sz="2000" b="1" dirty="0">
                <a:solidFill>
                  <a:srgbClr val="003366"/>
                </a:solidFill>
              </a:rPr>
              <a:t>                                                       b. </a:t>
            </a:r>
            <a:r>
              <a:rPr lang="de-DE" sz="2000" b="1" u="sng" dirty="0">
                <a:solidFill>
                  <a:srgbClr val="003366"/>
                </a:solidFill>
              </a:rPr>
              <a:t>Eingriff in Fortbewegungsfreiheit</a:t>
            </a:r>
            <a:r>
              <a:rPr lang="de-DE" sz="2000" b="1" dirty="0">
                <a:solidFill>
                  <a:srgbClr val="003366"/>
                </a:solidFill>
              </a:rPr>
              <a:t> </a:t>
            </a:r>
            <a:r>
              <a:rPr lang="de-DE" sz="2000" dirty="0">
                <a:solidFill>
                  <a:srgbClr val="003366"/>
                </a:solidFill>
              </a:rPr>
              <a:t>bei </a:t>
            </a:r>
          </a:p>
          <a:p>
            <a:pPr marL="609600" indent="-609600">
              <a:defRPr/>
            </a:pPr>
            <a:r>
              <a:rPr lang="de-DE" sz="2000" dirty="0">
                <a:solidFill>
                  <a:srgbClr val="003366"/>
                </a:solidFill>
              </a:rPr>
              <a:t>                                                           akuter Eigen-/ </a:t>
            </a:r>
            <a:r>
              <a:rPr lang="de-DE" sz="2000" dirty="0" err="1">
                <a:solidFill>
                  <a:srgbClr val="003366"/>
                </a:solidFill>
              </a:rPr>
              <a:t>Fremdgefährdg</a:t>
            </a:r>
            <a:r>
              <a:rPr lang="de-DE" sz="2000" dirty="0">
                <a:solidFill>
                  <a:srgbClr val="003366"/>
                </a:solidFill>
              </a:rPr>
              <a:t> des K./J.</a:t>
            </a:r>
          </a:p>
          <a:p>
            <a:pPr marL="609600" indent="-609600">
              <a:defRPr/>
            </a:pPr>
            <a:endParaRPr lang="de-DE" sz="2000" dirty="0">
              <a:solidFill>
                <a:srgbClr val="003366"/>
              </a:solidFill>
            </a:endParaRPr>
          </a:p>
          <a:p>
            <a:pPr marL="609600" indent="-609600">
              <a:defRPr/>
            </a:pPr>
            <a:r>
              <a:rPr lang="de-DE" sz="2000" dirty="0">
                <a:solidFill>
                  <a:srgbClr val="003366"/>
                </a:solidFill>
              </a:rPr>
              <a:t>                      ▼      </a:t>
            </a:r>
          </a:p>
          <a:p>
            <a:pPr marL="609600" indent="-609600">
              <a:defRPr/>
            </a:pPr>
            <a:r>
              <a:rPr lang="de-DE" sz="2000" dirty="0">
                <a:solidFill>
                  <a:srgbClr val="003366"/>
                </a:solidFill>
              </a:rPr>
              <a:t>                                                       </a:t>
            </a:r>
          </a:p>
          <a:p>
            <a:pPr marL="609600" indent="-609600">
              <a:defRPr/>
            </a:pPr>
            <a:r>
              <a:rPr lang="de-DE" sz="2000" b="1" dirty="0">
                <a:solidFill>
                  <a:srgbClr val="003366"/>
                </a:solidFill>
              </a:rPr>
              <a:t>                                                       a. </a:t>
            </a:r>
            <a:r>
              <a:rPr lang="de-DE" sz="2000" dirty="0">
                <a:solidFill>
                  <a:srgbClr val="003366"/>
                </a:solidFill>
              </a:rPr>
              <a:t>(-) </a:t>
            </a:r>
            <a:r>
              <a:rPr lang="de-DE" sz="2000" b="1" dirty="0">
                <a:solidFill>
                  <a:srgbClr val="003366"/>
                </a:solidFill>
              </a:rPr>
              <a:t>und b. </a:t>
            </a:r>
            <a:r>
              <a:rPr lang="de-DE" sz="2000" dirty="0">
                <a:solidFill>
                  <a:srgbClr val="003366"/>
                </a:solidFill>
              </a:rPr>
              <a:t>(-)</a:t>
            </a:r>
            <a:r>
              <a:rPr lang="de-DE" sz="2000" b="1" dirty="0">
                <a:solidFill>
                  <a:srgbClr val="003366"/>
                </a:solidFill>
              </a:rPr>
              <a:t>          </a:t>
            </a:r>
          </a:p>
          <a:p>
            <a:pPr marL="3859213">
              <a:defRPr/>
            </a:pPr>
            <a:r>
              <a:rPr lang="de-DE" sz="2000" dirty="0">
                <a:solidFill>
                  <a:srgbClr val="003366"/>
                </a:solidFill>
              </a:rPr>
              <a:t>    § 99 StG: „ Wer einen anderen </a:t>
            </a:r>
            <a:r>
              <a:rPr lang="de-DE" sz="2000" dirty="0" err="1">
                <a:solidFill>
                  <a:srgbClr val="003366"/>
                </a:solidFill>
              </a:rPr>
              <a:t>widerrechtl</a:t>
            </a:r>
            <a:r>
              <a:rPr lang="de-DE" sz="2000" dirty="0">
                <a:solidFill>
                  <a:srgbClr val="003366"/>
                </a:solidFill>
              </a:rPr>
              <a:t>. </a:t>
            </a:r>
          </a:p>
          <a:p>
            <a:pPr marL="3859213">
              <a:defRPr/>
            </a:pPr>
            <a:r>
              <a:rPr lang="de-DE" sz="2000" dirty="0">
                <a:solidFill>
                  <a:srgbClr val="003366"/>
                </a:solidFill>
              </a:rPr>
              <a:t>    gefangen hält o. ihm auf andere Weise die </a:t>
            </a:r>
          </a:p>
          <a:p>
            <a:pPr marL="3859213">
              <a:defRPr/>
            </a:pPr>
            <a:r>
              <a:rPr lang="de-DE" sz="2000" dirty="0">
                <a:solidFill>
                  <a:srgbClr val="003366"/>
                </a:solidFill>
              </a:rPr>
              <a:t>    persönliche Freiheit entzieht …“               </a:t>
            </a:r>
          </a:p>
          <a:p>
            <a:pPr marL="3859213">
              <a:defRPr/>
            </a:pPr>
            <a:r>
              <a:rPr lang="de-DE" sz="2000" b="1" dirty="0">
                <a:solidFill>
                  <a:srgbClr val="003366"/>
                </a:solidFill>
              </a:rPr>
              <a:t>    </a:t>
            </a:r>
            <a:r>
              <a:rPr lang="de-DE" sz="2000" b="1" u="sng" dirty="0">
                <a:solidFill>
                  <a:srgbClr val="003366"/>
                </a:solidFill>
              </a:rPr>
              <a:t>Verletzung  der  Fortbewegungsfreiheit</a:t>
            </a:r>
            <a:endParaRPr lang="de-DE" sz="2000" b="1" dirty="0">
              <a:solidFill>
                <a:srgbClr val="003366"/>
              </a:solidFill>
            </a:endParaRPr>
          </a:p>
          <a:p>
            <a:pPr marL="609600" indent="-609600">
              <a:defRPr/>
            </a:pPr>
            <a:r>
              <a:rPr lang="de-DE" sz="2000" dirty="0">
                <a:solidFill>
                  <a:srgbClr val="003366"/>
                </a:solidFill>
              </a:rPr>
              <a:t>                                              </a:t>
            </a:r>
          </a:p>
          <a:p>
            <a:pPr marL="609600" indent="-609600">
              <a:defRPr/>
            </a:pPr>
            <a:endParaRPr lang="de-DE" sz="2000" dirty="0">
              <a:solidFill>
                <a:srgbClr val="003366"/>
              </a:solidFill>
            </a:endParaRPr>
          </a:p>
          <a:p>
            <a:pPr marL="609600" indent="-609600">
              <a:defRPr/>
            </a:pPr>
            <a:endParaRPr lang="de-DE" sz="2400" dirty="0"/>
          </a:p>
        </p:txBody>
      </p:sp>
      <p:sp>
        <p:nvSpPr>
          <p:cNvPr id="2" name="Rechteck 1">
            <a:extLst>
              <a:ext uri="{FF2B5EF4-FFF2-40B4-BE49-F238E27FC236}">
                <a16:creationId xmlns:a16="http://schemas.microsoft.com/office/drawing/2014/main" id="{FAA6CF62-B466-40DC-8201-342041EC2381}"/>
              </a:ext>
            </a:extLst>
          </p:cNvPr>
          <p:cNvSpPr/>
          <p:nvPr/>
        </p:nvSpPr>
        <p:spPr>
          <a:xfrm>
            <a:off x="251520" y="908720"/>
            <a:ext cx="1800200" cy="360040"/>
          </a:xfrm>
          <a:prstGeom prst="rect">
            <a:avLst/>
          </a:prstGeom>
        </p:spPr>
        <p:txBody>
          <a:bodyPr rtlCol="0" anchor="ctr">
            <a:spAutoFit/>
          </a:bodyPr>
          <a:lstStyle/>
          <a:p>
            <a:pPr algn="ctr"/>
            <a:endParaRPr lang="de-DE" sz="2000" b="1" dirty="0">
              <a:solidFill>
                <a:srgbClr val="003366"/>
              </a:solidFill>
            </a:endParaRPr>
          </a:p>
        </p:txBody>
      </p:sp>
      <p:cxnSp>
        <p:nvCxnSpPr>
          <p:cNvPr id="20" name="Gerade Verbindung mit Pfeil 19">
            <a:extLst>
              <a:ext uri="{FF2B5EF4-FFF2-40B4-BE49-F238E27FC236}">
                <a16:creationId xmlns:a16="http://schemas.microsoft.com/office/drawing/2014/main" id="{F40FC132-7807-43CB-8E33-A958CE0EFEE0}"/>
              </a:ext>
            </a:extLst>
          </p:cNvPr>
          <p:cNvCxnSpPr>
            <a:cxnSpLocks/>
          </p:cNvCxnSpPr>
          <p:nvPr/>
        </p:nvCxnSpPr>
        <p:spPr>
          <a:xfrm rot="24300000" flipV="1">
            <a:off x="3417566" y="1529729"/>
            <a:ext cx="324000" cy="31752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B640619E-DD76-432A-BB47-DC6BCBE35941}"/>
              </a:ext>
            </a:extLst>
          </p:cNvPr>
          <p:cNvSpPr/>
          <p:nvPr/>
        </p:nvSpPr>
        <p:spPr>
          <a:xfrm>
            <a:off x="8518" y="457870"/>
            <a:ext cx="9144000" cy="400110"/>
          </a:xfrm>
          <a:prstGeom prst="rect">
            <a:avLst/>
          </a:prstGeom>
          <a:solidFill>
            <a:schemeClr val="bg1"/>
          </a:solidFill>
          <a:ln w="63500">
            <a:solidFill>
              <a:srgbClr val="003366"/>
            </a:solidFill>
          </a:ln>
        </p:spPr>
        <p:txBody>
          <a:bodyPr wrap="square">
            <a:spAutoFit/>
          </a:bodyPr>
          <a:lstStyle/>
          <a:p>
            <a:pPr marL="609600" indent="-609600" algn="ctr">
              <a:defRPr/>
            </a:pPr>
            <a:r>
              <a:rPr lang="de-DE" sz="2000" b="1" dirty="0">
                <a:solidFill>
                  <a:srgbClr val="003366"/>
                </a:solidFill>
              </a:rPr>
              <a:t>   Grenzsetzungen - Fortbewegungsfreiheit  </a:t>
            </a:r>
            <a:endParaRPr lang="de-DE" sz="2400" dirty="0"/>
          </a:p>
        </p:txBody>
      </p:sp>
      <p:sp>
        <p:nvSpPr>
          <p:cNvPr id="18" name="Rechteck 17">
            <a:extLst>
              <a:ext uri="{FF2B5EF4-FFF2-40B4-BE49-F238E27FC236}">
                <a16:creationId xmlns:a16="http://schemas.microsoft.com/office/drawing/2014/main" id="{65775965-6C64-49EE-B550-49E4E79E3D18}"/>
              </a:ext>
            </a:extLst>
          </p:cNvPr>
          <p:cNvSpPr/>
          <p:nvPr/>
        </p:nvSpPr>
        <p:spPr>
          <a:xfrm>
            <a:off x="185602" y="1187206"/>
            <a:ext cx="3146397" cy="1323439"/>
          </a:xfrm>
          <a:prstGeom prst="rect">
            <a:avLst/>
          </a:prstGeom>
          <a:solidFill>
            <a:srgbClr val="003366"/>
          </a:solidFill>
          <a:ln w="38100">
            <a:solidFill>
              <a:srgbClr val="003366"/>
            </a:solidFill>
          </a:ln>
        </p:spPr>
        <p:txBody>
          <a:bodyPr wrap="square" rtlCol="0" anchor="ctr">
            <a:spAutoFit/>
          </a:bodyPr>
          <a:lstStyle/>
          <a:p>
            <a:pPr algn="ctr"/>
            <a:r>
              <a:rPr lang="de-DE" sz="2000" b="1" dirty="0">
                <a:solidFill>
                  <a:schemeClr val="bg1"/>
                </a:solidFill>
              </a:rPr>
              <a:t>  </a:t>
            </a:r>
            <a:r>
              <a:rPr lang="de-DE" sz="2000" b="1" dirty="0" err="1">
                <a:solidFill>
                  <a:schemeClr val="bg1"/>
                </a:solidFill>
              </a:rPr>
              <a:t>Freiheitsbeeinträchtigg</a:t>
            </a:r>
            <a:r>
              <a:rPr lang="de-DE" sz="2000" b="1" dirty="0">
                <a:solidFill>
                  <a:schemeClr val="bg1"/>
                </a:solidFill>
              </a:rPr>
              <a:t>. als  päd. Grenzsetzung </a:t>
            </a:r>
          </a:p>
          <a:p>
            <a:pPr algn="ctr"/>
            <a:endParaRPr lang="de-DE" sz="2000" b="1" dirty="0">
              <a:solidFill>
                <a:schemeClr val="bg1"/>
              </a:solidFill>
            </a:endParaRPr>
          </a:p>
        </p:txBody>
      </p:sp>
      <p:sp>
        <p:nvSpPr>
          <p:cNvPr id="19" name="Rechteck 18">
            <a:extLst>
              <a:ext uri="{FF2B5EF4-FFF2-40B4-BE49-F238E27FC236}">
                <a16:creationId xmlns:a16="http://schemas.microsoft.com/office/drawing/2014/main" id="{39628B13-CF23-46F7-8CF5-47C5159620E9}"/>
              </a:ext>
            </a:extLst>
          </p:cNvPr>
          <p:cNvSpPr/>
          <p:nvPr/>
        </p:nvSpPr>
        <p:spPr>
          <a:xfrm>
            <a:off x="188720" y="2705013"/>
            <a:ext cx="3146397" cy="1323439"/>
          </a:xfrm>
          <a:prstGeom prst="rect">
            <a:avLst/>
          </a:prstGeom>
          <a:solidFill>
            <a:srgbClr val="DA3E3E"/>
          </a:solidFill>
          <a:ln w="38100">
            <a:solidFill>
              <a:srgbClr val="003366"/>
            </a:solidFill>
          </a:ln>
        </p:spPr>
        <p:txBody>
          <a:bodyPr wrap="square" rtlCol="0" anchor="ctr">
            <a:spAutoFit/>
          </a:bodyPr>
          <a:lstStyle/>
          <a:p>
            <a:pPr algn="ctr"/>
            <a:endParaRPr lang="de-DE" sz="2000" b="1" dirty="0">
              <a:solidFill>
                <a:schemeClr val="bg1"/>
              </a:solidFill>
            </a:endParaRPr>
          </a:p>
          <a:p>
            <a:pPr algn="ctr"/>
            <a:r>
              <a:rPr lang="de-DE" sz="2000" b="1" dirty="0">
                <a:solidFill>
                  <a:schemeClr val="bg1"/>
                </a:solidFill>
              </a:rPr>
              <a:t>Freiheitsbeschränkung als  „Gefahrenabwehr“</a:t>
            </a:r>
          </a:p>
          <a:p>
            <a:pPr algn="ctr"/>
            <a:endParaRPr lang="de-DE" sz="2000" b="1" dirty="0">
              <a:solidFill>
                <a:schemeClr val="bg1"/>
              </a:solidFill>
            </a:endParaRPr>
          </a:p>
        </p:txBody>
      </p:sp>
      <p:cxnSp>
        <p:nvCxnSpPr>
          <p:cNvPr id="22" name="Gerade Verbindung mit Pfeil 21">
            <a:extLst>
              <a:ext uri="{FF2B5EF4-FFF2-40B4-BE49-F238E27FC236}">
                <a16:creationId xmlns:a16="http://schemas.microsoft.com/office/drawing/2014/main" id="{CC3349B9-B619-4A78-B8A1-C1BAB6F7F617}"/>
              </a:ext>
            </a:extLst>
          </p:cNvPr>
          <p:cNvCxnSpPr>
            <a:cxnSpLocks/>
          </p:cNvCxnSpPr>
          <p:nvPr/>
        </p:nvCxnSpPr>
        <p:spPr>
          <a:xfrm rot="24300000" flipV="1">
            <a:off x="3417567" y="3047536"/>
            <a:ext cx="324000" cy="31752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83ADC748-CB40-4E87-AE52-E681CF99BA48}"/>
              </a:ext>
            </a:extLst>
          </p:cNvPr>
          <p:cNvSpPr/>
          <p:nvPr/>
        </p:nvSpPr>
        <p:spPr>
          <a:xfrm>
            <a:off x="200387" y="4256231"/>
            <a:ext cx="3136409" cy="1332000"/>
          </a:xfrm>
          <a:prstGeom prst="rect">
            <a:avLst/>
          </a:prstGeom>
          <a:solidFill>
            <a:srgbClr val="000000"/>
          </a:solidFill>
          <a:ln w="38100">
            <a:solidFill>
              <a:srgbClr val="003366"/>
            </a:solidFill>
          </a:ln>
        </p:spPr>
        <p:txBody>
          <a:bodyPr wrap="square" rtlCol="0" anchor="ctr">
            <a:spAutoFit/>
          </a:bodyPr>
          <a:lstStyle/>
          <a:p>
            <a:pPr algn="ctr"/>
            <a:r>
              <a:rPr lang="de-DE" sz="2000" b="1" dirty="0">
                <a:solidFill>
                  <a:schemeClr val="bg1"/>
                </a:solidFill>
              </a:rPr>
              <a:t>Freiheitsberaubung          als Straftat</a:t>
            </a:r>
          </a:p>
        </p:txBody>
      </p:sp>
      <p:pic>
        <p:nvPicPr>
          <p:cNvPr id="3" name="Grafik 2">
            <a:extLst>
              <a:ext uri="{FF2B5EF4-FFF2-40B4-BE49-F238E27FC236}">
                <a16:creationId xmlns:a16="http://schemas.microsoft.com/office/drawing/2014/main" id="{A1FE3AA8-5CA6-4CD5-AD39-2147938DCE87}"/>
              </a:ext>
            </a:extLst>
          </p:cNvPr>
          <p:cNvPicPr>
            <a:picLocks noChangeAspect="1"/>
          </p:cNvPicPr>
          <p:nvPr/>
        </p:nvPicPr>
        <p:blipFill>
          <a:blip r:embed="rId3"/>
          <a:stretch>
            <a:fillRect/>
          </a:stretch>
        </p:blipFill>
        <p:spPr>
          <a:xfrm>
            <a:off x="3359710" y="4643985"/>
            <a:ext cx="573074" cy="237765"/>
          </a:xfrm>
          <a:prstGeom prst="rect">
            <a:avLst/>
          </a:prstGeom>
        </p:spPr>
      </p:pic>
      <p:cxnSp>
        <p:nvCxnSpPr>
          <p:cNvPr id="8" name="Gerade Verbindung mit Pfeil 7">
            <a:extLst>
              <a:ext uri="{FF2B5EF4-FFF2-40B4-BE49-F238E27FC236}">
                <a16:creationId xmlns:a16="http://schemas.microsoft.com/office/drawing/2014/main" id="{8B73DDD4-CE47-4561-B310-3BD71D02BB21}"/>
              </a:ext>
            </a:extLst>
          </p:cNvPr>
          <p:cNvCxnSpPr/>
          <p:nvPr/>
        </p:nvCxnSpPr>
        <p:spPr>
          <a:xfrm>
            <a:off x="6300192" y="2218848"/>
            <a:ext cx="0" cy="82800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365CA93B-D8BC-48A2-9020-5A3413ABF090}"/>
              </a:ext>
            </a:extLst>
          </p:cNvPr>
          <p:cNvPicPr>
            <a:picLocks noChangeAspect="1"/>
          </p:cNvPicPr>
          <p:nvPr/>
        </p:nvPicPr>
        <p:blipFill>
          <a:blip r:embed="rId4"/>
          <a:stretch>
            <a:fillRect/>
          </a:stretch>
        </p:blipFill>
        <p:spPr>
          <a:xfrm>
            <a:off x="6190890" y="3705120"/>
            <a:ext cx="231668" cy="938865"/>
          </a:xfrm>
          <a:prstGeom prst="rect">
            <a:avLst/>
          </a:prstGeom>
        </p:spPr>
      </p:pic>
      <p:sp>
        <p:nvSpPr>
          <p:cNvPr id="21" name="Rechteck 20">
            <a:extLst>
              <a:ext uri="{FF2B5EF4-FFF2-40B4-BE49-F238E27FC236}">
                <a16:creationId xmlns:a16="http://schemas.microsoft.com/office/drawing/2014/main" id="{65F34EE1-668F-4927-A376-2DBDEB9CCEEC}"/>
              </a:ext>
            </a:extLst>
          </p:cNvPr>
          <p:cNvSpPr/>
          <p:nvPr/>
        </p:nvSpPr>
        <p:spPr>
          <a:xfrm>
            <a:off x="-18000" y="-22820"/>
            <a:ext cx="9216000" cy="900000"/>
          </a:xfrm>
          <a:prstGeom prst="rect">
            <a:avLst/>
          </a:prstGeom>
          <a:solidFill>
            <a:srgbClr val="003366"/>
          </a:solidFill>
        </p:spPr>
        <p:txBody>
          <a:bodyPr wrap="square">
            <a:spAutoFit/>
          </a:bodyPr>
          <a:lstStyle/>
          <a:p>
            <a:pPr algn="ctr">
              <a:tabLst>
                <a:tab pos="88900" algn="l"/>
              </a:tabLst>
            </a:pPr>
            <a:r>
              <a:rPr lang="de-DE" sz="2000" b="1" dirty="0">
                <a:solidFill>
                  <a:schemeClr val="bg1"/>
                </a:solidFill>
                <a:effectLst>
                  <a:outerShdw blurRad="38100" dist="38100" dir="2700000" algn="tl">
                    <a:srgbClr val="000000">
                      <a:alpha val="43137"/>
                    </a:srgbClr>
                  </a:outerShdw>
                </a:effectLst>
              </a:rPr>
              <a:t>II. 4.6 Eingriffe in Freiheit </a:t>
            </a:r>
            <a:r>
              <a:rPr lang="de-DE" sz="2000" b="1" dirty="0" err="1">
                <a:solidFill>
                  <a:schemeClr val="bg1"/>
                </a:solidFill>
                <a:effectLst>
                  <a:outerShdw blurRad="38100" dist="38100" dir="2700000" algn="tl">
                    <a:srgbClr val="000000">
                      <a:alpha val="43137"/>
                    </a:srgbClr>
                  </a:outerShdw>
                </a:effectLst>
              </a:rPr>
              <a:t>d.Fortbewegg</a:t>
            </a:r>
            <a:r>
              <a:rPr lang="de-DE" sz="2000" b="1" dirty="0">
                <a:solidFill>
                  <a:schemeClr val="bg1"/>
                </a:solidFill>
                <a:effectLst>
                  <a:outerShdw blurRad="38100" dist="38100" dir="2700000" algn="tl">
                    <a:srgbClr val="000000">
                      <a:alpha val="43137"/>
                    </a:srgbClr>
                  </a:outerShdw>
                </a:effectLst>
              </a:rPr>
              <a:t>.  </a:t>
            </a:r>
            <a:r>
              <a:rPr lang="de-DE" sz="2000" b="1" u="sng" dirty="0">
                <a:solidFill>
                  <a:schemeClr val="bg1"/>
                </a:solidFill>
              </a:rPr>
              <a:t>D. ÜBERSICHT</a:t>
            </a:r>
          </a:p>
          <a:p>
            <a:pPr algn="just">
              <a:tabLst>
                <a:tab pos="88900" algn="l"/>
              </a:tabLst>
            </a:pPr>
            <a:endParaRPr lang="de-DE" sz="2000" b="1" dirty="0">
              <a:solidFill>
                <a:schemeClr val="bg1"/>
              </a:solidFill>
            </a:endParaRPr>
          </a:p>
          <a:p>
            <a:pPr algn="ctr">
              <a:tabLst>
                <a:tab pos="88900" algn="l"/>
              </a:tabLst>
            </a:pPr>
            <a:r>
              <a:rPr lang="de-DE" sz="2400" b="1" dirty="0">
                <a:solidFill>
                  <a:schemeClr val="bg1"/>
                </a:solidFill>
              </a:rPr>
              <a:t> </a:t>
            </a:r>
            <a:r>
              <a:rPr lang="de-DE" sz="2000" b="1" dirty="0">
                <a:solidFill>
                  <a:schemeClr val="bg1"/>
                </a:solidFill>
              </a:rPr>
              <a:t> </a:t>
            </a:r>
          </a:p>
        </p:txBody>
      </p:sp>
    </p:spTree>
    <p:extLst>
      <p:ext uri="{BB962C8B-B14F-4D97-AF65-F5344CB8AC3E}">
        <p14:creationId xmlns:p14="http://schemas.microsoft.com/office/powerpoint/2010/main" val="3126385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anim calcmode="lin" valueType="num">
                                      <p:cBhvr additive="base">
                                        <p:cTn id="6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anim calcmode="lin" valueType="num">
                                      <p:cBhvr additive="base">
                                        <p:cTn id="6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xEl>
                                              <p:pRg st="15" end="15"/>
                                            </p:txEl>
                                          </p:spTgt>
                                        </p:tgtEl>
                                        <p:attrNameLst>
                                          <p:attrName>style.visibility</p:attrName>
                                        </p:attrNameLst>
                                      </p:cBhvr>
                                      <p:to>
                                        <p:strVal val="visible"/>
                                      </p:to>
                                    </p:set>
                                    <p:anim calcmode="lin" valueType="num">
                                      <p:cBhvr additive="base">
                                        <p:cTn id="71"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
                                            <p:txEl>
                                              <p:pRg st="16" end="16"/>
                                            </p:txEl>
                                          </p:spTgt>
                                        </p:tgtEl>
                                        <p:attrNameLst>
                                          <p:attrName>style.visibility</p:attrName>
                                        </p:attrNameLst>
                                      </p:cBhvr>
                                      <p:to>
                                        <p:strVal val="visible"/>
                                      </p:to>
                                    </p:set>
                                    <p:anim calcmode="lin" valueType="num">
                                      <p:cBhvr additive="base">
                                        <p:cTn id="75"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16" end="16"/>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
                                            <p:txEl>
                                              <p:pRg st="17" end="17"/>
                                            </p:txEl>
                                          </p:spTgt>
                                        </p:tgtEl>
                                        <p:attrNameLst>
                                          <p:attrName>style.visibility</p:attrName>
                                        </p:attrNameLst>
                                      </p:cBhvr>
                                      <p:to>
                                        <p:strVal val="visible"/>
                                      </p:to>
                                    </p:set>
                                    <p:anim calcmode="lin" valueType="num">
                                      <p:cBhvr additive="base">
                                        <p:cTn id="79"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7" end="17"/>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
                                            <p:txEl>
                                              <p:pRg st="18" end="18"/>
                                            </p:txEl>
                                          </p:spTgt>
                                        </p:tgtEl>
                                        <p:attrNameLst>
                                          <p:attrName>style.visibility</p:attrName>
                                        </p:attrNameLst>
                                      </p:cBhvr>
                                      <p:to>
                                        <p:strVal val="visible"/>
                                      </p:to>
                                    </p:set>
                                    <p:anim calcmode="lin" valueType="num">
                                      <p:cBhvr additive="base">
                                        <p:cTn id="83"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dirty="0">
              <a:solidFill>
                <a:srgbClr val="336699"/>
              </a:solidFill>
            </a:endParaRPr>
          </a:p>
          <a:p>
            <a:pPr marL="812800" indent="-88900">
              <a:tabLst>
                <a:tab pos="8699500" algn="l"/>
              </a:tabLst>
            </a:pPr>
            <a:endParaRPr lang="de-DE" dirty="0">
              <a:solidFill>
                <a:srgbClr val="336699"/>
              </a:solidFill>
            </a:endParaRPr>
          </a:p>
          <a:p>
            <a:pPr marL="812800" indent="-88900">
              <a:tabLst>
                <a:tab pos="8699500" algn="l"/>
              </a:tabLst>
            </a:pPr>
            <a:endParaRPr lang="de-DE" dirty="0">
              <a:solidFill>
                <a:srgbClr val="336699"/>
              </a:solidFill>
            </a:endParaRPr>
          </a:p>
          <a:p>
            <a:pPr marL="812800" indent="-88900">
              <a:tabLst>
                <a:tab pos="8699500" algn="l"/>
              </a:tabLst>
            </a:pPr>
            <a:endParaRPr lang="de-DE" dirty="0">
              <a:solidFill>
                <a:srgbClr val="336699"/>
              </a:solidFill>
            </a:endParaRPr>
          </a:p>
          <a:p>
            <a:pPr marL="812800" indent="-88900">
              <a:tabLst>
                <a:tab pos="8699500" algn="l"/>
              </a:tabLst>
            </a:pPr>
            <a:endParaRPr lang="de-DE" dirty="0">
              <a:solidFill>
                <a:srgbClr val="336699"/>
              </a:solidFill>
            </a:endParaRPr>
          </a:p>
          <a:p>
            <a:pPr marL="812800" indent="-88900">
              <a:tabLst>
                <a:tab pos="8699500" algn="l"/>
              </a:tabLst>
            </a:pPr>
            <a:endParaRPr lang="de-DE" dirty="0"/>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47867" y="-40613"/>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1"/>
            <a:ext cx="9144000" cy="6840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13814" y="798962"/>
            <a:ext cx="9144000" cy="6155531"/>
          </a:xfrm>
          <a:prstGeom prst="rect">
            <a:avLst/>
          </a:prstGeom>
        </p:spPr>
        <p:txBody>
          <a:bodyPr wrap="square">
            <a:spAutoFit/>
          </a:bodyPr>
          <a:lstStyle/>
          <a:p>
            <a:r>
              <a:rPr lang="de-DE" dirty="0">
                <a:latin typeface="Arial" panose="020B0604020202020204" pitchFamily="34" charset="0"/>
              </a:rPr>
              <a:t>                                                         </a:t>
            </a:r>
          </a:p>
          <a:p>
            <a:r>
              <a:rPr lang="de-DE" sz="2000" b="1" dirty="0">
                <a:solidFill>
                  <a:srgbClr val="003366"/>
                </a:solidFill>
                <a:latin typeface="Arial" panose="020B0604020202020204" pitchFamily="34" charset="0"/>
              </a:rPr>
              <a:t>                                     </a:t>
            </a:r>
          </a:p>
          <a:p>
            <a:r>
              <a:rPr lang="de-DE" sz="2000" b="1" dirty="0">
                <a:solidFill>
                  <a:srgbClr val="003366"/>
                </a:solidFill>
                <a:latin typeface="Arial" panose="020B0604020202020204" pitchFamily="34" charset="0"/>
              </a:rPr>
              <a:t> </a:t>
            </a:r>
          </a:p>
          <a:p>
            <a:r>
              <a:rPr lang="de-DE" sz="2000" b="1" dirty="0">
                <a:solidFill>
                  <a:srgbClr val="003366"/>
                </a:solidFill>
                <a:latin typeface="Arial" panose="020B0604020202020204" pitchFamily="34" charset="0"/>
              </a:rPr>
              <a:t>                                                    </a:t>
            </a:r>
            <a:r>
              <a:rPr lang="de-DE" sz="3600" b="1" dirty="0">
                <a:solidFill>
                  <a:srgbClr val="003366"/>
                </a:solidFill>
                <a:latin typeface="Arial" panose="020B0604020202020204" pitchFamily="34" charset="0"/>
              </a:rPr>
              <a:t>↔</a:t>
            </a:r>
          </a:p>
          <a:p>
            <a:pPr algn="ctr">
              <a:tabLst>
                <a:tab pos="4395788" algn="l"/>
              </a:tabLst>
            </a:pPr>
            <a:r>
              <a:rPr lang="de-DE" sz="2000" b="1" dirty="0">
                <a:solidFill>
                  <a:srgbClr val="003366"/>
                </a:solidFill>
                <a:latin typeface="Arial" panose="020B0604020202020204" pitchFamily="34" charset="0"/>
              </a:rPr>
              <a:t> </a:t>
            </a:r>
          </a:p>
          <a:p>
            <a:pPr algn="ctr">
              <a:tabLst>
                <a:tab pos="4395788" algn="l"/>
              </a:tabLst>
            </a:pP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p:txBody>
      </p:sp>
      <p:sp>
        <p:nvSpPr>
          <p:cNvPr id="3" name="Rechteck 2">
            <a:extLst>
              <a:ext uri="{FF2B5EF4-FFF2-40B4-BE49-F238E27FC236}">
                <a16:creationId xmlns:a16="http://schemas.microsoft.com/office/drawing/2014/main" id="{6E79E8F2-56E7-4A07-9B32-C1C632500455}"/>
              </a:ext>
            </a:extLst>
          </p:cNvPr>
          <p:cNvSpPr/>
          <p:nvPr/>
        </p:nvSpPr>
        <p:spPr>
          <a:xfrm>
            <a:off x="467544" y="1484784"/>
            <a:ext cx="2160240" cy="576000"/>
          </a:xfrm>
          <a:prstGeom prst="rect">
            <a:avLst/>
          </a:prstGeom>
        </p:spPr>
        <p:txBody>
          <a:bodyPr rtlCol="0" anchor="ctr">
            <a:spAutoFit/>
          </a:bodyPr>
          <a:lstStyle/>
          <a:p>
            <a:pPr algn="ctr"/>
            <a:endParaRPr lang="de-DE" sz="2000" b="1" dirty="0">
              <a:solidFill>
                <a:srgbClr val="003366"/>
              </a:solidFill>
            </a:endParaRPr>
          </a:p>
        </p:txBody>
      </p:sp>
      <p:sp>
        <p:nvSpPr>
          <p:cNvPr id="18" name="Rechteck 17">
            <a:extLst>
              <a:ext uri="{FF2B5EF4-FFF2-40B4-BE49-F238E27FC236}">
                <a16:creationId xmlns:a16="http://schemas.microsoft.com/office/drawing/2014/main" id="{79756CA9-AA8C-4DB7-B73E-BC0D86C7E348}"/>
              </a:ext>
            </a:extLst>
          </p:cNvPr>
          <p:cNvSpPr/>
          <p:nvPr/>
        </p:nvSpPr>
        <p:spPr>
          <a:xfrm>
            <a:off x="189584" y="1299137"/>
            <a:ext cx="3518258" cy="3477875"/>
          </a:xfrm>
          <a:prstGeom prst="rect">
            <a:avLst/>
          </a:prstGeom>
          <a:ln w="38100">
            <a:solidFill>
              <a:srgbClr val="003366"/>
            </a:solidFill>
          </a:ln>
        </p:spPr>
        <p:txBody>
          <a:bodyPr wrap="square" rtlCol="0" anchor="ctr">
            <a:spAutoFit/>
          </a:bodyPr>
          <a:lstStyle/>
          <a:p>
            <a:pPr algn="ctr"/>
            <a:endParaRPr lang="de-DE" sz="2000" b="1" dirty="0">
              <a:solidFill>
                <a:srgbClr val="003366"/>
              </a:solidFill>
            </a:endParaRPr>
          </a:p>
          <a:p>
            <a:pPr algn="ctr"/>
            <a:r>
              <a:rPr lang="de-DE" sz="2000" b="1" u="sng" dirty="0">
                <a:solidFill>
                  <a:srgbClr val="003366"/>
                </a:solidFill>
              </a:rPr>
              <a:t>Freiheitsbeeinträchtigende  Maßnahmen</a:t>
            </a:r>
            <a:r>
              <a:rPr lang="de-DE" sz="2000" b="1" dirty="0">
                <a:solidFill>
                  <a:srgbClr val="003366"/>
                </a:solidFill>
              </a:rPr>
              <a:t> </a:t>
            </a:r>
          </a:p>
          <a:p>
            <a:pPr algn="ctr"/>
            <a:endParaRPr lang="de-DE" sz="2000" b="1" dirty="0">
              <a:solidFill>
                <a:srgbClr val="003366"/>
              </a:solidFill>
            </a:endParaRPr>
          </a:p>
          <a:p>
            <a:pPr algn="ctr"/>
            <a:r>
              <a:rPr lang="de-DE" sz="2000" b="1" dirty="0">
                <a:solidFill>
                  <a:srgbClr val="003366"/>
                </a:solidFill>
              </a:rPr>
              <a:t>fachlich begründbar</a:t>
            </a:r>
          </a:p>
          <a:p>
            <a:pPr algn="ctr"/>
            <a:r>
              <a:rPr lang="de-DE" sz="2000" b="1" dirty="0">
                <a:solidFill>
                  <a:srgbClr val="003366"/>
                </a:solidFill>
              </a:rPr>
              <a:t> </a:t>
            </a:r>
          </a:p>
          <a:p>
            <a:pPr algn="ctr"/>
            <a:r>
              <a:rPr lang="de-DE" sz="2000" b="1" dirty="0">
                <a:solidFill>
                  <a:srgbClr val="003366"/>
                </a:solidFill>
              </a:rPr>
              <a:t>beinhalten keine Freiheitsbeschränkung</a:t>
            </a:r>
          </a:p>
          <a:p>
            <a:pPr algn="ctr"/>
            <a:endParaRPr lang="de-DE" sz="2000" b="1" dirty="0">
              <a:solidFill>
                <a:srgbClr val="003366"/>
              </a:solidFill>
            </a:endParaRPr>
          </a:p>
          <a:p>
            <a:pPr marL="342900" indent="-342900" algn="ctr">
              <a:buFont typeface="Wingdings" panose="05000000000000000000" pitchFamily="2" charset="2"/>
              <a:buChar char="Ø"/>
            </a:pPr>
            <a:r>
              <a:rPr lang="de-DE" sz="2000" b="1" dirty="0">
                <a:solidFill>
                  <a:srgbClr val="003366"/>
                </a:solidFill>
              </a:rPr>
              <a:t>PÄDAGOGIK</a:t>
            </a:r>
          </a:p>
          <a:p>
            <a:pPr algn="ctr"/>
            <a:endParaRPr lang="de-DE" sz="2000" b="1" dirty="0">
              <a:solidFill>
                <a:srgbClr val="003366"/>
              </a:solidFill>
            </a:endParaRPr>
          </a:p>
        </p:txBody>
      </p:sp>
      <p:sp>
        <p:nvSpPr>
          <p:cNvPr id="19" name="Pfeil: nach rechts 18">
            <a:extLst>
              <a:ext uri="{FF2B5EF4-FFF2-40B4-BE49-F238E27FC236}">
                <a16:creationId xmlns:a16="http://schemas.microsoft.com/office/drawing/2014/main" id="{B9D6D604-C068-4178-B331-E366C8E81136}"/>
              </a:ext>
            </a:extLst>
          </p:cNvPr>
          <p:cNvSpPr/>
          <p:nvPr/>
        </p:nvSpPr>
        <p:spPr>
          <a:xfrm>
            <a:off x="1447877" y="4036350"/>
            <a:ext cx="459827" cy="112730"/>
          </a:xfrm>
          <a:prstGeom prst="rightArrow">
            <a:avLst/>
          </a:prstGeom>
        </p:spPr>
        <p:txBody>
          <a:bodyPr rtlCol="0" anchor="ctr">
            <a:spAutoFit/>
          </a:bodyPr>
          <a:lstStyle/>
          <a:p>
            <a:pPr algn="ctr"/>
            <a:endParaRPr lang="de-DE" sz="2000" b="1" dirty="0">
              <a:solidFill>
                <a:srgbClr val="003366"/>
              </a:solidFill>
            </a:endParaRPr>
          </a:p>
        </p:txBody>
      </p:sp>
      <p:sp>
        <p:nvSpPr>
          <p:cNvPr id="27" name="Rechteck 26">
            <a:extLst>
              <a:ext uri="{FF2B5EF4-FFF2-40B4-BE49-F238E27FC236}">
                <a16:creationId xmlns:a16="http://schemas.microsoft.com/office/drawing/2014/main" id="{A60E6D4C-15B1-459D-886E-96FF860E25AD}"/>
              </a:ext>
            </a:extLst>
          </p:cNvPr>
          <p:cNvSpPr/>
          <p:nvPr/>
        </p:nvSpPr>
        <p:spPr>
          <a:xfrm>
            <a:off x="4176869" y="1320059"/>
            <a:ext cx="4767194" cy="2554545"/>
          </a:xfrm>
          <a:prstGeom prst="rect">
            <a:avLst/>
          </a:prstGeom>
          <a:ln w="38100">
            <a:solidFill>
              <a:srgbClr val="FF0000"/>
            </a:solidFill>
          </a:ln>
        </p:spPr>
        <p:txBody>
          <a:bodyPr wrap="square" rtlCol="0" anchor="ctr">
            <a:spAutoFit/>
          </a:bodyPr>
          <a:lstStyle/>
          <a:p>
            <a:pPr algn="ctr"/>
            <a:endParaRPr lang="de-DE" sz="2000" b="1" dirty="0">
              <a:solidFill>
                <a:srgbClr val="FF0000"/>
              </a:solidFill>
            </a:endParaRPr>
          </a:p>
          <a:p>
            <a:pPr algn="ctr"/>
            <a:r>
              <a:rPr lang="de-DE" sz="2000" b="1" u="sng" dirty="0">
                <a:solidFill>
                  <a:srgbClr val="FF0000"/>
                </a:solidFill>
              </a:rPr>
              <a:t>Maßnahmen der </a:t>
            </a:r>
            <a:r>
              <a:rPr lang="de-DE" sz="2000" b="1" u="sng" dirty="0" err="1">
                <a:solidFill>
                  <a:srgbClr val="FF0000"/>
                </a:solidFill>
              </a:rPr>
              <a:t>Freiheitsbeschränkg</a:t>
            </a:r>
            <a:r>
              <a:rPr lang="de-DE" sz="2000" b="1" u="sng" dirty="0">
                <a:solidFill>
                  <a:srgbClr val="FF0000"/>
                </a:solidFill>
              </a:rPr>
              <a:t>.</a:t>
            </a:r>
          </a:p>
          <a:p>
            <a:pPr algn="ctr"/>
            <a:endParaRPr lang="de-DE" sz="2000" b="1" dirty="0">
              <a:solidFill>
                <a:srgbClr val="FF0000"/>
              </a:solidFill>
            </a:endParaRPr>
          </a:p>
          <a:p>
            <a:pPr algn="ctr"/>
            <a:r>
              <a:rPr lang="de-DE" sz="2000" b="1" dirty="0">
                <a:solidFill>
                  <a:srgbClr val="FF0000"/>
                </a:solidFill>
              </a:rPr>
              <a:t>fachlich nicht begründbar</a:t>
            </a:r>
          </a:p>
          <a:p>
            <a:pPr algn="ctr"/>
            <a:endParaRPr lang="de-DE" sz="2000" b="1" dirty="0">
              <a:solidFill>
                <a:srgbClr val="FF0000"/>
              </a:solidFill>
            </a:endParaRPr>
          </a:p>
          <a:p>
            <a:pPr marL="342900" indent="-342900" algn="ctr">
              <a:buFont typeface="Wingdings" panose="05000000000000000000" pitchFamily="2" charset="2"/>
              <a:buChar char="Ø"/>
            </a:pPr>
            <a:r>
              <a:rPr lang="de-DE" sz="2000" b="1" dirty="0">
                <a:solidFill>
                  <a:srgbClr val="FF0000"/>
                </a:solidFill>
              </a:rPr>
              <a:t>„Gefahrenabwehr“ / RECHT</a:t>
            </a:r>
          </a:p>
          <a:p>
            <a:pPr marL="342900" indent="-342900" algn="ctr">
              <a:buFont typeface="Wingdings" panose="05000000000000000000" pitchFamily="2" charset="2"/>
              <a:buChar char="Ø"/>
            </a:pPr>
            <a:endParaRPr lang="de-DE" sz="2000" b="1" dirty="0">
              <a:solidFill>
                <a:srgbClr val="FF0000"/>
              </a:solidFill>
            </a:endParaRPr>
          </a:p>
          <a:p>
            <a:pPr marL="342900" indent="-342900" algn="ctr">
              <a:buFont typeface="Wingdings" panose="05000000000000000000" pitchFamily="2" charset="2"/>
              <a:buChar char="Ø"/>
            </a:pPr>
            <a:endParaRPr lang="de-DE" sz="2000" b="1" dirty="0">
              <a:solidFill>
                <a:srgbClr val="FF0000"/>
              </a:solidFill>
            </a:endParaRPr>
          </a:p>
        </p:txBody>
      </p:sp>
      <p:sp>
        <p:nvSpPr>
          <p:cNvPr id="26" name="Rechteck 25">
            <a:extLst>
              <a:ext uri="{FF2B5EF4-FFF2-40B4-BE49-F238E27FC236}">
                <a16:creationId xmlns:a16="http://schemas.microsoft.com/office/drawing/2014/main" id="{B3240905-5823-4991-A7B0-19CDDD34979A}"/>
              </a:ext>
            </a:extLst>
          </p:cNvPr>
          <p:cNvSpPr/>
          <p:nvPr/>
        </p:nvSpPr>
        <p:spPr>
          <a:xfrm>
            <a:off x="-18000" y="-22820"/>
            <a:ext cx="9180000" cy="828000"/>
          </a:xfrm>
          <a:prstGeom prst="rect">
            <a:avLst/>
          </a:prstGeom>
          <a:solidFill>
            <a:srgbClr val="003366"/>
          </a:solidFill>
        </p:spPr>
        <p:txBody>
          <a:bodyPr wrap="square">
            <a:spAutoFit/>
          </a:bodyPr>
          <a:lstStyle/>
          <a:p>
            <a:pPr algn="ctr">
              <a:tabLst>
                <a:tab pos="88900" algn="l"/>
              </a:tabLst>
            </a:pPr>
            <a:r>
              <a:rPr lang="de-DE" sz="2000" b="1" dirty="0">
                <a:solidFill>
                  <a:schemeClr val="bg1"/>
                </a:solidFill>
                <a:effectLst>
                  <a:outerShdw blurRad="38100" dist="38100" dir="2700000" algn="tl">
                    <a:srgbClr val="000000">
                      <a:alpha val="43137"/>
                    </a:srgbClr>
                  </a:outerShdw>
                </a:effectLst>
              </a:rPr>
              <a:t>II. 4.6 Eingriffe in Freiheit </a:t>
            </a:r>
            <a:r>
              <a:rPr lang="de-DE" sz="2000" b="1" dirty="0" err="1">
                <a:solidFill>
                  <a:schemeClr val="bg1"/>
                </a:solidFill>
                <a:effectLst>
                  <a:outerShdw blurRad="38100" dist="38100" dir="2700000" algn="tl">
                    <a:srgbClr val="000000">
                      <a:alpha val="43137"/>
                    </a:srgbClr>
                  </a:outerShdw>
                </a:effectLst>
              </a:rPr>
              <a:t>d.Fortbewegg</a:t>
            </a:r>
            <a:r>
              <a:rPr lang="de-DE" sz="2000" b="1" dirty="0">
                <a:solidFill>
                  <a:schemeClr val="bg1"/>
                </a:solidFill>
                <a:effectLst>
                  <a:outerShdw blurRad="38100" dist="38100" dir="2700000" algn="tl">
                    <a:srgbClr val="000000">
                      <a:alpha val="43137"/>
                    </a:srgbClr>
                  </a:outerShdw>
                </a:effectLst>
              </a:rPr>
              <a:t>.  </a:t>
            </a:r>
            <a:r>
              <a:rPr lang="de-DE" sz="2000" b="1" u="sng" dirty="0">
                <a:solidFill>
                  <a:schemeClr val="bg1"/>
                </a:solidFill>
              </a:rPr>
              <a:t>D. ÜBERSICHT</a:t>
            </a:r>
          </a:p>
          <a:p>
            <a:pPr algn="just">
              <a:tabLst>
                <a:tab pos="88900" algn="l"/>
              </a:tabLst>
            </a:pPr>
            <a:endParaRPr lang="de-DE" sz="2000" b="1" dirty="0">
              <a:solidFill>
                <a:schemeClr val="bg1"/>
              </a:solidFill>
            </a:endParaRPr>
          </a:p>
          <a:p>
            <a:pPr algn="ctr">
              <a:tabLst>
                <a:tab pos="88900" algn="l"/>
              </a:tabLst>
            </a:pPr>
            <a:r>
              <a:rPr lang="de-DE" sz="2400" b="1" dirty="0">
                <a:solidFill>
                  <a:schemeClr val="bg1"/>
                </a:solidFill>
              </a:rPr>
              <a:t> </a:t>
            </a:r>
            <a:r>
              <a:rPr lang="de-DE" sz="2000" b="1" dirty="0">
                <a:solidFill>
                  <a:schemeClr val="bg1"/>
                </a:solidFill>
              </a:rPr>
              <a:t> </a:t>
            </a:r>
          </a:p>
        </p:txBody>
      </p:sp>
      <p:sp>
        <p:nvSpPr>
          <p:cNvPr id="15" name="Rechteck 14">
            <a:extLst>
              <a:ext uri="{FF2B5EF4-FFF2-40B4-BE49-F238E27FC236}">
                <a16:creationId xmlns:a16="http://schemas.microsoft.com/office/drawing/2014/main" id="{81A01C02-2CDE-4AE0-8B5B-81014BC9C480}"/>
              </a:ext>
            </a:extLst>
          </p:cNvPr>
          <p:cNvSpPr/>
          <p:nvPr/>
        </p:nvSpPr>
        <p:spPr>
          <a:xfrm>
            <a:off x="4184101" y="4092715"/>
            <a:ext cx="4770315" cy="2554545"/>
          </a:xfrm>
          <a:prstGeom prst="rect">
            <a:avLst/>
          </a:prstGeom>
          <a:ln w="38100">
            <a:solidFill>
              <a:srgbClr val="FF0000"/>
            </a:solidFill>
          </a:ln>
        </p:spPr>
        <p:txBody>
          <a:bodyPr rtlCol="0" anchor="ctr">
            <a:spAutoFit/>
          </a:bodyPr>
          <a:lstStyle/>
          <a:p>
            <a:pPr algn="ctr"/>
            <a:r>
              <a:rPr lang="de-DE" sz="2000" b="1" u="sng" dirty="0">
                <a:solidFill>
                  <a:srgbClr val="FF0000"/>
                </a:solidFill>
              </a:rPr>
              <a:t>Freiheitsentziehende Unterbringung</a:t>
            </a:r>
          </a:p>
          <a:p>
            <a:pPr algn="ctr"/>
            <a:endParaRPr lang="de-DE" sz="2000" b="1" dirty="0">
              <a:solidFill>
                <a:srgbClr val="FF0000"/>
              </a:solidFill>
            </a:endParaRPr>
          </a:p>
          <a:p>
            <a:pPr algn="ctr"/>
            <a:r>
              <a:rPr lang="de-DE" sz="2000" b="1" dirty="0">
                <a:solidFill>
                  <a:srgbClr val="FF0000"/>
                </a:solidFill>
              </a:rPr>
              <a:t>auf Dauer angelegte „geschlossene Unterbringung“ </a:t>
            </a:r>
          </a:p>
          <a:p>
            <a:pPr marL="342900" indent="-342900" algn="ctr">
              <a:buFont typeface="Wingdings" panose="05000000000000000000" pitchFamily="2" charset="2"/>
              <a:buChar char="Ø"/>
            </a:pPr>
            <a:endParaRPr lang="de-DE" sz="2000" b="1" dirty="0">
              <a:solidFill>
                <a:srgbClr val="FF0000"/>
              </a:solidFill>
            </a:endParaRPr>
          </a:p>
          <a:p>
            <a:pPr marL="342900" indent="-342900" algn="ctr">
              <a:buFont typeface="Wingdings" panose="05000000000000000000" pitchFamily="2" charset="2"/>
              <a:buChar char="Ø"/>
            </a:pPr>
            <a:r>
              <a:rPr lang="de-DE" sz="2000" b="1" dirty="0">
                <a:solidFill>
                  <a:srgbClr val="FF0000"/>
                </a:solidFill>
              </a:rPr>
              <a:t>„Gefahrenabwehr“ / RECHT</a:t>
            </a:r>
          </a:p>
          <a:p>
            <a:pPr algn="ctr"/>
            <a:endParaRPr lang="de-DE" sz="2000" b="1" dirty="0">
              <a:solidFill>
                <a:srgbClr val="FF0000"/>
              </a:solidFill>
            </a:endParaRPr>
          </a:p>
          <a:p>
            <a:pPr algn="ctr"/>
            <a:endParaRPr lang="de-DE" sz="2000" b="1" dirty="0">
              <a:solidFill>
                <a:srgbClr val="FF0000"/>
              </a:solidFill>
            </a:endParaRPr>
          </a:p>
        </p:txBody>
      </p:sp>
    </p:spTree>
    <p:extLst>
      <p:ext uri="{BB962C8B-B14F-4D97-AF65-F5344CB8AC3E}">
        <p14:creationId xmlns:p14="http://schemas.microsoft.com/office/powerpoint/2010/main" val="1027110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0"/>
            <a:ext cx="9144000" cy="6876000"/>
          </a:xfrm>
          <a:prstGeom prst="rect">
            <a:avLst/>
          </a:prstGeom>
          <a:solidFill>
            <a:schemeClr val="bg1"/>
          </a:solidFill>
          <a:ln w="63500">
            <a:solidFill>
              <a:srgbClr val="003366"/>
            </a:solidFill>
            <a:miter lim="800000"/>
            <a:headEnd/>
            <a:tailEnd/>
          </a:ln>
        </p:spPr>
        <p:txBody>
          <a:bodyPr>
            <a:spAutoFit/>
          </a:bodyPr>
          <a:lstStyle/>
          <a:p>
            <a:pPr marL="457200" indent="-457200">
              <a:defRPr/>
            </a:pPr>
            <a:r>
              <a:rPr lang="de-DE" sz="2400" b="1" dirty="0">
                <a:solidFill>
                  <a:srgbClr val="003366"/>
                </a:solidFill>
              </a:rPr>
              <a:t>8.   </a:t>
            </a:r>
            <a:r>
              <a:rPr lang="de-DE" sz="2400" b="1" dirty="0">
                <a:solidFill>
                  <a:srgbClr val="003366"/>
                </a:solidFill>
                <a:effectLst>
                  <a:outerShdw blurRad="38100" dist="38100" dir="2700000" algn="tl">
                    <a:srgbClr val="000000">
                      <a:alpha val="43137"/>
                    </a:srgbClr>
                  </a:outerShdw>
                </a:effectLst>
              </a:rPr>
              <a:t>Abgrenzung zulässige Macht- Machtmissbrauch</a:t>
            </a:r>
          </a:p>
          <a:p>
            <a:pPr marL="457200" indent="-457200">
              <a:defRPr/>
            </a:pPr>
            <a:endParaRPr lang="de-DE" sz="24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ndParaRPr>
          </a:p>
          <a:p>
            <a:pPr algn="ctr">
              <a:defRPr/>
            </a:pPr>
            <a:r>
              <a:rPr lang="de-DE" sz="2000" b="1" dirty="0">
                <a:solidFill>
                  <a:srgbClr val="003366"/>
                </a:solidFill>
              </a:rPr>
              <a:t>4.7 Begünstigende Rahmenbedingungen des „Machtmissbrauchs“</a:t>
            </a:r>
          </a:p>
          <a:p>
            <a:pPr marL="457200" indent="-457200" algn="ctr">
              <a:defRPr/>
            </a:pPr>
            <a:endParaRPr lang="de-DE" sz="2000" b="1" dirty="0">
              <a:solidFill>
                <a:srgbClr val="003366"/>
              </a:solidFill>
            </a:endParaRPr>
          </a:p>
          <a:p>
            <a:pPr marL="457200" indent="-457200" algn="just">
              <a:buFont typeface="+mj-lt"/>
              <a:buAutoNum type="alphaLcPeriod"/>
              <a:defRPr/>
            </a:pPr>
            <a:r>
              <a:rPr lang="de-DE" sz="2000" dirty="0">
                <a:solidFill>
                  <a:srgbClr val="003366"/>
                </a:solidFill>
              </a:rPr>
              <a:t>Fehlende Reflexion auf der Grundlage objektivierender „fachlicher Hand- </a:t>
            </a:r>
            <a:r>
              <a:rPr lang="de-DE" sz="2000" dirty="0" err="1">
                <a:solidFill>
                  <a:srgbClr val="003366"/>
                </a:solidFill>
              </a:rPr>
              <a:t>lungsleitlinien</a:t>
            </a:r>
            <a:r>
              <a:rPr lang="de-DE" sz="2000" dirty="0">
                <a:solidFill>
                  <a:srgbClr val="003366"/>
                </a:solidFill>
              </a:rPr>
              <a:t>“ des Trägers </a:t>
            </a:r>
          </a:p>
          <a:p>
            <a:pPr marL="457200" indent="-457200" algn="just">
              <a:buFont typeface="+mj-lt"/>
              <a:buAutoNum type="alphaLcPeriod"/>
              <a:defRPr/>
            </a:pPr>
            <a:endParaRPr lang="de-DE" sz="2000" dirty="0">
              <a:solidFill>
                <a:srgbClr val="003366"/>
              </a:solidFill>
            </a:endParaRPr>
          </a:p>
          <a:p>
            <a:pPr marL="457200" indent="-457200" algn="just">
              <a:buFont typeface="+mj-lt"/>
              <a:buAutoNum type="alphaLcPeriod"/>
              <a:defRPr/>
            </a:pPr>
            <a:r>
              <a:rPr lang="de-DE" sz="2000" dirty="0">
                <a:solidFill>
                  <a:srgbClr val="003366"/>
                </a:solidFill>
              </a:rPr>
              <a:t>Fehlende Beschwerdestrukturen, fehlende Beschwerdekultur</a:t>
            </a:r>
          </a:p>
          <a:p>
            <a:pPr marL="457200" indent="-457200" algn="just">
              <a:buFont typeface="+mj-lt"/>
              <a:buAutoNum type="alphaLcPeriod"/>
              <a:defRPr/>
            </a:pPr>
            <a:endParaRPr lang="de-DE" sz="2000" dirty="0">
              <a:solidFill>
                <a:srgbClr val="003366"/>
              </a:solidFill>
            </a:endParaRPr>
          </a:p>
          <a:p>
            <a:pPr marL="457200" indent="-457200" algn="just">
              <a:buFont typeface="+mj-lt"/>
              <a:buAutoNum type="alphaLcPeriod"/>
              <a:defRPr/>
            </a:pPr>
            <a:r>
              <a:rPr lang="de-DE" sz="2000" dirty="0">
                <a:solidFill>
                  <a:srgbClr val="003366"/>
                </a:solidFill>
              </a:rPr>
              <a:t>Fehlendes offenes Diskussionsklima </a:t>
            </a:r>
          </a:p>
          <a:p>
            <a:pPr marL="457200" indent="-457200" algn="just">
              <a:buFont typeface="+mj-lt"/>
              <a:buAutoNum type="alphaLcPeriod"/>
              <a:defRPr/>
            </a:pPr>
            <a:endParaRPr lang="de-DE" sz="2000" dirty="0">
              <a:solidFill>
                <a:srgbClr val="003366"/>
              </a:solidFill>
            </a:endParaRPr>
          </a:p>
          <a:p>
            <a:pPr marL="457200" indent="-457200" algn="just">
              <a:buFont typeface="+mj-lt"/>
              <a:buAutoNum type="alphaLcPeriod"/>
              <a:defRPr/>
            </a:pPr>
            <a:r>
              <a:rPr lang="de-DE" sz="2000" dirty="0">
                <a:solidFill>
                  <a:srgbClr val="003366"/>
                </a:solidFill>
              </a:rPr>
              <a:t>Fehlende Aufklärung über Kindesrechte</a:t>
            </a:r>
          </a:p>
          <a:p>
            <a:pPr algn="just">
              <a:defRPr/>
            </a:pPr>
            <a:endParaRPr lang="de-DE" sz="2000" dirty="0">
              <a:solidFill>
                <a:srgbClr val="003366"/>
              </a:solidFill>
            </a:endParaRPr>
          </a:p>
          <a:p>
            <a:pPr marL="457200" indent="-457200">
              <a:defRPr/>
            </a:pPr>
            <a:r>
              <a:rPr lang="de-DE" sz="2000" dirty="0">
                <a:solidFill>
                  <a:srgbClr val="003366"/>
                </a:solidFill>
              </a:rPr>
              <a:t>       </a:t>
            </a:r>
            <a:r>
              <a:rPr lang="de-DE" sz="2000" b="1" dirty="0">
                <a:solidFill>
                  <a:srgbClr val="003366"/>
                </a:solidFill>
              </a:rPr>
              <a:t>Vorsicht: </a:t>
            </a:r>
            <a:r>
              <a:rPr lang="de-DE" sz="2000" dirty="0">
                <a:solidFill>
                  <a:srgbClr val="003366"/>
                </a:solidFill>
              </a:rPr>
              <a:t>isolierte Aufklärung durch Kindesrechtkataloge läuft Gefahr, das „Spannungsfeld  Erziehungsauftrag - Kindesrechte“ zu  übersehen, falsche Hoffnungen  bei Kindern/ </a:t>
            </a:r>
            <a:r>
              <a:rPr lang="de-DE" sz="2000" dirty="0" err="1">
                <a:solidFill>
                  <a:srgbClr val="003366"/>
                </a:solidFill>
              </a:rPr>
              <a:t>Jugdlchn</a:t>
            </a:r>
            <a:r>
              <a:rPr lang="de-DE" sz="2000" dirty="0">
                <a:solidFill>
                  <a:srgbClr val="003366"/>
                </a:solidFill>
              </a:rPr>
              <a:t>. zu wecken o. päd. Prozesse zu stören.</a:t>
            </a:r>
          </a:p>
          <a:p>
            <a:pPr marL="457200" indent="-457200" algn="just">
              <a:buFont typeface="+mj-lt"/>
              <a:buAutoNum type="alphaLcPeriod"/>
              <a:defRPr/>
            </a:pPr>
            <a:endParaRPr lang="de-DE" sz="2000" b="1" dirty="0">
              <a:solidFill>
                <a:srgbClr val="003366"/>
              </a:solidFill>
            </a:endParaRPr>
          </a:p>
          <a:p>
            <a:pPr marL="457200" indent="-457200" algn="just">
              <a:buFont typeface="+mj-lt"/>
              <a:buAutoNum type="alphaLcPeriod"/>
              <a:defRPr/>
            </a:pPr>
            <a:endParaRPr lang="de-DE" sz="2000" b="1" dirty="0">
              <a:solidFill>
                <a:srgbClr val="003366"/>
              </a:solidFill>
            </a:endParaRPr>
          </a:p>
          <a:p>
            <a:pPr marL="457200" indent="-457200" algn="just">
              <a:buFont typeface="+mj-lt"/>
              <a:buAutoNum type="alphaLcPeriod"/>
              <a:defRPr/>
            </a:pPr>
            <a:endParaRPr lang="de-DE" sz="2000" b="1" dirty="0">
              <a:solidFill>
                <a:srgbClr val="003366"/>
              </a:solidFill>
            </a:endParaRPr>
          </a:p>
          <a:p>
            <a:pPr marL="457200" indent="-457200" algn="just">
              <a:buFont typeface="+mj-lt"/>
              <a:buAutoNum type="alphaLcPeriod"/>
              <a:defRPr/>
            </a:pPr>
            <a:endParaRPr lang="de-DE" sz="2000" b="1" dirty="0">
              <a:solidFill>
                <a:srgbClr val="003366"/>
              </a:solidFill>
            </a:endParaRPr>
          </a:p>
          <a:p>
            <a:pPr marL="457200" indent="-457200" algn="just">
              <a:defRPr/>
            </a:pPr>
            <a:endParaRPr lang="de-DE" sz="2000" b="1" dirty="0">
              <a:solidFill>
                <a:srgbClr val="003366"/>
              </a:solidFill>
            </a:endParaRPr>
          </a:p>
          <a:p>
            <a:pPr marL="457200" indent="-457200">
              <a:defRPr/>
            </a:pPr>
            <a:endParaRPr lang="de-DE" sz="2400" b="1" dirty="0">
              <a:solidFill>
                <a:srgbClr val="003366"/>
              </a:solidFill>
            </a:endParaRPr>
          </a:p>
          <a:p>
            <a:pPr marL="457200" indent="-457200">
              <a:defRPr/>
            </a:pPr>
            <a:endParaRPr lang="de-DE" sz="2400" dirty="0">
              <a:solidFill>
                <a:srgbClr val="003366"/>
              </a:solidFill>
            </a:endParaRPr>
          </a:p>
        </p:txBody>
      </p:sp>
      <p:sp>
        <p:nvSpPr>
          <p:cNvPr id="6" name="Rechteck 5"/>
          <p:cNvSpPr/>
          <p:nvPr/>
        </p:nvSpPr>
        <p:spPr>
          <a:xfrm>
            <a:off x="0" y="0"/>
            <a:ext cx="9144000" cy="461665"/>
          </a:xfrm>
          <a:prstGeom prst="rect">
            <a:avLst/>
          </a:prstGeom>
          <a:solidFill>
            <a:schemeClr val="bg1"/>
          </a:solidFill>
        </p:spPr>
        <p:txBody>
          <a:bodyPr>
            <a:spAutoFit/>
          </a:bodyPr>
          <a:lstStyle/>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5" name="Rechteck 4">
            <a:extLst>
              <a:ext uri="{FF2B5EF4-FFF2-40B4-BE49-F238E27FC236}">
                <a16:creationId xmlns:a16="http://schemas.microsoft.com/office/drawing/2014/main" id="{39B09D6F-6B91-4E20-9D8B-FA4D7EFD41CE}"/>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Macht</a:t>
            </a:r>
          </a:p>
        </p:txBody>
      </p:sp>
    </p:spTree>
    <p:extLst>
      <p:ext uri="{BB962C8B-B14F-4D97-AF65-F5344CB8AC3E}">
        <p14:creationId xmlns:p14="http://schemas.microsoft.com/office/powerpoint/2010/main" val="10062607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5" end="5"/>
                                            </p:txEl>
                                          </p:spTgt>
                                        </p:tgtEl>
                                        <p:attrNameLst>
                                          <p:attrName>style.visibility</p:attrName>
                                        </p:attrNameLst>
                                      </p:cBhvr>
                                      <p:to>
                                        <p:strVal val="visible"/>
                                      </p:to>
                                    </p:set>
                                    <p:anim calcmode="lin" valueType="num">
                                      <p:cBhvr additive="base">
                                        <p:cTn id="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7" end="7"/>
                                            </p:txEl>
                                          </p:spTgt>
                                        </p:tgtEl>
                                        <p:attrNameLst>
                                          <p:attrName>style.visibility</p:attrName>
                                        </p:attrNameLst>
                                      </p:cBhvr>
                                      <p:to>
                                        <p:strVal val="visible"/>
                                      </p:to>
                                    </p:set>
                                    <p:anim calcmode="lin" valueType="num">
                                      <p:cBhvr additive="base">
                                        <p:cTn id="13"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9" end="9"/>
                                            </p:txEl>
                                          </p:spTgt>
                                        </p:tgtEl>
                                        <p:attrNameLst>
                                          <p:attrName>style.visibility</p:attrName>
                                        </p:attrNameLst>
                                      </p:cBhvr>
                                      <p:to>
                                        <p:strVal val="visible"/>
                                      </p:to>
                                    </p:set>
                                    <p:anim calcmode="lin" valueType="num">
                                      <p:cBhvr additive="base">
                                        <p:cTn id="19"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11" end="11"/>
                                            </p:txEl>
                                          </p:spTgt>
                                        </p:tgtEl>
                                        <p:attrNameLst>
                                          <p:attrName>style.visibility</p:attrName>
                                        </p:attrNameLst>
                                      </p:cBhvr>
                                      <p:to>
                                        <p:strVal val="visible"/>
                                      </p:to>
                                    </p:set>
                                    <p:anim calcmode="lin" valueType="num">
                                      <p:cBhvr additive="base">
                                        <p:cTn id="25"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5299">
                                            <p:txEl>
                                              <p:pRg st="13" end="13"/>
                                            </p:txEl>
                                          </p:spTgt>
                                        </p:tgtEl>
                                        <p:attrNameLst>
                                          <p:attrName>style.visibility</p:attrName>
                                        </p:attrNameLst>
                                      </p:cBhvr>
                                      <p:to>
                                        <p:strVal val="visible"/>
                                      </p:to>
                                    </p:set>
                                    <p:anim calcmode="lin" valueType="num">
                                      <p:cBhvr additive="base">
                                        <p:cTn id="31"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2"/>
            <a:ext cx="9144000" cy="6840000"/>
          </a:xfrm>
          <a:prstGeom prst="rect">
            <a:avLst/>
          </a:prstGeom>
          <a:solidFill>
            <a:schemeClr val="bg1"/>
          </a:solidFill>
          <a:ln w="63500">
            <a:solidFill>
              <a:srgbClr val="003366"/>
            </a:solidFill>
          </a:ln>
        </p:spPr>
        <p:txBody>
          <a:bodyPr wrap="square">
            <a:spAutoFit/>
          </a:bodyPr>
          <a:lstStyle/>
          <a:p>
            <a:pPr marL="609600" indent="-609600">
              <a:defRPr/>
            </a:pPr>
            <a:endParaRPr lang="de-DE" sz="2000" b="1" dirty="0">
              <a:solidFill>
                <a:srgbClr val="003366"/>
              </a:solidFill>
            </a:endParaRPr>
          </a:p>
          <a:p>
            <a:pPr marL="609600" indent="-609600">
              <a:defRPr/>
            </a:pPr>
            <a:endParaRPr lang="de-DE" sz="2000" b="1" dirty="0">
              <a:solidFill>
                <a:srgbClr val="003366"/>
              </a:solidFill>
            </a:endParaRPr>
          </a:p>
          <a:p>
            <a:endParaRPr lang="de-DE" sz="2000" b="1" dirty="0">
              <a:solidFill>
                <a:srgbClr val="003366"/>
              </a:solidFill>
            </a:endParaRPr>
          </a:p>
          <a:p>
            <a:pPr algn="ctr"/>
            <a:r>
              <a:rPr lang="de-DE" sz="2000" b="1" dirty="0">
                <a:solidFill>
                  <a:srgbClr val="003366"/>
                </a:solidFill>
              </a:rPr>
              <a:t>4.8     Fallbeispiele/ Anwendung des Prüfschemas     </a:t>
            </a:r>
            <a:endParaRPr lang="de-DE" sz="2000" dirty="0">
              <a:solidFill>
                <a:srgbClr val="003366"/>
              </a:solidFill>
            </a:endParaRPr>
          </a:p>
          <a:p>
            <a:endParaRPr lang="de-DE" sz="2000" dirty="0">
              <a:solidFill>
                <a:srgbClr val="003366"/>
              </a:solidFill>
            </a:endParaRPr>
          </a:p>
          <a:p>
            <a:r>
              <a:rPr lang="de-DE" sz="2000" dirty="0">
                <a:solidFill>
                  <a:srgbClr val="003366"/>
                </a:solidFill>
              </a:rPr>
              <a:t>Jugendlicher wird mit der Aufforderung, das Büro zu verlassen, vom Betreuer an der Schulter gefasst und in Richtung Tür gedrängt.</a:t>
            </a:r>
          </a:p>
          <a:p>
            <a:endParaRPr lang="de-DE" sz="2000" dirty="0">
              <a:solidFill>
                <a:srgbClr val="003366"/>
              </a:solidFill>
            </a:endParaRPr>
          </a:p>
          <a:p>
            <a:r>
              <a:rPr lang="de-DE" sz="2000" dirty="0">
                <a:solidFill>
                  <a:srgbClr val="003366"/>
                </a:solidFill>
              </a:rPr>
              <a:t>Jugendlicher steht drohend vor Betreuer, hält einen Stock in der Hand, den er nicht herausgeben will. Betreuer nimmt ihm diesen aus der Hand.</a:t>
            </a:r>
          </a:p>
          <a:p>
            <a:endParaRPr lang="de-DE" sz="2000" dirty="0">
              <a:solidFill>
                <a:srgbClr val="003366"/>
              </a:solidFill>
            </a:endParaRPr>
          </a:p>
          <a:p>
            <a:pPr marL="457200" indent="-457200">
              <a:defRPr/>
            </a:pPr>
            <a:r>
              <a:rPr lang="de-DE" sz="2000" dirty="0">
                <a:solidFill>
                  <a:srgbClr val="003366"/>
                </a:solidFill>
              </a:rPr>
              <a:t>14jähriger bleibt im Bett, möchte sich der Tagesstruktur entziehen. Erzieher </a:t>
            </a:r>
          </a:p>
          <a:p>
            <a:pPr marL="457200" indent="-457200">
              <a:defRPr/>
            </a:pPr>
            <a:r>
              <a:rPr lang="de-DE" sz="2000" dirty="0">
                <a:solidFill>
                  <a:srgbClr val="003366"/>
                </a:solidFill>
              </a:rPr>
              <a:t>öffnet das Fenster und zieht Bettdecke weg, um Druck auszuüben.</a:t>
            </a:r>
          </a:p>
          <a:p>
            <a:pPr marL="457200" indent="-457200">
              <a:defRPr/>
            </a:pPr>
            <a:endParaRPr lang="de-DE" sz="2000" dirty="0">
              <a:solidFill>
                <a:srgbClr val="003366"/>
              </a:solidFill>
            </a:endParaRPr>
          </a:p>
          <a:p>
            <a:pPr marL="457200" indent="-457200">
              <a:defRPr/>
            </a:pPr>
            <a:r>
              <a:rPr lang="de-DE" sz="2000" dirty="0">
                <a:solidFill>
                  <a:srgbClr val="003366"/>
                </a:solidFill>
              </a:rPr>
              <a:t>Nachdem Zureden und Positivverstärker nichts bewirken, wird in Anwesenheit </a:t>
            </a:r>
          </a:p>
          <a:p>
            <a:pPr marL="457200" indent="-457200">
              <a:defRPr/>
            </a:pPr>
            <a:r>
              <a:rPr lang="de-DE" sz="2000" dirty="0">
                <a:solidFill>
                  <a:srgbClr val="003366"/>
                </a:solidFill>
              </a:rPr>
              <a:t>einer 12jährigen deren Schrank auf Tabak/ Zigaretten durchsucht.  </a:t>
            </a:r>
          </a:p>
          <a:p>
            <a:pPr>
              <a:defRPr/>
            </a:pPr>
            <a:endParaRPr lang="de-DE" sz="2000" dirty="0">
              <a:solidFill>
                <a:srgbClr val="003366"/>
              </a:solidFill>
            </a:endParaRPr>
          </a:p>
          <a:p>
            <a:r>
              <a:rPr lang="de-DE" sz="2000" dirty="0">
                <a:solidFill>
                  <a:srgbClr val="003366"/>
                </a:solidFill>
              </a:rPr>
              <a:t>Es gibt nur Brot, wenn man zu spät zum Essen kommt.</a:t>
            </a: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7" name="Rechteck 6">
            <a:extLst>
              <a:ext uri="{FF2B5EF4-FFF2-40B4-BE49-F238E27FC236}">
                <a16:creationId xmlns:a16="http://schemas.microsoft.com/office/drawing/2014/main" id="{331C65B0-A9D6-4D93-B756-C63B215CC3FF}"/>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Macht</a:t>
            </a:r>
            <a:endParaRPr lang="de-DE" sz="2000" dirty="0">
              <a:solidFill>
                <a:schemeClr val="bg1"/>
              </a:solidFill>
            </a:endParaRPr>
          </a:p>
        </p:txBody>
      </p:sp>
    </p:spTree>
    <p:extLst>
      <p:ext uri="{BB962C8B-B14F-4D97-AF65-F5344CB8AC3E}">
        <p14:creationId xmlns:p14="http://schemas.microsoft.com/office/powerpoint/2010/main" val="33051393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2CE5E08-773D-4869-97E2-57311F15CF02}"/>
              </a:ext>
            </a:extLst>
          </p:cNvPr>
          <p:cNvSpPr/>
          <p:nvPr/>
        </p:nvSpPr>
        <p:spPr>
          <a:xfrm>
            <a:off x="-28305" y="-1"/>
            <a:ext cx="9161462" cy="6876000"/>
          </a:xfrm>
          <a:prstGeom prst="rect">
            <a:avLst/>
          </a:prstGeom>
          <a:solidFill>
            <a:srgbClr val="003366"/>
          </a:solidFill>
        </p:spPr>
        <p:txBody>
          <a:bodyPr wrap="square">
            <a:spAutoFit/>
          </a:bodyPr>
          <a:lstStyle/>
          <a:p>
            <a:pPr marL="355600" indent="-355600">
              <a:tabLst>
                <a:tab pos="88900" algn="l"/>
              </a:tabLst>
            </a:pPr>
            <a:r>
              <a:rPr lang="de-DE" sz="2000" b="1" dirty="0">
                <a:solidFill>
                  <a:schemeClr val="bg1"/>
                </a:solidFill>
              </a:rPr>
              <a:t> </a:t>
            </a:r>
            <a:r>
              <a:rPr lang="de-DE" sz="3200" b="1" dirty="0">
                <a:solidFill>
                  <a:schemeClr val="bg1"/>
                </a:solidFill>
              </a:rPr>
              <a:t>VIELEN DANK FÜR IHRE AUFMERKSAMKEIT</a:t>
            </a:r>
          </a:p>
        </p:txBody>
      </p:sp>
      <p:pic>
        <p:nvPicPr>
          <p:cNvPr id="2" name="Grafik 1">
            <a:extLst>
              <a:ext uri="{FF2B5EF4-FFF2-40B4-BE49-F238E27FC236}">
                <a16:creationId xmlns:a16="http://schemas.microsoft.com/office/drawing/2014/main" id="{2C80DB2E-B3C0-4487-ABC6-2D5B9485AB9B}"/>
              </a:ext>
            </a:extLst>
          </p:cNvPr>
          <p:cNvPicPr>
            <a:picLocks noChangeAspect="1"/>
          </p:cNvPicPr>
          <p:nvPr/>
        </p:nvPicPr>
        <p:blipFill>
          <a:blip r:embed="rId3"/>
          <a:stretch>
            <a:fillRect/>
          </a:stretch>
        </p:blipFill>
        <p:spPr>
          <a:xfrm>
            <a:off x="827583" y="476672"/>
            <a:ext cx="7416825" cy="6381328"/>
          </a:xfrm>
          <a:prstGeom prst="rect">
            <a:avLst/>
          </a:prstGeom>
        </p:spPr>
      </p:pic>
    </p:spTree>
    <p:extLst>
      <p:ext uri="{BB962C8B-B14F-4D97-AF65-F5344CB8AC3E}">
        <p14:creationId xmlns:p14="http://schemas.microsoft.com/office/powerpoint/2010/main" val="384258030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4"/>
            <a:ext cx="9144000" cy="6840000"/>
          </a:xfrm>
          <a:prstGeom prst="rect">
            <a:avLst/>
          </a:prstGeom>
          <a:solidFill>
            <a:schemeClr val="bg1"/>
          </a:solidFill>
          <a:ln w="63500">
            <a:solidFill>
              <a:srgbClr val="003366"/>
            </a:solidFill>
          </a:ln>
        </p:spPr>
        <p:txBody>
          <a:bodyPr wrap="square">
            <a:spAutoFit/>
          </a:bodyPr>
          <a:lstStyle/>
          <a:p>
            <a:pPr marL="609600" indent="-609600">
              <a:defRPr/>
            </a:pPr>
            <a:endParaRPr lang="de-DE" sz="2000" b="1" dirty="0">
              <a:solidFill>
                <a:srgbClr val="003366"/>
              </a:solidFill>
            </a:endParaRPr>
          </a:p>
          <a:p>
            <a:endParaRPr lang="de-DE" sz="2000" dirty="0">
              <a:solidFill>
                <a:srgbClr val="003366"/>
              </a:solidFill>
            </a:endParaRPr>
          </a:p>
          <a:p>
            <a:r>
              <a:rPr lang="de-DE" sz="2000" dirty="0">
                <a:solidFill>
                  <a:srgbClr val="003366"/>
                </a:solidFill>
              </a:rPr>
              <a:t>- Jugendlicher wird mit der Aufforderung, das Büro zu verlassen, vom Betreuer   </a:t>
            </a:r>
          </a:p>
          <a:p>
            <a:r>
              <a:rPr lang="de-DE" sz="2000" dirty="0">
                <a:solidFill>
                  <a:srgbClr val="003366"/>
                </a:solidFill>
              </a:rPr>
              <a:t>   an der Schulter gefasst und in Richtung Tür gedrängt.</a:t>
            </a:r>
          </a:p>
          <a:p>
            <a:r>
              <a:rPr lang="de-DE" sz="2000" dirty="0">
                <a:solidFill>
                  <a:srgbClr val="003366"/>
                </a:solidFill>
              </a:rPr>
              <a:t>- Jugendlicher steht drohend vor Betreuer, hält einen Stock in der Hand, den er </a:t>
            </a:r>
          </a:p>
          <a:p>
            <a:r>
              <a:rPr lang="de-DE" sz="2000" dirty="0">
                <a:solidFill>
                  <a:srgbClr val="003366"/>
                </a:solidFill>
              </a:rPr>
              <a:t>   nicht herausgeben will. Betreuer nimmt ihm diesen aus der Hand.</a:t>
            </a:r>
          </a:p>
          <a:p>
            <a:pPr marL="457200" indent="-457200">
              <a:defRPr/>
            </a:pPr>
            <a:r>
              <a:rPr lang="de-DE" sz="2000" dirty="0">
                <a:solidFill>
                  <a:srgbClr val="003366"/>
                </a:solidFill>
              </a:rPr>
              <a:t>- 14jähriger bleibt im Bett, möchte sich der Tagesstruktur entziehen. Erzieher </a:t>
            </a:r>
          </a:p>
          <a:p>
            <a:pPr marL="457200" indent="-457200">
              <a:defRPr/>
            </a:pPr>
            <a:r>
              <a:rPr lang="de-DE" sz="2000" dirty="0">
                <a:solidFill>
                  <a:srgbClr val="003366"/>
                </a:solidFill>
              </a:rPr>
              <a:t>   öffnet das Fenster und zieht Bettdecke weg, um Druck auszuüben.</a:t>
            </a:r>
          </a:p>
          <a:p>
            <a:pPr marL="457200" indent="-457200">
              <a:defRPr/>
            </a:pPr>
            <a:r>
              <a:rPr lang="de-DE" sz="2000" dirty="0">
                <a:solidFill>
                  <a:srgbClr val="003366"/>
                </a:solidFill>
              </a:rPr>
              <a:t>- Nachdem Zureden und Positivverstärker nichts bewirken, wird in Anwesenheit </a:t>
            </a:r>
          </a:p>
          <a:p>
            <a:pPr marL="457200" indent="-457200">
              <a:defRPr/>
            </a:pPr>
            <a:r>
              <a:rPr lang="de-DE" sz="2000" dirty="0">
                <a:solidFill>
                  <a:srgbClr val="003366"/>
                </a:solidFill>
              </a:rPr>
              <a:t>   einer 12jährigen deren Schrank auf Tabak/ Zigaretten durchsucht.  </a:t>
            </a:r>
          </a:p>
          <a:p>
            <a:r>
              <a:rPr lang="de-DE" sz="2000" dirty="0">
                <a:solidFill>
                  <a:srgbClr val="003366"/>
                </a:solidFill>
              </a:rPr>
              <a:t>- Es gibt nur Brot, wenn man zu spät zum Essen kommt.</a:t>
            </a: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pic>
        <p:nvPicPr>
          <p:cNvPr id="8" name="Grafik 7">
            <a:extLst>
              <a:ext uri="{FF2B5EF4-FFF2-40B4-BE49-F238E27FC236}">
                <a16:creationId xmlns:a16="http://schemas.microsoft.com/office/drawing/2014/main" id="{3EE3F77A-2BF3-43C4-9061-A15393BD3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3501008"/>
            <a:ext cx="6048672" cy="3296810"/>
          </a:xfrm>
          <a:prstGeom prst="rect">
            <a:avLst/>
          </a:prstGeom>
          <a:ln w="73025">
            <a:solidFill>
              <a:srgbClr val="003366"/>
            </a:solidFill>
          </a:ln>
        </p:spPr>
      </p:pic>
      <p:sp>
        <p:nvSpPr>
          <p:cNvPr id="10" name="Rechteck 7">
            <a:extLst>
              <a:ext uri="{FF2B5EF4-FFF2-40B4-BE49-F238E27FC236}">
                <a16:creationId xmlns:a16="http://schemas.microsoft.com/office/drawing/2014/main" id="{9CBFA074-6ACF-47E3-8083-B633F10A3252}"/>
              </a:ext>
            </a:extLst>
          </p:cNvPr>
          <p:cNvSpPr>
            <a:spLocks noChangeArrowheads="1"/>
          </p:cNvSpPr>
          <p:nvPr/>
        </p:nvSpPr>
        <p:spPr bwMode="auto">
          <a:xfrm>
            <a:off x="0" y="-4"/>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b="1" dirty="0">
                <a:solidFill>
                  <a:srgbClr val="003366"/>
                </a:solidFill>
                <a:sym typeface="Symbol"/>
              </a:rPr>
              <a:t>2. Fallbeispiele </a:t>
            </a:r>
            <a:endParaRPr lang="de-DE" sz="2000" b="1" i="1" dirty="0">
              <a:solidFill>
                <a:srgbClr val="003366"/>
              </a:solidFill>
            </a:endParaRPr>
          </a:p>
        </p:txBody>
      </p:sp>
    </p:spTree>
    <p:extLst>
      <p:ext uri="{BB962C8B-B14F-4D97-AF65-F5344CB8AC3E}">
        <p14:creationId xmlns:p14="http://schemas.microsoft.com/office/powerpoint/2010/main" val="221724230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2"/>
            <a:ext cx="9144000" cy="6876000"/>
          </a:xfrm>
          <a:prstGeom prst="rect">
            <a:avLst/>
          </a:prstGeom>
          <a:solidFill>
            <a:srgbClr val="C0C0C0"/>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lvl="0" indent="-457200"/>
            <a:endParaRPr lang="de-DE" sz="2000" b="1" dirty="0">
              <a:solidFill>
                <a:srgbClr val="003366"/>
              </a:solidFill>
              <a:effectLst>
                <a:outerShdw blurRad="38100" dist="38100" dir="2700000" algn="tl">
                  <a:srgbClr val="000000">
                    <a:alpha val="43137"/>
                  </a:srgbClr>
                </a:outerShdw>
              </a:effectLst>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tangle 4"/>
          <p:cNvSpPr>
            <a:spLocks noChangeArrowheads="1"/>
          </p:cNvSpPr>
          <p:nvPr/>
        </p:nvSpPr>
        <p:spPr bwMode="auto">
          <a:xfrm>
            <a:off x="0" y="-90000"/>
            <a:ext cx="9144000" cy="6948000"/>
          </a:xfrm>
          <a:prstGeom prst="rect">
            <a:avLst/>
          </a:prstGeom>
          <a:solidFill>
            <a:schemeClr val="bg1"/>
          </a:solidFill>
          <a:ln w="63500">
            <a:solidFill>
              <a:srgbClr val="003366"/>
            </a:solidFill>
            <a:miter lim="800000"/>
            <a:headEnd/>
            <a:tailEnd/>
          </a:ln>
        </p:spPr>
        <p:txBody>
          <a:bodyPr/>
          <a:lstStyle/>
          <a:p>
            <a:pPr marL="457200" indent="-457200">
              <a:tabLst>
                <a:tab pos="88900" algn="l"/>
              </a:tabLst>
            </a:pPr>
            <a:endParaRPr lang="de-DE" sz="2000" b="1" dirty="0">
              <a:solidFill>
                <a:srgbClr val="003366"/>
              </a:solidFill>
              <a:effectLst>
                <a:outerShdw blurRad="38100" dist="38100" dir="2700000" algn="tl">
                  <a:srgbClr val="000000">
                    <a:alpha val="43137"/>
                  </a:srgbClr>
                </a:outerShdw>
              </a:effectLst>
              <a:sym typeface="Symbol"/>
            </a:endParaRPr>
          </a:p>
          <a:p>
            <a:pPr>
              <a:tabLst>
                <a:tab pos="88900" algn="l"/>
              </a:tabLst>
            </a:pPr>
            <a:endParaRPr lang="de-DE" sz="2000" b="1" dirty="0">
              <a:solidFill>
                <a:srgbClr val="003366"/>
              </a:solidFill>
              <a:sym typeface="Symbol"/>
            </a:endParaRPr>
          </a:p>
          <a:p>
            <a:endParaRPr lang="de-DE" sz="2000" b="1" dirty="0">
              <a:solidFill>
                <a:srgbClr val="003366"/>
              </a:solidFill>
            </a:endParaRPr>
          </a:p>
          <a:p>
            <a:endParaRPr lang="de-DE" sz="2000" b="1" dirty="0">
              <a:solidFill>
                <a:srgbClr val="003366"/>
              </a:solidFill>
            </a:endParaRPr>
          </a:p>
          <a:p>
            <a:pPr algn="ctr"/>
            <a:r>
              <a:rPr lang="de-DE" sz="2000" b="1" dirty="0">
                <a:solidFill>
                  <a:srgbClr val="003366"/>
                </a:solidFill>
              </a:rPr>
              <a:t>Seminare  zeigen Defizite in der Handlungssicherheit  verantwortlicher  PädagogInnen und zuständiger Behörden.</a:t>
            </a:r>
          </a:p>
          <a:p>
            <a:r>
              <a:rPr lang="de-DE" sz="2000" dirty="0">
                <a:solidFill>
                  <a:srgbClr val="003366"/>
                </a:solidFill>
              </a:rPr>
              <a:t> </a:t>
            </a:r>
          </a:p>
          <a:p>
            <a:endParaRPr lang="de-DE" sz="2000" dirty="0">
              <a:solidFill>
                <a:srgbClr val="003366"/>
              </a:solidFill>
            </a:endParaRPr>
          </a:p>
          <a:p>
            <a:pPr algn="ctr"/>
            <a:r>
              <a:rPr lang="de-DE" sz="2000" b="1" dirty="0">
                <a:solidFill>
                  <a:srgbClr val="003366"/>
                </a:solidFill>
              </a:rPr>
              <a:t>Unter anderem bleiben diese Fragen unbeantwortet:</a:t>
            </a:r>
          </a:p>
          <a:p>
            <a:pPr algn="ctr"/>
            <a:endParaRPr lang="de-DE" sz="2000" b="1" dirty="0">
              <a:solidFill>
                <a:srgbClr val="003366"/>
              </a:solidFill>
            </a:endParaRPr>
          </a:p>
          <a:p>
            <a:pPr marL="622300" lvl="0" indent="-447675">
              <a:buFont typeface="Wingdings" panose="05000000000000000000" pitchFamily="2" charset="2"/>
              <a:buChar char="Ø"/>
            </a:pPr>
            <a:r>
              <a:rPr lang="de-DE" sz="2000" dirty="0">
                <a:solidFill>
                  <a:srgbClr val="003366"/>
                </a:solidFill>
              </a:rPr>
              <a:t>Was  bedeuten „Kindeswohl“ (KW) und  „Kindeswohlgefährdung“ (KWG)?</a:t>
            </a:r>
          </a:p>
          <a:p>
            <a:pPr marL="622300" lvl="0" indent="-447675">
              <a:buFont typeface="Wingdings" panose="05000000000000000000" pitchFamily="2" charset="2"/>
              <a:buChar char="Ø"/>
            </a:pPr>
            <a:r>
              <a:rPr lang="de-DE" sz="2000" dirty="0">
                <a:solidFill>
                  <a:srgbClr val="003366"/>
                </a:solidFill>
              </a:rPr>
              <a:t>Gibt es ein gemeinsames Kindeswohlverständnis mit </a:t>
            </a:r>
            <a:r>
              <a:rPr lang="de-DE" sz="2000" dirty="0" err="1">
                <a:solidFill>
                  <a:srgbClr val="003366"/>
                </a:solidFill>
              </a:rPr>
              <a:t>zuständ</a:t>
            </a:r>
            <a:r>
              <a:rPr lang="de-DE" sz="2000" dirty="0">
                <a:solidFill>
                  <a:srgbClr val="003366"/>
                </a:solidFill>
              </a:rPr>
              <a:t>. Behörden?</a:t>
            </a:r>
          </a:p>
          <a:p>
            <a:pPr marL="622300" lvl="0" indent="-447675">
              <a:buFont typeface="Wingdings" panose="05000000000000000000" pitchFamily="2" charset="2"/>
              <a:buChar char="Ø"/>
            </a:pPr>
            <a:r>
              <a:rPr lang="de-DE" sz="2000" dirty="0">
                <a:solidFill>
                  <a:srgbClr val="003366"/>
                </a:solidFill>
              </a:rPr>
              <a:t>Was  bedeutet der  Begriff „Gewalt“ im  Gewaltverbot?</a:t>
            </a:r>
          </a:p>
          <a:p>
            <a:pPr marL="622300" indent="-447675">
              <a:buFont typeface="Wingdings" panose="05000000000000000000" pitchFamily="2" charset="2"/>
              <a:buChar char="Ø"/>
            </a:pPr>
            <a:r>
              <a:rPr lang="de-DE" sz="2000" dirty="0">
                <a:solidFill>
                  <a:srgbClr val="003366"/>
                </a:solidFill>
              </a:rPr>
              <a:t>Wo liegen fachliche Grenzen der Erziehung, beginnen „päd. Kunstfehler“?</a:t>
            </a:r>
          </a:p>
          <a:p>
            <a:pPr marL="622300" lvl="0" indent="-447675">
              <a:buFont typeface="Wingdings" panose="05000000000000000000" pitchFamily="2" charset="2"/>
              <a:buChar char="Ø"/>
            </a:pPr>
            <a:r>
              <a:rPr lang="de-DE" sz="2000" dirty="0">
                <a:solidFill>
                  <a:srgbClr val="003366"/>
                </a:solidFill>
              </a:rPr>
              <a:t>Was ist bei verbalen o. </a:t>
            </a:r>
            <a:r>
              <a:rPr lang="de-DE" sz="2000" dirty="0" err="1">
                <a:solidFill>
                  <a:srgbClr val="003366"/>
                </a:solidFill>
              </a:rPr>
              <a:t>körperl</a:t>
            </a:r>
            <a:r>
              <a:rPr lang="de-DE" sz="2000" dirty="0">
                <a:solidFill>
                  <a:srgbClr val="003366"/>
                </a:solidFill>
              </a:rPr>
              <a:t>. Aggressionen eines Kindes/</a:t>
            </a:r>
            <a:r>
              <a:rPr lang="de-DE" sz="2000" dirty="0" err="1">
                <a:solidFill>
                  <a:srgbClr val="003366"/>
                </a:solidFill>
              </a:rPr>
              <a:t>Jug</a:t>
            </a:r>
            <a:r>
              <a:rPr lang="de-DE" sz="2000" dirty="0">
                <a:solidFill>
                  <a:srgbClr val="003366"/>
                </a:solidFill>
              </a:rPr>
              <a:t>. zulässig?</a:t>
            </a:r>
          </a:p>
          <a:p>
            <a:pPr marL="622300" indent="-447675">
              <a:buFont typeface="Wingdings" panose="05000000000000000000" pitchFamily="2" charset="2"/>
              <a:buChar char="Ø"/>
            </a:pPr>
            <a:r>
              <a:rPr lang="de-DE" sz="2000" dirty="0">
                <a:solidFill>
                  <a:srgbClr val="003366"/>
                </a:solidFill>
              </a:rPr>
              <a:t>Wann sind aktive päd. Grenzsetzungen </a:t>
            </a:r>
            <a:r>
              <a:rPr lang="de-DE" sz="2000" dirty="0" err="1">
                <a:solidFill>
                  <a:srgbClr val="003366"/>
                </a:solidFill>
              </a:rPr>
              <a:t>verantwortbar,z.B</a:t>
            </a:r>
            <a:r>
              <a:rPr lang="de-DE" sz="2000" dirty="0">
                <a:solidFill>
                  <a:srgbClr val="003366"/>
                </a:solidFill>
              </a:rPr>
              <a:t>. die Wegnahme eines Gegenstands, mittels dessen anderes Eigentum beschädigt wurde?</a:t>
            </a:r>
          </a:p>
          <a:p>
            <a:pPr marL="622300" lvl="0" indent="-447675">
              <a:buFont typeface="Wingdings" panose="05000000000000000000" pitchFamily="2" charset="2"/>
              <a:buChar char="Ø"/>
            </a:pPr>
            <a:r>
              <a:rPr lang="de-DE" sz="2000" dirty="0">
                <a:solidFill>
                  <a:srgbClr val="003366"/>
                </a:solidFill>
              </a:rPr>
              <a:t>Wann  ist  die  Kontrolle  bzw. die Wegnahme von Handys  verantwortbar?</a:t>
            </a:r>
          </a:p>
          <a:p>
            <a:pPr marL="622300" lvl="0" indent="-447675">
              <a:buFont typeface="Wingdings" panose="05000000000000000000" pitchFamily="2" charset="2"/>
              <a:buChar char="Ø"/>
            </a:pPr>
            <a:r>
              <a:rPr lang="de-DE" sz="2000" dirty="0">
                <a:solidFill>
                  <a:srgbClr val="003366"/>
                </a:solidFill>
              </a:rPr>
              <a:t>Sind  Postkontrollen und  Zimmerdurchsuchungen  verantwortbar? Wann?</a:t>
            </a:r>
          </a:p>
          <a:p>
            <a:pPr marL="622300" lvl="0" indent="-447675">
              <a:buFont typeface="Wingdings" panose="05000000000000000000" pitchFamily="2" charset="2"/>
              <a:buChar char="Ø"/>
            </a:pPr>
            <a:r>
              <a:rPr lang="de-DE" sz="2000" dirty="0">
                <a:solidFill>
                  <a:srgbClr val="003366"/>
                </a:solidFill>
              </a:rPr>
              <a:t>Dürfen  die Kinder und Jugendlichen  überhaupt noch  angefasst werden? </a:t>
            </a:r>
          </a:p>
          <a:p>
            <a:pPr algn="just"/>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457200" indent="-457200">
              <a:tabLst>
                <a:tab pos="88900" algn="l"/>
              </a:tabLst>
            </a:pPr>
            <a:endParaRPr lang="de-DE" sz="2000" dirty="0">
              <a:solidFill>
                <a:srgbClr val="003366"/>
              </a:solidFill>
            </a:endParaRPr>
          </a:p>
        </p:txBody>
      </p:sp>
      <p:sp>
        <p:nvSpPr>
          <p:cNvPr id="7" name="Rechteck 7">
            <a:extLst>
              <a:ext uri="{FF2B5EF4-FFF2-40B4-BE49-F238E27FC236}">
                <a16:creationId xmlns:a16="http://schemas.microsoft.com/office/drawing/2014/main" id="{B3D4CE55-B31A-4B94-94F0-0BB208324279}"/>
              </a:ext>
            </a:extLst>
          </p:cNvPr>
          <p:cNvSpPr>
            <a:spLocks noChangeArrowheads="1"/>
          </p:cNvSpPr>
          <p:nvPr/>
        </p:nvSpPr>
        <p:spPr bwMode="auto">
          <a:xfrm>
            <a:off x="0" y="-90000"/>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b="1" dirty="0">
                <a:solidFill>
                  <a:srgbClr val="003366"/>
                </a:solidFill>
                <a:sym typeface="Symbol"/>
              </a:rPr>
              <a:t>3. Grundlegendes </a:t>
            </a:r>
            <a:endParaRPr lang="de-DE" sz="2000" b="1" i="1" dirty="0">
              <a:solidFill>
                <a:srgbClr val="003366"/>
              </a:solidFill>
            </a:endParaRPr>
          </a:p>
        </p:txBody>
      </p:sp>
    </p:spTree>
    <p:extLst>
      <p:ext uri="{BB962C8B-B14F-4D97-AF65-F5344CB8AC3E}">
        <p14:creationId xmlns:p14="http://schemas.microsoft.com/office/powerpoint/2010/main" val="881612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 calcmode="lin" valueType="num">
                                      <p:cBhvr additive="base">
                                        <p:cTn id="1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 calcmode="lin" valueType="num">
                                      <p:cBhvr additive="base">
                                        <p:cTn id="1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anim calcmode="lin" valueType="num">
                                      <p:cBhvr additive="base">
                                        <p:cTn id="2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anim calcmode="lin" valueType="num">
                                      <p:cBhvr additive="base">
                                        <p:cTn id="2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anim calcmode="lin" valueType="num">
                                      <p:cBhvr additive="base">
                                        <p:cTn id="2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anim calcmode="lin" valueType="num">
                                      <p:cBhvr additive="base">
                                        <p:cTn id="33"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anim calcmode="lin" valueType="num">
                                      <p:cBhvr additive="base">
                                        <p:cTn id="37"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14" end="14"/>
                                            </p:txEl>
                                          </p:spTgt>
                                        </p:tgtEl>
                                        <p:attrNameLst>
                                          <p:attrName>style.visibility</p:attrName>
                                        </p:attrNameLst>
                                      </p:cBhvr>
                                      <p:to>
                                        <p:strVal val="visible"/>
                                      </p:to>
                                    </p:set>
                                    <p:anim calcmode="lin" valueType="num">
                                      <p:cBhvr additive="base">
                                        <p:cTn id="41"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15" end="15"/>
                                            </p:txEl>
                                          </p:spTgt>
                                        </p:tgtEl>
                                        <p:attrNameLst>
                                          <p:attrName>style.visibility</p:attrName>
                                        </p:attrNameLst>
                                      </p:cBhvr>
                                      <p:to>
                                        <p:strVal val="visible"/>
                                      </p:to>
                                    </p:set>
                                    <p:anim calcmode="lin" valueType="num">
                                      <p:cBhvr additive="base">
                                        <p:cTn id="45"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15" end="1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16" end="16"/>
                                            </p:txEl>
                                          </p:spTgt>
                                        </p:tgtEl>
                                        <p:attrNameLst>
                                          <p:attrName>style.visibility</p:attrName>
                                        </p:attrNameLst>
                                      </p:cBhvr>
                                      <p:to>
                                        <p:strVal val="visible"/>
                                      </p:to>
                                    </p:set>
                                    <p:anim calcmode="lin" valueType="num">
                                      <p:cBhvr additive="base">
                                        <p:cTn id="49" dur="500" fill="hold"/>
                                        <p:tgtEl>
                                          <p:spTgt spid="6">
                                            <p:txEl>
                                              <p:pRg st="16" end="1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6" end="1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17" end="17"/>
                                            </p:txEl>
                                          </p:spTgt>
                                        </p:tgtEl>
                                        <p:attrNameLst>
                                          <p:attrName>style.visibility</p:attrName>
                                        </p:attrNameLst>
                                      </p:cBhvr>
                                      <p:to>
                                        <p:strVal val="visible"/>
                                      </p:to>
                                    </p:set>
                                    <p:anim calcmode="lin" valueType="num">
                                      <p:cBhvr additive="base">
                                        <p:cTn id="53" dur="500" fill="hold"/>
                                        <p:tgtEl>
                                          <p:spTgt spid="6">
                                            <p:txEl>
                                              <p:pRg st="17" end="1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124" name="Rectangle 2"/>
          <p:cNvSpPr>
            <a:spLocks noChangeArrowheads="1"/>
          </p:cNvSpPr>
          <p:nvPr/>
        </p:nvSpPr>
        <p:spPr bwMode="auto">
          <a:xfrm>
            <a:off x="0" y="-22427"/>
            <a:ext cx="9144000" cy="6840000"/>
          </a:xfrm>
          <a:prstGeom prst="rect">
            <a:avLst/>
          </a:prstGeom>
          <a:noFill/>
          <a:ln w="63500">
            <a:solidFill>
              <a:srgbClr val="003366"/>
            </a:solid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10" name="Rechteck 9"/>
          <p:cNvSpPr/>
          <p:nvPr/>
        </p:nvSpPr>
        <p:spPr>
          <a:xfrm>
            <a:off x="0" y="589573"/>
            <a:ext cx="9144000" cy="6228000"/>
          </a:xfrm>
          <a:prstGeom prst="rect">
            <a:avLst/>
          </a:prstGeom>
        </p:spPr>
        <p:txBody>
          <a:bodyPr wrap="square">
            <a:spAutoFit/>
          </a:bodyPr>
          <a:lstStyle/>
          <a:p>
            <a:endParaRPr lang="de-DE" b="1" dirty="0"/>
          </a:p>
          <a:p>
            <a:r>
              <a:rPr lang="de-DE" sz="2000" b="1" dirty="0">
                <a:solidFill>
                  <a:srgbClr val="003366"/>
                </a:solidFill>
              </a:rPr>
              <a:t>Das Thema „Handlungssicherheit“ ist nicht evident, steht Lösungen nicht offen: weder in der pädagogischen Praxis noch in Behörden (Tabuthema):</a:t>
            </a:r>
          </a:p>
          <a:p>
            <a:endParaRPr lang="de-DE" sz="2000" b="1" dirty="0">
              <a:solidFill>
                <a:srgbClr val="003366"/>
              </a:solidFill>
            </a:endParaRPr>
          </a:p>
          <a:p>
            <a:pPr marL="719138" indent="-271463">
              <a:buFont typeface="Arial" pitchFamily="34" charset="0"/>
              <a:buChar char="•"/>
            </a:pPr>
            <a:r>
              <a:rPr lang="de-DE" sz="2000" dirty="0">
                <a:solidFill>
                  <a:srgbClr val="003366"/>
                </a:solidFill>
              </a:rPr>
              <a:t>PädagogInnen öffnen sich zum Teil nicht in krisenhaften Situationen des pädagogischen  Alltags, wollen sich und  anderen nicht  eingestehen, an eigene Grenzen zu stoßen.</a:t>
            </a:r>
          </a:p>
          <a:p>
            <a:pPr marL="447675"/>
            <a:endParaRPr lang="de-DE" sz="2000" dirty="0">
              <a:solidFill>
                <a:srgbClr val="003366"/>
              </a:solidFill>
            </a:endParaRPr>
          </a:p>
          <a:p>
            <a:pPr marL="719138" indent="-271463">
              <a:buFont typeface="Arial" pitchFamily="34" charset="0"/>
              <a:buChar char="•"/>
            </a:pPr>
            <a:r>
              <a:rPr lang="de-DE" sz="2000" dirty="0">
                <a:solidFill>
                  <a:srgbClr val="003366"/>
                </a:solidFill>
              </a:rPr>
              <a:t>Oft werden betriebsintern arbeitsrechtliche Konsequenzen befürchtet und Rechtfertigungsdruck gegenüber Aufsichtsinstanzen.</a:t>
            </a:r>
          </a:p>
          <a:p>
            <a:pPr marL="447675"/>
            <a:endParaRPr lang="de-DE" sz="2000" dirty="0">
              <a:solidFill>
                <a:srgbClr val="003366"/>
              </a:solidFill>
            </a:endParaRPr>
          </a:p>
          <a:p>
            <a:pPr marL="719138" indent="-271463">
              <a:buFont typeface="Arial" pitchFamily="34" charset="0"/>
              <a:buChar char="•"/>
            </a:pPr>
            <a:r>
              <a:rPr lang="de-DE" sz="2000" dirty="0">
                <a:solidFill>
                  <a:srgbClr val="003366"/>
                </a:solidFill>
              </a:rPr>
              <a:t>Kindern und Jugendlichen stehen zwar Beschwerdewege offen, im Span- </a:t>
            </a:r>
            <a:r>
              <a:rPr lang="de-DE" sz="2000" dirty="0" err="1">
                <a:solidFill>
                  <a:srgbClr val="003366"/>
                </a:solidFill>
              </a:rPr>
              <a:t>nungsfeld</a:t>
            </a:r>
            <a:r>
              <a:rPr lang="de-DE" sz="2000" dirty="0">
                <a:solidFill>
                  <a:srgbClr val="003366"/>
                </a:solidFill>
              </a:rPr>
              <a:t> Kindesrechte - Erziehung bei päd. Grenzsetzungen entstehen- de Probleme werden aber  oft nicht wahrgenommen. </a:t>
            </a:r>
            <a:r>
              <a:rPr lang="de-DE" sz="2000" dirty="0" err="1">
                <a:solidFill>
                  <a:srgbClr val="003366"/>
                </a:solidFill>
              </a:rPr>
              <a:t>Beschwerdeinstan-zen</a:t>
            </a:r>
            <a:r>
              <a:rPr lang="de-DE" sz="2000" dirty="0">
                <a:solidFill>
                  <a:srgbClr val="003366"/>
                </a:solidFill>
              </a:rPr>
              <a:t>  können kaum zu  Lösungen beitragen, da sie oft Subjektivität durch  eigene ersetzen, sich nicht mit objektivierenden Kriterien </a:t>
            </a:r>
            <a:r>
              <a:rPr lang="de-DE" sz="2000" dirty="0" err="1">
                <a:solidFill>
                  <a:srgbClr val="003366"/>
                </a:solidFill>
              </a:rPr>
              <a:t>d.„Kindeswohl</a:t>
            </a:r>
            <a:r>
              <a:rPr lang="de-DE" sz="2000" dirty="0">
                <a:solidFill>
                  <a:srgbClr val="003366"/>
                </a:solidFill>
              </a:rPr>
              <a:t>“- Auslegung auseinander setzen.</a:t>
            </a:r>
            <a:endParaRPr lang="de-DE" sz="2000" dirty="0">
              <a:solidFill>
                <a:srgbClr val="003366"/>
              </a:solidFill>
              <a:latin typeface="Arial" panose="020B0604020202020204" pitchFamily="34" charset="0"/>
              <a:cs typeface="Arial" panose="020B0604020202020204" pitchFamily="34" charset="0"/>
            </a:endParaRPr>
          </a:p>
          <a:p>
            <a:pPr marL="719138" indent="-271463">
              <a:buFont typeface="Arial" pitchFamily="34" charset="0"/>
              <a:buChar char="•"/>
            </a:pPr>
            <a:endParaRPr lang="de-DE" sz="2000" dirty="0">
              <a:solidFill>
                <a:srgbClr val="003366"/>
              </a:solidFill>
            </a:endParaRPr>
          </a:p>
          <a:p>
            <a:pPr marL="719138" indent="-271463">
              <a:buFont typeface="Arial" pitchFamily="34" charset="0"/>
              <a:buChar char="•"/>
            </a:pPr>
            <a:endParaRPr lang="de-DE" sz="2000" dirty="0">
              <a:solidFill>
                <a:srgbClr val="003366"/>
              </a:solidFill>
            </a:endParaRPr>
          </a:p>
          <a:p>
            <a:pPr marL="447675"/>
            <a:r>
              <a:rPr lang="de-DE" sz="2000" dirty="0">
                <a:solidFill>
                  <a:srgbClr val="003366"/>
                </a:solidFill>
                <a:latin typeface="Arial" panose="020B0604020202020204" pitchFamily="34" charset="0"/>
                <a:cs typeface="Arial" panose="020B0604020202020204" pitchFamily="34" charset="0"/>
              </a:rPr>
              <a:t> </a:t>
            </a:r>
          </a:p>
          <a:p>
            <a:pPr marL="719138" indent="-271463">
              <a:buFont typeface="Arial" pitchFamily="34" charset="0"/>
              <a:buChar char="•"/>
            </a:pPr>
            <a:endParaRPr lang="de-DE" sz="2000" dirty="0">
              <a:solidFill>
                <a:srgbClr val="003366"/>
              </a:solidFill>
              <a:latin typeface="Arial" panose="020B0604020202020204" pitchFamily="34" charset="0"/>
              <a:cs typeface="Arial" panose="020B0604020202020204" pitchFamily="34" charset="0"/>
            </a:endParaRPr>
          </a:p>
          <a:p>
            <a:pPr marL="719138" indent="-271463">
              <a:buFont typeface="Arial" pitchFamily="34" charset="0"/>
              <a:buChar char="•"/>
            </a:pPr>
            <a:endParaRPr lang="de-DE" sz="2000" dirty="0"/>
          </a:p>
          <a:p>
            <a:endParaRPr lang="de-DE" sz="2000" dirty="0">
              <a:solidFill>
                <a:srgbClr val="003366"/>
              </a:solidFill>
            </a:endParaRPr>
          </a:p>
        </p:txBody>
      </p:sp>
      <p:sp>
        <p:nvSpPr>
          <p:cNvPr id="7" name="Rechteck 7">
            <a:extLst>
              <a:ext uri="{FF2B5EF4-FFF2-40B4-BE49-F238E27FC236}">
                <a16:creationId xmlns:a16="http://schemas.microsoft.com/office/drawing/2014/main" id="{BD65A661-4369-4161-932B-0ADADB8F3492}"/>
              </a:ext>
            </a:extLst>
          </p:cNvPr>
          <p:cNvSpPr>
            <a:spLocks noChangeArrowheads="1"/>
          </p:cNvSpPr>
          <p:nvPr/>
        </p:nvSpPr>
        <p:spPr bwMode="auto">
          <a:xfrm>
            <a:off x="0" y="-90001"/>
            <a:ext cx="9144000" cy="648000"/>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b="1" dirty="0">
                <a:solidFill>
                  <a:srgbClr val="003366"/>
                </a:solidFill>
                <a:sym typeface="Symbol"/>
              </a:rPr>
              <a:t>3. Grundlegendes </a:t>
            </a:r>
            <a:endParaRPr lang="de-DE" sz="2000" b="1" i="1" dirty="0">
              <a:solidFill>
                <a:srgbClr val="003366"/>
              </a:solidFill>
            </a:endParaRPr>
          </a:p>
        </p:txBody>
      </p:sp>
    </p:spTree>
    <p:extLst>
      <p:ext uri="{BB962C8B-B14F-4D97-AF65-F5344CB8AC3E}">
        <p14:creationId xmlns:p14="http://schemas.microsoft.com/office/powerpoint/2010/main" val="10001675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124" name="Rectangle 2"/>
          <p:cNvSpPr>
            <a:spLocks noChangeArrowheads="1"/>
          </p:cNvSpPr>
          <p:nvPr/>
        </p:nvSpPr>
        <p:spPr bwMode="auto">
          <a:xfrm>
            <a:off x="0" y="-17463"/>
            <a:ext cx="9144000" cy="6732000"/>
          </a:xfrm>
          <a:prstGeom prst="rect">
            <a:avLst/>
          </a:prstGeom>
          <a:solidFill>
            <a:schemeClr val="bg1"/>
          </a:solid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11" name="Rechteck 4"/>
          <p:cNvSpPr>
            <a:spLocks noChangeArrowheads="1"/>
          </p:cNvSpPr>
          <p:nvPr/>
        </p:nvSpPr>
        <p:spPr bwMode="auto">
          <a:xfrm>
            <a:off x="0" y="428604"/>
            <a:ext cx="9144000" cy="1631216"/>
          </a:xfrm>
          <a:prstGeom prst="rect">
            <a:avLst/>
          </a:prstGeom>
          <a:noFill/>
          <a:ln w="9525">
            <a:noFill/>
            <a:miter lim="800000"/>
            <a:headEnd/>
            <a:tailEnd/>
          </a:ln>
        </p:spPr>
        <p:txBody>
          <a:bodyPr>
            <a:spAutoFit/>
          </a:bodyPr>
          <a:lstStyle/>
          <a:p>
            <a:pPr>
              <a:defRPr/>
            </a:pPr>
            <a:endParaRPr lang="de-DE" sz="2000" b="1" dirty="0">
              <a:solidFill>
                <a:srgbClr val="003366"/>
              </a:solidFill>
            </a:endParaRPr>
          </a:p>
          <a:p>
            <a:pPr>
              <a:defRPr/>
            </a:pPr>
            <a:endParaRPr lang="de-DE" sz="2000" b="1" dirty="0">
              <a:solidFill>
                <a:srgbClr val="003366"/>
              </a:solidFill>
            </a:endParaRPr>
          </a:p>
          <a:p>
            <a:pPr marL="457200" indent="-457200">
              <a:defRPr/>
            </a:pPr>
            <a:endParaRPr lang="de-DE" sz="2000" b="1" dirty="0">
              <a:solidFill>
                <a:srgbClr val="003366"/>
              </a:solidFill>
            </a:endParaRPr>
          </a:p>
          <a:p>
            <a:pPr marL="457200" indent="-457200">
              <a:defRPr/>
            </a:pPr>
            <a:endParaRPr lang="de-DE" sz="2000" b="1" dirty="0">
              <a:solidFill>
                <a:srgbClr val="003366"/>
              </a:solidFill>
            </a:endParaRPr>
          </a:p>
          <a:p>
            <a:pPr>
              <a:defRPr/>
            </a:pPr>
            <a:endParaRPr lang="de-DE" sz="2000" dirty="0">
              <a:solidFill>
                <a:srgbClr val="003366"/>
              </a:solidFill>
            </a:endParaRPr>
          </a:p>
        </p:txBody>
      </p:sp>
      <p:sp>
        <p:nvSpPr>
          <p:cNvPr id="10" name="Rechteck 9"/>
          <p:cNvSpPr/>
          <p:nvPr/>
        </p:nvSpPr>
        <p:spPr>
          <a:xfrm>
            <a:off x="0" y="449084"/>
            <a:ext cx="9144000" cy="6408000"/>
          </a:xfrm>
          <a:prstGeom prst="rect">
            <a:avLst/>
          </a:prstGeom>
          <a:ln w="63500">
            <a:solidFill>
              <a:srgbClr val="003366"/>
            </a:solidFill>
          </a:ln>
        </p:spPr>
        <p:txBody>
          <a:bodyPr wrap="square">
            <a:spAutoFit/>
          </a:bodyPr>
          <a:lstStyle/>
          <a:p>
            <a:pPr marL="457200" indent="-457200">
              <a:buFont typeface="Wingdings" pitchFamily="2" charset="2"/>
              <a:buChar char="Ø"/>
              <a:defRPr/>
            </a:pPr>
            <a:endParaRPr lang="de-DE" sz="2000" dirty="0">
              <a:solidFill>
                <a:srgbClr val="003366"/>
              </a:solidFill>
            </a:endParaRPr>
          </a:p>
          <a:p>
            <a:pPr marL="457200" indent="-457200">
              <a:buFont typeface="Wingdings" pitchFamily="2" charset="2"/>
              <a:buChar char="Ø"/>
              <a:defRPr/>
            </a:pPr>
            <a:endParaRPr lang="de-DE" sz="2000" dirty="0">
              <a:solidFill>
                <a:srgbClr val="003366"/>
              </a:solidFill>
            </a:endParaRPr>
          </a:p>
          <a:p>
            <a:pPr marL="457200" indent="-457200">
              <a:buFont typeface="Wingdings" pitchFamily="2" charset="2"/>
              <a:buChar char="Ø"/>
              <a:defRPr/>
            </a:pPr>
            <a:r>
              <a:rPr lang="de-DE" sz="2000" dirty="0">
                <a:solidFill>
                  <a:srgbClr val="003366"/>
                </a:solidFill>
              </a:rPr>
              <a:t>KW = „unbestimmter Rechtsbegriff“.  </a:t>
            </a:r>
            <a:r>
              <a:rPr lang="de-DE" sz="2000" dirty="0" err="1">
                <a:solidFill>
                  <a:srgbClr val="003366"/>
                </a:solidFill>
              </a:rPr>
              <a:t>Matussek</a:t>
            </a:r>
            <a:r>
              <a:rPr lang="de-DE" sz="2000" dirty="0">
                <a:solidFill>
                  <a:srgbClr val="003366"/>
                </a:solidFill>
              </a:rPr>
              <a:t>: „KW ist wahrscheinlich das  zynischste Lügenwort, das sich ein Justiz-  und  Behördenapparat seit über 50 Jahren hat einfallen lassen” →   überzeichnet aber tendenziell zutreffend  </a:t>
            </a:r>
          </a:p>
          <a:p>
            <a:pPr marL="457200" indent="-457200">
              <a:buFont typeface="Wingdings" pitchFamily="2" charset="2"/>
              <a:buChar char="Ø"/>
              <a:defRPr/>
            </a:pPr>
            <a:endParaRPr lang="de-DE" sz="2000" dirty="0">
              <a:solidFill>
                <a:srgbClr val="003366"/>
              </a:solidFill>
            </a:endParaRPr>
          </a:p>
          <a:p>
            <a:pPr marL="457200" indent="-457200">
              <a:buFont typeface="Wingdings" pitchFamily="2" charset="2"/>
              <a:buChar char="Ø"/>
              <a:defRPr/>
            </a:pPr>
            <a:r>
              <a:rPr lang="de-DE" sz="2000" b="1" dirty="0">
                <a:solidFill>
                  <a:srgbClr val="003366"/>
                </a:solidFill>
              </a:rPr>
              <a:t>Rechtliche Erziehungsgrenzen </a:t>
            </a:r>
            <a:r>
              <a:rPr lang="de-DE" sz="2000" dirty="0">
                <a:solidFill>
                  <a:srgbClr val="003366"/>
                </a:solidFill>
              </a:rPr>
              <a:t>(„Kindeswohl“, „Gewalt“) nicht hilfreich</a:t>
            </a:r>
          </a:p>
          <a:p>
            <a:pPr marL="457200" indent="-457200">
              <a:buFont typeface="Wingdings" pitchFamily="2" charset="2"/>
              <a:buChar char="Ø"/>
              <a:defRPr/>
            </a:pPr>
            <a:endParaRPr lang="de-DE" sz="2000" dirty="0">
              <a:solidFill>
                <a:srgbClr val="003366"/>
              </a:solidFill>
            </a:endParaRPr>
          </a:p>
          <a:p>
            <a:pPr marL="457200" indent="-457200">
              <a:buFont typeface="Wingdings" pitchFamily="2" charset="2"/>
              <a:buChar char="Ø"/>
              <a:defRPr/>
            </a:pPr>
            <a:r>
              <a:rPr lang="de-DE" sz="2000" b="1" dirty="0">
                <a:solidFill>
                  <a:srgbClr val="003366"/>
                </a:solidFill>
              </a:rPr>
              <a:t>fachliche Erziehungsgrenzen  fehlen:</a:t>
            </a:r>
            <a:r>
              <a:rPr lang="de-DE" sz="2000" dirty="0">
                <a:solidFill>
                  <a:srgbClr val="003366"/>
                </a:solidFill>
              </a:rPr>
              <a:t> welches Verhalten ist fachlich </a:t>
            </a:r>
            <a:r>
              <a:rPr lang="de-DE" sz="2000" dirty="0" err="1">
                <a:solidFill>
                  <a:srgbClr val="003366"/>
                </a:solidFill>
              </a:rPr>
              <a:t>legi</a:t>
            </a:r>
            <a:r>
              <a:rPr lang="de-DE" sz="2000" dirty="0">
                <a:solidFill>
                  <a:srgbClr val="003366"/>
                </a:solidFill>
              </a:rPr>
              <a:t>- tim / begründbar? Aufgabe der Fachwelt, in fachlichen Leitlinien </a:t>
            </a:r>
            <a:r>
              <a:rPr lang="de-DE" sz="2000" b="1" dirty="0">
                <a:solidFill>
                  <a:srgbClr val="003366"/>
                </a:solidFill>
              </a:rPr>
              <a:t>KW- </a:t>
            </a:r>
            <a:r>
              <a:rPr lang="de-DE" sz="2000" b="1" dirty="0" err="1">
                <a:solidFill>
                  <a:srgbClr val="003366"/>
                </a:solidFill>
              </a:rPr>
              <a:t>Beur</a:t>
            </a:r>
            <a:r>
              <a:rPr lang="de-DE" sz="2000" b="1" dirty="0">
                <a:solidFill>
                  <a:srgbClr val="003366"/>
                </a:solidFill>
              </a:rPr>
              <a:t>- teilungsspielraum</a:t>
            </a:r>
            <a:r>
              <a:rPr lang="de-DE" sz="2000" dirty="0">
                <a:solidFill>
                  <a:srgbClr val="003366"/>
                </a:solidFill>
              </a:rPr>
              <a:t> zur Orientierung zu entwickeln.</a:t>
            </a:r>
            <a:endParaRPr lang="de-DE" sz="2000" b="1" dirty="0">
              <a:solidFill>
                <a:srgbClr val="003366"/>
              </a:solidFill>
            </a:endParaRPr>
          </a:p>
          <a:p>
            <a:pPr marL="457200" indent="-457200">
              <a:defRPr/>
            </a:pPr>
            <a:endParaRPr lang="de-DE" sz="2000" dirty="0">
              <a:solidFill>
                <a:srgbClr val="003366"/>
              </a:solidFill>
            </a:endParaRPr>
          </a:p>
          <a:p>
            <a:pPr marL="457200" indent="-457200">
              <a:buFont typeface="Wingdings" pitchFamily="2" charset="2"/>
              <a:buChar char="Ø"/>
              <a:defRPr/>
            </a:pPr>
            <a:r>
              <a:rPr lang="de-DE" sz="2000" dirty="0">
                <a:solidFill>
                  <a:srgbClr val="003366"/>
                </a:solidFill>
              </a:rPr>
              <a:t>Kindeswohlgefährdend  und kindeswohlwidrig  werden nicht unterschieden.</a:t>
            </a:r>
          </a:p>
          <a:p>
            <a:pPr>
              <a:defRPr/>
            </a:pPr>
            <a:r>
              <a:rPr lang="de-DE" sz="2000" dirty="0">
                <a:solidFill>
                  <a:srgbClr val="003366"/>
                </a:solidFill>
              </a:rPr>
              <a:t> </a:t>
            </a:r>
          </a:p>
          <a:p>
            <a:pPr marL="457200" indent="-457200">
              <a:buFont typeface="Wingdings" pitchFamily="2" charset="2"/>
              <a:buChar char="Ø"/>
              <a:defRPr/>
            </a:pPr>
            <a:r>
              <a:rPr lang="de-DE" sz="2000" b="1" dirty="0">
                <a:solidFill>
                  <a:srgbClr val="003366"/>
                </a:solidFill>
              </a:rPr>
              <a:t>Problembereiche: </a:t>
            </a:r>
          </a:p>
          <a:p>
            <a:pPr>
              <a:defRPr/>
            </a:pPr>
            <a:r>
              <a:rPr lang="de-DE" sz="2000" b="1" dirty="0">
                <a:solidFill>
                  <a:srgbClr val="003366"/>
                </a:solidFill>
              </a:rPr>
              <a:t>       </a:t>
            </a:r>
            <a:r>
              <a:rPr lang="de-DE" sz="2000" dirty="0">
                <a:solidFill>
                  <a:srgbClr val="003366"/>
                </a:solidFill>
              </a:rPr>
              <a:t>-</a:t>
            </a:r>
            <a:r>
              <a:rPr lang="de-DE" sz="2000" b="1" dirty="0">
                <a:solidFill>
                  <a:srgbClr val="003366"/>
                </a:solidFill>
              </a:rPr>
              <a:t>   </a:t>
            </a:r>
            <a:r>
              <a:rPr lang="de-DE" sz="2000" dirty="0">
                <a:solidFill>
                  <a:srgbClr val="003366"/>
                </a:solidFill>
              </a:rPr>
              <a:t>Doppelauftrag „Hilfe und Kontrolle“ </a:t>
            </a:r>
            <a:r>
              <a:rPr lang="de-DE" sz="2000" dirty="0">
                <a:solidFill>
                  <a:srgbClr val="003366"/>
                </a:solidFill>
                <a:sym typeface="Symbol" panose="05050102010706020507" pitchFamily="18" charset="2"/>
              </a:rPr>
              <a:t></a:t>
            </a:r>
            <a:r>
              <a:rPr lang="de-DE" sz="2000" dirty="0">
                <a:solidFill>
                  <a:srgbClr val="003366"/>
                </a:solidFill>
              </a:rPr>
              <a:t> „Pädagogik und Aufsicht“</a:t>
            </a:r>
          </a:p>
          <a:p>
            <a:pPr marL="447675">
              <a:defRPr/>
            </a:pPr>
            <a:r>
              <a:rPr lang="de-DE" sz="2000" dirty="0">
                <a:solidFill>
                  <a:srgbClr val="003366"/>
                </a:solidFill>
              </a:rPr>
              <a:t> -   Ausreichende Beratung u. nachvollziehbare Aufsicht </a:t>
            </a:r>
            <a:r>
              <a:rPr lang="de-DE" sz="2000" dirty="0" err="1">
                <a:solidFill>
                  <a:srgbClr val="003366"/>
                </a:solidFill>
              </a:rPr>
              <a:t>zuständ.Instanzen</a:t>
            </a:r>
            <a:r>
              <a:rPr lang="de-DE" sz="2000" dirty="0">
                <a:solidFill>
                  <a:srgbClr val="003366"/>
                </a:solidFill>
              </a:rPr>
              <a:t>? </a:t>
            </a:r>
          </a:p>
          <a:p>
            <a:pPr marL="444500" indent="-444500">
              <a:buFont typeface="Wingdings" panose="05000000000000000000" pitchFamily="2" charset="2"/>
              <a:buChar char="Ø"/>
              <a:defRPr/>
            </a:pPr>
            <a:endParaRPr lang="de-DE" sz="2000" b="1" dirty="0">
              <a:solidFill>
                <a:srgbClr val="003366"/>
              </a:solidFill>
            </a:endParaRPr>
          </a:p>
          <a:p>
            <a:pPr marL="444500" indent="-444500">
              <a:buFont typeface="Wingdings" panose="05000000000000000000" pitchFamily="2" charset="2"/>
              <a:buChar char="Ø"/>
              <a:defRPr/>
            </a:pPr>
            <a:r>
              <a:rPr lang="de-DE" sz="2000" b="1" dirty="0">
                <a:solidFill>
                  <a:srgbClr val="003366"/>
                </a:solidFill>
              </a:rPr>
              <a:t>Offene Diskussionskultur in Einrichtungen</a:t>
            </a:r>
            <a:r>
              <a:rPr lang="de-DE" sz="2000" dirty="0">
                <a:solidFill>
                  <a:srgbClr val="003366"/>
                </a:solidFill>
              </a:rPr>
              <a:t>? </a:t>
            </a:r>
          </a:p>
          <a:p>
            <a:pPr marL="457200" indent="-457200">
              <a:buFont typeface="Wingdings" pitchFamily="2" charset="2"/>
              <a:buChar char="Ø"/>
              <a:defRPr/>
            </a:pPr>
            <a:endParaRPr lang="de-DE" sz="2000" dirty="0">
              <a:solidFill>
                <a:srgbClr val="003366"/>
              </a:solidFill>
            </a:endParaRPr>
          </a:p>
        </p:txBody>
      </p:sp>
      <p:sp>
        <p:nvSpPr>
          <p:cNvPr id="7" name="Rechteck 7">
            <a:extLst>
              <a:ext uri="{FF2B5EF4-FFF2-40B4-BE49-F238E27FC236}">
                <a16:creationId xmlns:a16="http://schemas.microsoft.com/office/drawing/2014/main" id="{3953F586-04CF-4883-A49D-69476CC8E3DD}"/>
              </a:ext>
            </a:extLst>
          </p:cNvPr>
          <p:cNvSpPr>
            <a:spLocks noChangeArrowheads="1"/>
          </p:cNvSpPr>
          <p:nvPr/>
        </p:nvSpPr>
        <p:spPr bwMode="auto">
          <a:xfrm>
            <a:off x="0" y="-90001"/>
            <a:ext cx="9144000" cy="648000"/>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b="1" dirty="0">
                <a:solidFill>
                  <a:srgbClr val="003366"/>
                </a:solidFill>
                <a:sym typeface="Symbol"/>
              </a:rPr>
              <a:t>3. Grundlegendes </a:t>
            </a:r>
            <a:endParaRPr lang="de-DE" sz="2000" b="1" i="1" dirty="0">
              <a:solidFill>
                <a:srgbClr val="003366"/>
              </a:solidFill>
            </a:endParaRPr>
          </a:p>
        </p:txBody>
      </p:sp>
    </p:spTree>
    <p:extLst>
      <p:ext uri="{BB962C8B-B14F-4D97-AF65-F5344CB8AC3E}">
        <p14:creationId xmlns:p14="http://schemas.microsoft.com/office/powerpoint/2010/main" val="9682900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 calcmode="lin" valueType="num">
                                      <p:cBhvr additive="base">
                                        <p:cTn id="1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 calcmode="lin" valueType="num">
                                      <p:cBhvr additive="base">
                                        <p:cTn id="1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anim calcmode="lin" valueType="num">
                                      <p:cBhvr additive="base">
                                        <p:cTn id="25"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 calcmode="lin" valueType="num">
                                      <p:cBhvr additive="base">
                                        <p:cTn id="31"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 calcmode="lin" valueType="num">
                                      <p:cBhvr additive="base">
                                        <p:cTn id="37"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anim calcmode="lin" valueType="num">
                                      <p:cBhvr additive="base">
                                        <p:cTn id="43"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12" end="12"/>
                                            </p:txEl>
                                          </p:spTgt>
                                        </p:tgtEl>
                                        <p:attrNameLst>
                                          <p:attrName>style.visibility</p:attrName>
                                        </p:attrNameLst>
                                      </p:cBhvr>
                                      <p:to>
                                        <p:strVal val="visible"/>
                                      </p:to>
                                    </p:set>
                                    <p:anim calcmode="lin" valueType="num">
                                      <p:cBhvr additive="base">
                                        <p:cTn id="49"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14" end="14"/>
                                            </p:txEl>
                                          </p:spTgt>
                                        </p:tgtEl>
                                        <p:attrNameLst>
                                          <p:attrName>style.visibility</p:attrName>
                                        </p:attrNameLst>
                                      </p:cBhvr>
                                      <p:to>
                                        <p:strVal val="visible"/>
                                      </p:to>
                                    </p:set>
                                    <p:anim calcmode="lin" valueType="num">
                                      <p:cBhvr additive="base">
                                        <p:cTn id="55" dur="500" fill="hold"/>
                                        <p:tgtEl>
                                          <p:spTgt spid="10">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924973"/>
          </a:xfrm>
          <a:prstGeom prst="rect">
            <a:avLst/>
          </a:prstGeom>
          <a:solidFill>
            <a:schemeClr val="bg1"/>
          </a:solidFill>
          <a:ln w="63500">
            <a:solidFill>
              <a:srgbClr val="003366"/>
            </a:solidFill>
            <a:miter lim="800000"/>
            <a:headEnd/>
            <a:tailEnd/>
          </a:ln>
        </p:spPr>
        <p:txBody>
          <a:bodyPr>
            <a:spAutoFit/>
          </a:bodyPr>
          <a:lstStyle/>
          <a:p>
            <a:pPr marL="609600" indent="-609600">
              <a:defRPr/>
            </a:pPr>
            <a:endParaRPr lang="de-DE" sz="2400" dirty="0">
              <a:solidFill>
                <a:srgbClr val="003366"/>
              </a:solidFill>
            </a:endParaRPr>
          </a:p>
          <a:p>
            <a:endParaRPr lang="de-DE" sz="2000" dirty="0">
              <a:solidFill>
                <a:srgbClr val="003366"/>
              </a:solidFill>
            </a:endParaRPr>
          </a:p>
          <a:p>
            <a:pPr marL="355600" indent="-355600"/>
            <a:r>
              <a:rPr lang="de-DE" sz="2000" dirty="0">
                <a:solidFill>
                  <a:srgbClr val="003366"/>
                </a:solidFill>
              </a:rPr>
              <a:t>In Österreich ist jede Form v. Gewaltanwendung als Erziehungsmittel verboten.   </a:t>
            </a:r>
          </a:p>
          <a:p>
            <a:pPr marL="355600" indent="-355600"/>
            <a:r>
              <a:rPr lang="de-DE" sz="2000" dirty="0">
                <a:solidFill>
                  <a:srgbClr val="003366"/>
                </a:solidFill>
              </a:rPr>
              <a:t>Österreich hat damit als weltweit 4. Land das „Kinderrecht auf gewaltfreies Auf-</a:t>
            </a:r>
          </a:p>
          <a:p>
            <a:pPr marL="355600" indent="-355600"/>
            <a:r>
              <a:rPr lang="de-DE" sz="2000" dirty="0">
                <a:solidFill>
                  <a:srgbClr val="003366"/>
                </a:solidFill>
              </a:rPr>
              <a:t>wachsen“ gesetzlich  festgeschrieben: </a:t>
            </a:r>
            <a:r>
              <a:rPr lang="de-DE" sz="2000" b="1" i="1" dirty="0">
                <a:solidFill>
                  <a:srgbClr val="003366"/>
                </a:solidFill>
              </a:rPr>
              <a:t>Anwendung jeglicher Gewalt  </a:t>
            </a:r>
            <a:r>
              <a:rPr lang="de-DE" sz="2000" i="1" dirty="0">
                <a:solidFill>
                  <a:srgbClr val="003366"/>
                </a:solidFill>
              </a:rPr>
              <a:t>und die </a:t>
            </a:r>
          </a:p>
          <a:p>
            <a:pPr marL="355600" indent="-355600"/>
            <a:r>
              <a:rPr lang="de-DE" sz="2000" i="1" dirty="0" err="1">
                <a:solidFill>
                  <a:srgbClr val="003366"/>
                </a:solidFill>
              </a:rPr>
              <a:t>zufügung</a:t>
            </a:r>
            <a:r>
              <a:rPr lang="de-DE" sz="2000" i="1" dirty="0">
                <a:solidFill>
                  <a:srgbClr val="003366"/>
                </a:solidFill>
              </a:rPr>
              <a:t> </a:t>
            </a:r>
            <a:r>
              <a:rPr lang="de-DE" sz="2000" i="1" dirty="0" err="1">
                <a:solidFill>
                  <a:srgbClr val="003366"/>
                </a:solidFill>
              </a:rPr>
              <a:t>körperl</a:t>
            </a:r>
            <a:r>
              <a:rPr lang="de-DE" sz="2000" i="1" dirty="0">
                <a:solidFill>
                  <a:srgbClr val="003366"/>
                </a:solidFill>
              </a:rPr>
              <a:t>. oder seelischen Leides sind unzulässig </a:t>
            </a:r>
            <a:r>
              <a:rPr lang="de-DE" sz="2000" dirty="0">
                <a:solidFill>
                  <a:srgbClr val="003366"/>
                </a:solidFill>
              </a:rPr>
              <a:t>(§137 ABGB)- </a:t>
            </a:r>
            <a:r>
              <a:rPr lang="de-DE" sz="2000" b="1" dirty="0">
                <a:solidFill>
                  <a:srgbClr val="003366"/>
                </a:solidFill>
              </a:rPr>
              <a:t>zuvor:</a:t>
            </a:r>
          </a:p>
          <a:p>
            <a:r>
              <a:rPr lang="de-DE" sz="2000" b="1" dirty="0">
                <a:solidFill>
                  <a:srgbClr val="003366"/>
                </a:solidFill>
              </a:rPr>
              <a:t>    </a:t>
            </a:r>
          </a:p>
          <a:p>
            <a:pPr>
              <a:buFont typeface="Arial" pitchFamily="34" charset="0"/>
              <a:buChar char="•"/>
            </a:pPr>
            <a:r>
              <a:rPr lang="de-DE" sz="2000" dirty="0">
                <a:solidFill>
                  <a:srgbClr val="003366"/>
                </a:solidFill>
              </a:rPr>
              <a:t>   Neuordnung des </a:t>
            </a:r>
            <a:r>
              <a:rPr lang="de-DE" sz="2000" dirty="0" err="1">
                <a:solidFill>
                  <a:srgbClr val="003366"/>
                </a:solidFill>
              </a:rPr>
              <a:t>Kindschaftsrechts</a:t>
            </a:r>
            <a:r>
              <a:rPr lang="de-DE" sz="2000" dirty="0">
                <a:solidFill>
                  <a:srgbClr val="003366"/>
                </a:solidFill>
              </a:rPr>
              <a:t>/ 1977: das vormalige </a:t>
            </a:r>
            <a:r>
              <a:rPr lang="de-DE" sz="2000" b="1" dirty="0">
                <a:solidFill>
                  <a:srgbClr val="003366"/>
                </a:solidFill>
              </a:rPr>
              <a:t>Züchtigungsrecht </a:t>
            </a:r>
          </a:p>
          <a:p>
            <a:r>
              <a:rPr lang="de-DE" sz="2000" b="1" dirty="0">
                <a:solidFill>
                  <a:srgbClr val="003366"/>
                </a:solidFill>
              </a:rPr>
              <a:t>    der Eltern</a:t>
            </a:r>
            <a:r>
              <a:rPr lang="de-DE" sz="2000" dirty="0">
                <a:solidFill>
                  <a:srgbClr val="003366"/>
                </a:solidFill>
              </a:rPr>
              <a:t> (§145 ABGB a.F.) wurde beseitigt, wonach diese noch befugt </a:t>
            </a:r>
            <a:r>
              <a:rPr lang="de-DE" sz="2000" dirty="0" err="1">
                <a:solidFill>
                  <a:srgbClr val="003366"/>
                </a:solidFill>
              </a:rPr>
              <a:t>wa</a:t>
            </a:r>
            <a:r>
              <a:rPr lang="de-DE" sz="2000" dirty="0">
                <a:solidFill>
                  <a:srgbClr val="003366"/>
                </a:solidFill>
              </a:rPr>
              <a:t>-  </a:t>
            </a:r>
          </a:p>
          <a:p>
            <a:r>
              <a:rPr lang="de-DE" sz="2000" dirty="0">
                <a:solidFill>
                  <a:srgbClr val="003366"/>
                </a:solidFill>
              </a:rPr>
              <a:t>     </a:t>
            </a:r>
            <a:r>
              <a:rPr lang="de-DE" sz="2000" dirty="0" err="1">
                <a:solidFill>
                  <a:srgbClr val="003366"/>
                </a:solidFill>
              </a:rPr>
              <a:t>ren</a:t>
            </a:r>
            <a:r>
              <a:rPr lang="de-DE" sz="2000" dirty="0">
                <a:solidFill>
                  <a:srgbClr val="003366"/>
                </a:solidFill>
              </a:rPr>
              <a:t>, </a:t>
            </a:r>
            <a:r>
              <a:rPr lang="de-DE" sz="2000" i="1" dirty="0">
                <a:solidFill>
                  <a:srgbClr val="003366"/>
                </a:solidFill>
              </a:rPr>
              <a:t>„unsittliche, ungehorsame o. die häusliche Ordnung störende Kinder auf </a:t>
            </a:r>
          </a:p>
          <a:p>
            <a:r>
              <a:rPr lang="de-DE" sz="2000" i="1" dirty="0">
                <a:solidFill>
                  <a:srgbClr val="003366"/>
                </a:solidFill>
              </a:rPr>
              <a:t>     eine nicht übertriebene, für ihre Gesundheit unschädliche Art zu züchtigen”</a:t>
            </a:r>
            <a:r>
              <a:rPr lang="de-DE" sz="2000" dirty="0">
                <a:solidFill>
                  <a:srgbClr val="003366"/>
                </a:solidFill>
              </a:rPr>
              <a:t>.</a:t>
            </a:r>
          </a:p>
          <a:p>
            <a:endParaRPr lang="de-DE" sz="2000" dirty="0">
              <a:solidFill>
                <a:srgbClr val="003366"/>
              </a:solidFill>
            </a:endParaRPr>
          </a:p>
          <a:p>
            <a:pPr>
              <a:buFont typeface="Arial" pitchFamily="34" charset="0"/>
              <a:buChar char="•"/>
            </a:pPr>
            <a:r>
              <a:rPr lang="de-DE" sz="2000" dirty="0">
                <a:solidFill>
                  <a:srgbClr val="003366"/>
                </a:solidFill>
              </a:rPr>
              <a:t>  Zuvor </a:t>
            </a:r>
            <a:r>
              <a:rPr lang="de-DE" sz="2000" dirty="0" err="1">
                <a:solidFill>
                  <a:srgbClr val="003366"/>
                </a:solidFill>
              </a:rPr>
              <a:t>schon,nämlich</a:t>
            </a:r>
            <a:r>
              <a:rPr lang="de-DE" sz="2000" dirty="0">
                <a:solidFill>
                  <a:srgbClr val="003366"/>
                </a:solidFill>
              </a:rPr>
              <a:t> im Jahr 1975, war der § 413 StG (Strafgesetz 1945) ab-    </a:t>
            </a:r>
          </a:p>
          <a:p>
            <a:r>
              <a:rPr lang="de-DE" sz="2000" dirty="0">
                <a:solidFill>
                  <a:srgbClr val="003366"/>
                </a:solidFill>
              </a:rPr>
              <a:t>    geschafft  worden; diese  Bestimmung hatte das  elterliche Züchtigungsrecht </a:t>
            </a:r>
          </a:p>
          <a:p>
            <a:r>
              <a:rPr lang="de-DE" sz="2000" dirty="0">
                <a:solidFill>
                  <a:srgbClr val="003366"/>
                </a:solidFill>
              </a:rPr>
              <a:t>    legitimiert u. lediglich in der Weise eingeschränkt, dass das „</a:t>
            </a:r>
            <a:r>
              <a:rPr lang="de-DE" sz="2000" i="1" dirty="0">
                <a:solidFill>
                  <a:srgbClr val="003366"/>
                </a:solidFill>
              </a:rPr>
              <a:t>Recht der </a:t>
            </a:r>
            <a:r>
              <a:rPr lang="de-DE" sz="2000" i="1" dirty="0" err="1">
                <a:solidFill>
                  <a:srgbClr val="003366"/>
                </a:solidFill>
              </a:rPr>
              <a:t>häus</a:t>
            </a:r>
            <a:r>
              <a:rPr lang="de-DE" sz="2000" i="1" dirty="0">
                <a:solidFill>
                  <a:srgbClr val="003366"/>
                </a:solidFill>
              </a:rPr>
              <a:t>- </a:t>
            </a:r>
          </a:p>
          <a:p>
            <a:r>
              <a:rPr lang="de-DE" sz="2000" i="1" dirty="0">
                <a:solidFill>
                  <a:srgbClr val="003366"/>
                </a:solidFill>
              </a:rPr>
              <a:t>    </a:t>
            </a:r>
            <a:r>
              <a:rPr lang="de-DE" sz="2000" i="1" dirty="0" err="1">
                <a:solidFill>
                  <a:srgbClr val="003366"/>
                </a:solidFill>
              </a:rPr>
              <a:t>lichen</a:t>
            </a:r>
            <a:r>
              <a:rPr lang="de-DE" sz="2000" i="1" dirty="0">
                <a:solidFill>
                  <a:srgbClr val="003366"/>
                </a:solidFill>
              </a:rPr>
              <a:t> Zucht in keinem Fall bis zu Misshandlungen ausgedehnt werden kann, </a:t>
            </a:r>
          </a:p>
          <a:p>
            <a:r>
              <a:rPr lang="de-DE" sz="2000" i="1" dirty="0">
                <a:solidFill>
                  <a:srgbClr val="003366"/>
                </a:solidFill>
              </a:rPr>
              <a:t>    wodurch der Gezüchtigte am Körper Schaden nimmt.“</a:t>
            </a:r>
            <a:r>
              <a:rPr lang="de-DE" sz="2000" dirty="0">
                <a:solidFill>
                  <a:srgbClr val="003366"/>
                </a:solidFill>
              </a:rPr>
              <a:t> </a:t>
            </a:r>
          </a:p>
          <a:p>
            <a:endParaRPr lang="de-DE" sz="2000" dirty="0">
              <a:solidFill>
                <a:srgbClr val="003366"/>
              </a:solidFill>
            </a:endParaRPr>
          </a:p>
          <a:p>
            <a:pPr>
              <a:buFont typeface="Arial" pitchFamily="34" charset="0"/>
              <a:buChar char="•"/>
            </a:pPr>
            <a:r>
              <a:rPr lang="de-DE" sz="2000" dirty="0">
                <a:solidFill>
                  <a:srgbClr val="003366"/>
                </a:solidFill>
              </a:rPr>
              <a:t>   Auch § 47 Abs. 3 </a:t>
            </a:r>
            <a:r>
              <a:rPr lang="de-DE" sz="2000" b="1" dirty="0">
                <a:solidFill>
                  <a:srgbClr val="003366"/>
                </a:solidFill>
              </a:rPr>
              <a:t>Schulunterrichtsgesetz 1974 </a:t>
            </a:r>
            <a:r>
              <a:rPr lang="de-DE" sz="2000" dirty="0">
                <a:solidFill>
                  <a:srgbClr val="003366"/>
                </a:solidFill>
              </a:rPr>
              <a:t>stellte klar: </a:t>
            </a:r>
            <a:r>
              <a:rPr lang="de-DE" sz="2000" dirty="0" err="1">
                <a:solidFill>
                  <a:srgbClr val="003366"/>
                </a:solidFill>
              </a:rPr>
              <a:t>k</a:t>
            </a:r>
            <a:r>
              <a:rPr lang="de-DE" sz="2000" i="1" dirty="0" err="1">
                <a:solidFill>
                  <a:srgbClr val="003366"/>
                </a:solidFill>
              </a:rPr>
              <a:t>örperl.Züchtigg</a:t>
            </a:r>
            <a:r>
              <a:rPr lang="de-DE" sz="2000" i="1" dirty="0">
                <a:solidFill>
                  <a:srgbClr val="003366"/>
                </a:solidFill>
              </a:rPr>
              <a:t>, </a:t>
            </a:r>
          </a:p>
          <a:p>
            <a:r>
              <a:rPr lang="de-DE" sz="2000" i="1" dirty="0">
                <a:solidFill>
                  <a:srgbClr val="003366"/>
                </a:solidFill>
              </a:rPr>
              <a:t>    beleidigende Äußerungen u. Kollektivstrafen sind verboten.</a:t>
            </a:r>
          </a:p>
          <a:p>
            <a:r>
              <a:rPr lang="de-DE" sz="2000" i="1" dirty="0">
                <a:solidFill>
                  <a:srgbClr val="003366"/>
                </a:solidFill>
              </a:rPr>
              <a:t>----------------------------------------------------------------------------------------------------------</a:t>
            </a:r>
          </a:p>
          <a:p>
            <a:pPr algn="ctr"/>
            <a:r>
              <a:rPr lang="de-DE" sz="2000" b="1" dirty="0">
                <a:solidFill>
                  <a:srgbClr val="003366"/>
                </a:solidFill>
                <a:effectLst>
                  <a:outerShdw blurRad="38100" dist="38100" dir="2700000" algn="tl">
                    <a:srgbClr val="000000">
                      <a:alpha val="43137"/>
                    </a:srgbClr>
                  </a:outerShdw>
                </a:effectLst>
              </a:rPr>
              <a:t>Aber: Was bedeutet „Gewalt“?</a:t>
            </a: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7" name="Rechteck 6">
            <a:extLst>
              <a:ext uri="{FF2B5EF4-FFF2-40B4-BE49-F238E27FC236}">
                <a16:creationId xmlns:a16="http://schemas.microsoft.com/office/drawing/2014/main" id="{A8C645CC-452C-40D1-8364-F9B30036C054}"/>
              </a:ext>
            </a:extLst>
          </p:cNvPr>
          <p:cNvSpPr>
            <a:spLocks noChangeArrowheads="1"/>
          </p:cNvSpPr>
          <p:nvPr/>
        </p:nvSpPr>
        <p:spPr bwMode="auto">
          <a:xfrm>
            <a:off x="0" y="-90001"/>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b="1" dirty="0">
                <a:solidFill>
                  <a:srgbClr val="003366"/>
                </a:solidFill>
                <a:sym typeface="Symbol"/>
              </a:rPr>
              <a:t>4. „Gewaltverbot“ </a:t>
            </a:r>
            <a:endParaRPr lang="de-DE" sz="2000" b="1" i="1" dirty="0">
              <a:solidFill>
                <a:srgbClr val="003366"/>
              </a:solidFill>
            </a:endParaRPr>
          </a:p>
        </p:txBody>
      </p:sp>
    </p:spTree>
    <p:extLst>
      <p:ext uri="{BB962C8B-B14F-4D97-AF65-F5344CB8AC3E}">
        <p14:creationId xmlns:p14="http://schemas.microsoft.com/office/powerpoint/2010/main" val="10875370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 calcmode="lin" valueType="num">
                                      <p:cBhvr additive="base">
                                        <p:cTn id="7"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anim calcmode="lin" valueType="num">
                                      <p:cBhvr additive="base">
                                        <p:cTn id="11"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anim calcmode="lin" valueType="num">
                                      <p:cBhvr additive="base">
                                        <p:cTn id="15"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29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5299">
                                            <p:txEl>
                                              <p:pRg st="5" end="5"/>
                                            </p:txEl>
                                          </p:spTgt>
                                        </p:tgtEl>
                                        <p:attrNameLst>
                                          <p:attrName>style.visibility</p:attrName>
                                        </p:attrNameLst>
                                      </p:cBhvr>
                                      <p:to>
                                        <p:strVal val="visible"/>
                                      </p:to>
                                    </p:set>
                                    <p:anim calcmode="lin" valueType="num">
                                      <p:cBhvr additive="base">
                                        <p:cTn id="19"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7" end="7"/>
                                            </p:txEl>
                                          </p:spTgt>
                                        </p:tgtEl>
                                        <p:attrNameLst>
                                          <p:attrName>style.visibility</p:attrName>
                                        </p:attrNameLst>
                                      </p:cBhvr>
                                      <p:to>
                                        <p:strVal val="visible"/>
                                      </p:to>
                                    </p:set>
                                    <p:anim calcmode="lin" valueType="num">
                                      <p:cBhvr additive="base">
                                        <p:cTn id="25"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299">
                                            <p:txEl>
                                              <p:pRg st="8" end="8"/>
                                            </p:txEl>
                                          </p:spTgt>
                                        </p:tgtEl>
                                        <p:attrNameLst>
                                          <p:attrName>style.visibility</p:attrName>
                                        </p:attrNameLst>
                                      </p:cBhvr>
                                      <p:to>
                                        <p:strVal val="visible"/>
                                      </p:to>
                                    </p:set>
                                    <p:anim calcmode="lin" valueType="num">
                                      <p:cBhvr additive="base">
                                        <p:cTn id="29"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5299">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5299">
                                            <p:txEl>
                                              <p:pRg st="9" end="9"/>
                                            </p:txEl>
                                          </p:spTgt>
                                        </p:tgtEl>
                                        <p:attrNameLst>
                                          <p:attrName>style.visibility</p:attrName>
                                        </p:attrNameLst>
                                      </p:cBhvr>
                                      <p:to>
                                        <p:strVal val="visible"/>
                                      </p:to>
                                    </p:set>
                                    <p:anim calcmode="lin" valueType="num">
                                      <p:cBhvr additive="base">
                                        <p:cTn id="33"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5299">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5299">
                                            <p:txEl>
                                              <p:pRg st="10" end="10"/>
                                            </p:txEl>
                                          </p:spTgt>
                                        </p:tgtEl>
                                        <p:attrNameLst>
                                          <p:attrName>style.visibility</p:attrName>
                                        </p:attrNameLst>
                                      </p:cBhvr>
                                      <p:to>
                                        <p:strVal val="visible"/>
                                      </p:to>
                                    </p:set>
                                    <p:anim calcmode="lin" valueType="num">
                                      <p:cBhvr additive="base">
                                        <p:cTn id="37"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5299">
                                            <p:txEl>
                                              <p:pRg st="12" end="12"/>
                                            </p:txEl>
                                          </p:spTgt>
                                        </p:tgtEl>
                                        <p:attrNameLst>
                                          <p:attrName>style.visibility</p:attrName>
                                        </p:attrNameLst>
                                      </p:cBhvr>
                                      <p:to>
                                        <p:strVal val="visible"/>
                                      </p:to>
                                    </p:set>
                                    <p:anim calcmode="lin" valueType="num">
                                      <p:cBhvr additive="base">
                                        <p:cTn id="43"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5299">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5299">
                                            <p:txEl>
                                              <p:pRg st="13" end="13"/>
                                            </p:txEl>
                                          </p:spTgt>
                                        </p:tgtEl>
                                        <p:attrNameLst>
                                          <p:attrName>style.visibility</p:attrName>
                                        </p:attrNameLst>
                                      </p:cBhvr>
                                      <p:to>
                                        <p:strVal val="visible"/>
                                      </p:to>
                                    </p:set>
                                    <p:anim calcmode="lin" valueType="num">
                                      <p:cBhvr additive="base">
                                        <p:cTn id="47"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5299">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299">
                                            <p:txEl>
                                              <p:pRg st="14" end="14"/>
                                            </p:txEl>
                                          </p:spTgt>
                                        </p:tgtEl>
                                        <p:attrNameLst>
                                          <p:attrName>style.visibility</p:attrName>
                                        </p:attrNameLst>
                                      </p:cBhvr>
                                      <p:to>
                                        <p:strVal val="visible"/>
                                      </p:to>
                                    </p:set>
                                    <p:anim calcmode="lin" valueType="num">
                                      <p:cBhvr additive="base">
                                        <p:cTn id="51" dur="500" fill="hold"/>
                                        <p:tgtEl>
                                          <p:spTgt spid="55299">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5299">
                                            <p:txEl>
                                              <p:pRg st="14" end="1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5299">
                                            <p:txEl>
                                              <p:pRg st="15" end="15"/>
                                            </p:txEl>
                                          </p:spTgt>
                                        </p:tgtEl>
                                        <p:attrNameLst>
                                          <p:attrName>style.visibility</p:attrName>
                                        </p:attrNameLst>
                                      </p:cBhvr>
                                      <p:to>
                                        <p:strVal val="visible"/>
                                      </p:to>
                                    </p:set>
                                    <p:anim calcmode="lin" valueType="num">
                                      <p:cBhvr additive="base">
                                        <p:cTn id="55" dur="500" fill="hold"/>
                                        <p:tgtEl>
                                          <p:spTgt spid="55299">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5299">
                                            <p:txEl>
                                              <p:pRg st="15" end="1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5299">
                                            <p:txEl>
                                              <p:pRg st="16" end="16"/>
                                            </p:txEl>
                                          </p:spTgt>
                                        </p:tgtEl>
                                        <p:attrNameLst>
                                          <p:attrName>style.visibility</p:attrName>
                                        </p:attrNameLst>
                                      </p:cBhvr>
                                      <p:to>
                                        <p:strVal val="visible"/>
                                      </p:to>
                                    </p:set>
                                    <p:anim calcmode="lin" valueType="num">
                                      <p:cBhvr additive="base">
                                        <p:cTn id="59" dur="500" fill="hold"/>
                                        <p:tgtEl>
                                          <p:spTgt spid="55299">
                                            <p:txEl>
                                              <p:pRg st="16" end="1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5299">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5299">
                                            <p:txEl>
                                              <p:pRg st="18" end="18"/>
                                            </p:txEl>
                                          </p:spTgt>
                                        </p:tgtEl>
                                        <p:attrNameLst>
                                          <p:attrName>style.visibility</p:attrName>
                                        </p:attrNameLst>
                                      </p:cBhvr>
                                      <p:to>
                                        <p:strVal val="visible"/>
                                      </p:to>
                                    </p:set>
                                    <p:anim calcmode="lin" valueType="num">
                                      <p:cBhvr additive="base">
                                        <p:cTn id="65" dur="500" fill="hold"/>
                                        <p:tgtEl>
                                          <p:spTgt spid="55299">
                                            <p:txEl>
                                              <p:pRg st="18" end="1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5299">
                                            <p:txEl>
                                              <p:pRg st="18" end="18"/>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5299">
                                            <p:txEl>
                                              <p:pRg st="19" end="19"/>
                                            </p:txEl>
                                          </p:spTgt>
                                        </p:tgtEl>
                                        <p:attrNameLst>
                                          <p:attrName>style.visibility</p:attrName>
                                        </p:attrNameLst>
                                      </p:cBhvr>
                                      <p:to>
                                        <p:strVal val="visible"/>
                                      </p:to>
                                    </p:set>
                                    <p:anim calcmode="lin" valueType="num">
                                      <p:cBhvr additive="base">
                                        <p:cTn id="69" dur="500" fill="hold"/>
                                        <p:tgtEl>
                                          <p:spTgt spid="55299">
                                            <p:txEl>
                                              <p:pRg st="19" end="1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5299">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55299">
                                            <p:txEl>
                                              <p:pRg st="21" end="21"/>
                                            </p:txEl>
                                          </p:spTgt>
                                        </p:tgtEl>
                                        <p:attrNameLst>
                                          <p:attrName>style.visibility</p:attrName>
                                        </p:attrNameLst>
                                      </p:cBhvr>
                                      <p:to>
                                        <p:strVal val="visible"/>
                                      </p:to>
                                    </p:set>
                                    <p:anim calcmode="lin" valueType="num">
                                      <p:cBhvr additive="base">
                                        <p:cTn id="75" dur="500" fill="hold"/>
                                        <p:tgtEl>
                                          <p:spTgt spid="55299">
                                            <p:txEl>
                                              <p:pRg st="21" end="2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5299">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8004"/>
            <a:ext cx="9144000" cy="6876000"/>
          </a:xfrm>
          <a:prstGeom prst="rect">
            <a:avLst/>
          </a:prstGeom>
          <a:solidFill>
            <a:schemeClr val="bg1"/>
          </a:solidFill>
          <a:ln w="63500">
            <a:solidFill>
              <a:srgbClr val="003366"/>
            </a:solidFill>
            <a:miter lim="800000"/>
            <a:headEnd/>
            <a:tailEnd/>
          </a:ln>
        </p:spPr>
        <p:txBody>
          <a:bodyPr>
            <a:spAutoFit/>
          </a:bodyPr>
          <a:lstStyle/>
          <a:p>
            <a:r>
              <a:rPr lang="de-DE" sz="2400" dirty="0"/>
              <a:t> </a:t>
            </a:r>
          </a:p>
          <a:p>
            <a:endParaRPr lang="de-DE" sz="2000" dirty="0">
              <a:solidFill>
                <a:srgbClr val="003366"/>
              </a:solidFill>
            </a:endParaRPr>
          </a:p>
          <a:p>
            <a:endParaRPr lang="de-DE" sz="2000" dirty="0">
              <a:solidFill>
                <a:srgbClr val="003366"/>
              </a:solidFill>
            </a:endParaRPr>
          </a:p>
          <a:p>
            <a:pPr algn="ctr"/>
            <a:r>
              <a:rPr lang="de-DE" sz="2000" b="1" dirty="0">
                <a:solidFill>
                  <a:srgbClr val="003366"/>
                </a:solidFill>
              </a:rPr>
              <a:t>Derzeit bestehen keine praxisgerechten Hilfen zur Interpretation des Begriffs „Gewalt“, weder fachlich noch rechtlich:</a:t>
            </a:r>
          </a:p>
          <a:p>
            <a:r>
              <a:rPr lang="de-DE" sz="2000" dirty="0">
                <a:solidFill>
                  <a:srgbClr val="003366"/>
                </a:solidFill>
              </a:rPr>
              <a:t> </a:t>
            </a:r>
          </a:p>
          <a:p>
            <a:r>
              <a:rPr lang="de-DE" sz="2000" dirty="0">
                <a:solidFill>
                  <a:srgbClr val="003366"/>
                </a:solidFill>
              </a:rPr>
              <a:t>	</a:t>
            </a:r>
          </a:p>
          <a:p>
            <a:r>
              <a:rPr lang="de-DE" sz="2000" b="1" dirty="0">
                <a:solidFill>
                  <a:srgbClr val="003366"/>
                </a:solidFill>
              </a:rPr>
              <a:t>   Der Begriff „Gewalt“ muss konkretisiert werden, fachlich und rechtlich:</a:t>
            </a:r>
          </a:p>
          <a:p>
            <a:pPr marL="266700" indent="-266700">
              <a:buFont typeface="Arial" panose="020B0604020202020204" pitchFamily="34" charset="0"/>
              <a:buChar char="•"/>
            </a:pPr>
            <a:endParaRPr lang="de-DE" sz="2000" dirty="0">
              <a:solidFill>
                <a:srgbClr val="003366"/>
              </a:solidFill>
            </a:endParaRPr>
          </a:p>
          <a:p>
            <a:pPr marL="266700"/>
            <a:r>
              <a:rPr lang="de-DE" sz="2000" dirty="0">
                <a:solidFill>
                  <a:srgbClr val="003366"/>
                </a:solidFill>
              </a:rPr>
              <a:t>Wann Verhalten fachlich legitim ist, müsste- wie in der Medizin "Regeln </a:t>
            </a:r>
            <a:r>
              <a:rPr lang="de-DE" sz="2000" dirty="0" err="1">
                <a:solidFill>
                  <a:srgbClr val="003366"/>
                </a:solidFill>
              </a:rPr>
              <a:t>ärztli</a:t>
            </a:r>
            <a:r>
              <a:rPr lang="de-DE" sz="2000" dirty="0">
                <a:solidFill>
                  <a:srgbClr val="003366"/>
                </a:solidFill>
              </a:rPr>
              <a:t>- </a:t>
            </a:r>
            <a:r>
              <a:rPr lang="de-DE" sz="2000" dirty="0" err="1">
                <a:solidFill>
                  <a:srgbClr val="003366"/>
                </a:solidFill>
              </a:rPr>
              <a:t>cher</a:t>
            </a:r>
            <a:r>
              <a:rPr lang="de-DE" sz="2000" dirty="0">
                <a:solidFill>
                  <a:srgbClr val="003366"/>
                </a:solidFill>
              </a:rPr>
              <a:t> Kunst"- in "Leitlinien </a:t>
            </a:r>
            <a:r>
              <a:rPr lang="de-DE" sz="2000" dirty="0" err="1">
                <a:solidFill>
                  <a:srgbClr val="003366"/>
                </a:solidFill>
              </a:rPr>
              <a:t>pädag</a:t>
            </a:r>
            <a:r>
              <a:rPr lang="de-DE" sz="2000" dirty="0">
                <a:solidFill>
                  <a:srgbClr val="003366"/>
                </a:solidFill>
              </a:rPr>
              <a:t>. Kunst" erläutert werden. Darauf  aufbauend</a:t>
            </a:r>
          </a:p>
          <a:p>
            <a:pPr marL="266700"/>
            <a:r>
              <a:rPr lang="de-DE" sz="2000" dirty="0">
                <a:solidFill>
                  <a:srgbClr val="003366"/>
                </a:solidFill>
              </a:rPr>
              <a:t>sollten Träger  „fachliche Handlungsleitlinien“ zur </a:t>
            </a:r>
            <a:r>
              <a:rPr lang="de-DE" sz="2000" dirty="0" err="1">
                <a:solidFill>
                  <a:srgbClr val="003366"/>
                </a:solidFill>
              </a:rPr>
              <a:t>Orientierg</a:t>
            </a:r>
            <a:r>
              <a:rPr lang="de-DE" sz="2000" dirty="0">
                <a:solidFill>
                  <a:srgbClr val="003366"/>
                </a:solidFill>
              </a:rPr>
              <a:t>. (die Grundzüge eigener </a:t>
            </a:r>
            <a:r>
              <a:rPr lang="de-DE" sz="2000" dirty="0" err="1">
                <a:solidFill>
                  <a:srgbClr val="003366"/>
                </a:solidFill>
              </a:rPr>
              <a:t>päd.Haltung</a:t>
            </a:r>
            <a:r>
              <a:rPr lang="de-DE" sz="2000" dirty="0">
                <a:solidFill>
                  <a:srgbClr val="003366"/>
                </a:solidFill>
              </a:rPr>
              <a:t>) beschreiben.</a:t>
            </a:r>
          </a:p>
          <a:p>
            <a:pPr marL="266700"/>
            <a:endParaRPr lang="de-DE" sz="2000" dirty="0">
              <a:solidFill>
                <a:srgbClr val="003366"/>
              </a:solidFill>
            </a:endParaRPr>
          </a:p>
          <a:p>
            <a:pPr marL="266700"/>
            <a:r>
              <a:rPr lang="de-DE" sz="2000" dirty="0">
                <a:solidFill>
                  <a:srgbClr val="003366"/>
                </a:solidFill>
              </a:rPr>
              <a:t> </a:t>
            </a:r>
          </a:p>
          <a:p>
            <a:pPr marL="266700"/>
            <a:endParaRPr lang="de-DE" sz="2000" dirty="0">
              <a:solidFill>
                <a:srgbClr val="003366"/>
              </a:solidFill>
            </a:endParaRPr>
          </a:p>
          <a:p>
            <a:pPr marL="266700"/>
            <a:endParaRPr lang="de-DE" sz="2000" dirty="0">
              <a:solidFill>
                <a:srgbClr val="003366"/>
              </a:solidFill>
            </a:endParaRPr>
          </a:p>
          <a:p>
            <a:pPr marL="266700"/>
            <a:endParaRPr lang="de-DE" sz="2000" dirty="0">
              <a:solidFill>
                <a:srgbClr val="003366"/>
              </a:solidFill>
            </a:endParaRPr>
          </a:p>
          <a:p>
            <a:pPr marL="266700"/>
            <a:endParaRPr lang="de-DE" sz="2000" dirty="0">
              <a:solidFill>
                <a:srgbClr val="003366"/>
              </a:solidFill>
            </a:endParaRPr>
          </a:p>
          <a:p>
            <a:pPr marL="266700"/>
            <a:endParaRPr lang="de-DE" sz="2000" dirty="0">
              <a:solidFill>
                <a:srgbClr val="003366"/>
              </a:solidFill>
            </a:endParaRPr>
          </a:p>
          <a:p>
            <a:pPr marL="266700"/>
            <a:endParaRPr lang="de-DE" sz="2000" dirty="0">
              <a:solidFill>
                <a:srgbClr val="003366"/>
              </a:solidFill>
            </a:endParaRPr>
          </a:p>
          <a:p>
            <a:pPr marL="266700"/>
            <a:endParaRPr lang="de-DE" sz="2400" dirty="0"/>
          </a:p>
        </p:txBody>
      </p:sp>
      <p:sp>
        <p:nvSpPr>
          <p:cNvPr id="5124" name="Rectangle 2"/>
          <p:cNvSpPr>
            <a:spLocks noChangeArrowheads="1"/>
          </p:cNvSpPr>
          <p:nvPr/>
        </p:nvSpPr>
        <p:spPr bwMode="auto">
          <a:xfrm>
            <a:off x="0" y="-18000"/>
            <a:ext cx="9144000" cy="6912000"/>
          </a:xfrm>
          <a:prstGeom prst="rect">
            <a:avLst/>
          </a:prstGeom>
          <a:noFill/>
          <a:ln w="9525">
            <a:noFill/>
            <a:miter lim="800000"/>
            <a:headEnd/>
            <a:tailEnd/>
          </a:ln>
        </p:spPr>
        <p:txBody>
          <a:bodyPr anchor="ctr">
            <a:spAutoFit/>
          </a:bodyPr>
          <a:lstStyle/>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p:txBody>
      </p:sp>
      <p:sp>
        <p:nvSpPr>
          <p:cNvPr id="7" name="Rechteck 6">
            <a:extLst>
              <a:ext uri="{FF2B5EF4-FFF2-40B4-BE49-F238E27FC236}">
                <a16:creationId xmlns:a16="http://schemas.microsoft.com/office/drawing/2014/main" id="{98986A12-8978-48AE-A266-59278E5B25CF}"/>
              </a:ext>
            </a:extLst>
          </p:cNvPr>
          <p:cNvSpPr>
            <a:spLocks noChangeArrowheads="1"/>
          </p:cNvSpPr>
          <p:nvPr/>
        </p:nvSpPr>
        <p:spPr bwMode="auto">
          <a:xfrm>
            <a:off x="0" y="-90001"/>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b="1" dirty="0">
                <a:solidFill>
                  <a:srgbClr val="003366"/>
                </a:solidFill>
                <a:sym typeface="Symbol"/>
              </a:rPr>
              <a:t>4. „Gewaltverbot“ </a:t>
            </a:r>
            <a:endParaRPr lang="de-DE" sz="2000" b="1" i="1" dirty="0">
              <a:solidFill>
                <a:srgbClr val="003366"/>
              </a:solidFill>
            </a:endParaRPr>
          </a:p>
        </p:txBody>
      </p:sp>
    </p:spTree>
    <p:extLst>
      <p:ext uri="{BB962C8B-B14F-4D97-AF65-F5344CB8AC3E}">
        <p14:creationId xmlns:p14="http://schemas.microsoft.com/office/powerpoint/2010/main" val="2782786404"/>
      </p:ext>
    </p:extLst>
  </p:cSld>
  <p:clrMapOvr>
    <a:masterClrMapping/>
  </p:clrMapOvr>
  <p:transition spd="med"/>
</p:sld>
</file>

<file path=ppt/theme/theme1.xml><?xml version="1.0" encoding="utf-8"?>
<a:theme xmlns:a="http://schemas.openxmlformats.org/drawingml/2006/main" name="Pixel">
  <a:themeElements>
    <a:clrScheme name="Pixel 13">
      <a:dk1>
        <a:srgbClr val="9999FF"/>
      </a:dk1>
      <a:lt1>
        <a:srgbClr val="FFFFFF"/>
      </a:lt1>
      <a:dk2>
        <a:srgbClr val="000000"/>
      </a:dk2>
      <a:lt2>
        <a:srgbClr val="00007D"/>
      </a:lt2>
      <a:accent1>
        <a:srgbClr val="9999FF"/>
      </a:accent1>
      <a:accent2>
        <a:srgbClr val="9999CC"/>
      </a:accent2>
      <a:accent3>
        <a:srgbClr val="FFFFFF"/>
      </a:accent3>
      <a:accent4>
        <a:srgbClr val="8282DA"/>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2000" b="1" dirty="0" smtClean="0">
            <a:solidFill>
              <a:srgbClr val="003366"/>
            </a:solidFill>
          </a:defRPr>
        </a:defPPr>
      </a:lstStyle>
    </a:spDef>
    <a:lnDef>
      <a:spPr>
        <a:ln w="50800">
          <a:solidFill>
            <a:srgbClr val="00336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9999FF"/>
        </a:dk1>
        <a:lt1>
          <a:srgbClr val="FFFFFF"/>
        </a:lt1>
        <a:dk2>
          <a:srgbClr val="000000"/>
        </a:dk2>
        <a:lt2>
          <a:srgbClr val="00007D"/>
        </a:lt2>
        <a:accent1>
          <a:srgbClr val="9999FF"/>
        </a:accent1>
        <a:accent2>
          <a:srgbClr val="9999CC"/>
        </a:accent2>
        <a:accent3>
          <a:srgbClr val="FFFFFF"/>
        </a:accent3>
        <a:accent4>
          <a:srgbClr val="8282DA"/>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0</TotalTime>
  <Words>4136</Words>
  <Application>Microsoft Office PowerPoint</Application>
  <PresentationFormat>Bildschirmpräsentation (4:3)</PresentationFormat>
  <Paragraphs>1199</Paragraphs>
  <Slides>38</Slides>
  <Notes>38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38</vt:i4>
      </vt:variant>
    </vt:vector>
  </HeadingPairs>
  <TitlesOfParts>
    <vt:vector size="47" baseType="lpstr">
      <vt:lpstr>MS Mincho</vt:lpstr>
      <vt:lpstr>Arial</vt:lpstr>
      <vt:lpstr>Arial Black</vt:lpstr>
      <vt:lpstr>Calibri</vt:lpstr>
      <vt:lpstr>Cambria</vt:lpstr>
      <vt:lpstr>Symbol</vt:lpstr>
      <vt:lpstr>Times New Roman</vt:lpstr>
      <vt:lpstr>Wingdings</vt:lpstr>
      <vt:lpstr>Pixel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LVR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Pädagogik und Freiheitsentzug</dc:title>
  <dc:creator>Administrator</dc:creator>
  <cp:lastModifiedBy>Martin Stoppel</cp:lastModifiedBy>
  <cp:revision>9672</cp:revision>
  <cp:lastPrinted>2017-03-08T10:01:25Z</cp:lastPrinted>
  <dcterms:created xsi:type="dcterms:W3CDTF">2003-01-31T11:11:50Z</dcterms:created>
  <dcterms:modified xsi:type="dcterms:W3CDTF">2018-06-17T12:12:52Z</dcterms:modified>
</cp:coreProperties>
</file>