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A6"/>
    <a:srgbClr val="4993E5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6E05F-20C1-4788-9BE0-70AB01F92DCE}" type="datetimeFigureOut">
              <a:rPr lang="de-DE" smtClean="0"/>
              <a:pPr/>
              <a:t>26.04.2017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EC675-9A4F-4952-A912-6DD73A813FD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FEF82F-1CF7-4F1E-A218-C78C077BBBD3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BB77-0352-4BDB-8E76-96481EE3D5DD}" type="datetimeFigureOut">
              <a:rPr lang="de-DE" smtClean="0"/>
              <a:pPr/>
              <a:t>26.04.2017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2229-22D4-43AC-A1D7-EF47F69AB3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BB77-0352-4BDB-8E76-96481EE3D5DD}" type="datetimeFigureOut">
              <a:rPr lang="de-DE" smtClean="0"/>
              <a:pPr/>
              <a:t>26.04.2017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2229-22D4-43AC-A1D7-EF47F69AB3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BB77-0352-4BDB-8E76-96481EE3D5DD}" type="datetimeFigureOut">
              <a:rPr lang="de-DE" smtClean="0"/>
              <a:pPr/>
              <a:t>26.04.2017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2229-22D4-43AC-A1D7-EF47F69AB3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BB77-0352-4BDB-8E76-96481EE3D5DD}" type="datetimeFigureOut">
              <a:rPr lang="de-DE" smtClean="0"/>
              <a:pPr/>
              <a:t>26.04.2017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2229-22D4-43AC-A1D7-EF47F69AB3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BB77-0352-4BDB-8E76-96481EE3D5DD}" type="datetimeFigureOut">
              <a:rPr lang="de-DE" smtClean="0"/>
              <a:pPr/>
              <a:t>26.04.2017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2229-22D4-43AC-A1D7-EF47F69AB3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BB77-0352-4BDB-8E76-96481EE3D5DD}" type="datetimeFigureOut">
              <a:rPr lang="de-DE" smtClean="0"/>
              <a:pPr/>
              <a:t>26.04.2017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2229-22D4-43AC-A1D7-EF47F69AB3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BB77-0352-4BDB-8E76-96481EE3D5DD}" type="datetimeFigureOut">
              <a:rPr lang="de-DE" smtClean="0"/>
              <a:pPr/>
              <a:t>26.04.2017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2229-22D4-43AC-A1D7-EF47F69AB3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BB77-0352-4BDB-8E76-96481EE3D5DD}" type="datetimeFigureOut">
              <a:rPr lang="de-DE" smtClean="0"/>
              <a:pPr/>
              <a:t>26.04.2017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2229-22D4-43AC-A1D7-EF47F69AB3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BB77-0352-4BDB-8E76-96481EE3D5DD}" type="datetimeFigureOut">
              <a:rPr lang="de-DE" smtClean="0"/>
              <a:pPr/>
              <a:t>26.04.2017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2229-22D4-43AC-A1D7-EF47F69AB3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BB77-0352-4BDB-8E76-96481EE3D5DD}" type="datetimeFigureOut">
              <a:rPr lang="de-DE" smtClean="0"/>
              <a:pPr/>
              <a:t>26.04.2017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2229-22D4-43AC-A1D7-EF47F69AB3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BB77-0352-4BDB-8E76-96481EE3D5DD}" type="datetimeFigureOut">
              <a:rPr lang="de-DE" smtClean="0"/>
              <a:pPr/>
              <a:t>26.04.2017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22229-22D4-43AC-A1D7-EF47F69AB3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0BB77-0352-4BDB-8E76-96481EE3D5DD}" type="datetimeFigureOut">
              <a:rPr lang="de-DE" smtClean="0"/>
              <a:pPr/>
              <a:t>26.04.2017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22229-22D4-43AC-A1D7-EF47F69AB33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6875463"/>
          </a:xfrm>
          <a:prstGeom prst="rect">
            <a:avLst/>
          </a:prstGeom>
          <a:noFill/>
          <a:ln w="38100">
            <a:solidFill>
              <a:srgbClr val="336699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de-DE" sz="4000" b="1">
                <a:solidFill>
                  <a:srgbClr val="336699"/>
                </a:solidFill>
                <a:latin typeface="Arial Black" pitchFamily="34" charset="0"/>
              </a:rPr>
              <a:t>      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0"/>
            <a:ext cx="9144000" cy="6876000"/>
          </a:xfrm>
          <a:prstGeom prst="rect">
            <a:avLst/>
          </a:prstGeom>
          <a:solidFill>
            <a:srgbClr val="A6A6A6"/>
          </a:solidFill>
          <a:ln w="63500">
            <a:solidFill>
              <a:srgbClr val="336699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>
              <a:defRPr/>
            </a:pPr>
            <a:r>
              <a:rPr lang="de-DE" sz="2400" b="1" dirty="0">
                <a:solidFill>
                  <a:srgbClr val="33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de-DE" sz="2400" b="1" u="sng" dirty="0">
                <a:solidFill>
                  <a:srgbClr val="33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marL="609600" indent="-609600">
              <a:defRPr/>
            </a:pPr>
            <a:r>
              <a:rPr lang="de-DE" sz="2400" b="1" dirty="0">
                <a:solidFill>
                  <a:srgbClr val="33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de-DE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Prüfschema zulässige Macht im heilpädagogischen Alltag </a:t>
            </a:r>
            <a:r>
              <a:rPr lang="de-DE" sz="24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(a) </a:t>
            </a:r>
          </a:p>
          <a:p>
            <a:pPr marL="609600" indent="-609600">
              <a:defRPr/>
            </a:pPr>
            <a:endParaRPr lang="de-DE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r>
              <a:rPr lang="de-DE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Wird objektiv nachvollziehbar Persönlichkeit i.S. </a:t>
            </a:r>
            <a:r>
              <a:rPr lang="de-DE" dirty="0" err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Eigenständigk</a:t>
            </a: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.,         → Frage 2  </a:t>
            </a:r>
            <a:r>
              <a:rPr lang="de-DE" dirty="0" err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Gemeinschaftsfähigk.,Entwicklgs</a:t>
            </a: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-/Bildungsstand gefördert (b) ?          → Frage 4 </a:t>
            </a:r>
          </a:p>
          <a:p>
            <a:pPr marL="342900" indent="-342900"/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</a:t>
            </a: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2.  Wird in ein Recht der/s Behinderten eingegriffen (c) ?                          → Frage 3    </a:t>
            </a: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→ Macht (-) </a:t>
            </a:r>
          </a:p>
          <a:p>
            <a:pPr marL="609600" indent="-609600">
              <a:defRPr/>
            </a:pPr>
            <a:endParaRPr lang="de-DE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3.  Erfolgt der Eingriff in das Recht mit Wissen und Wollen                        → zul. Macht  </a:t>
            </a: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 der/s Behinderten bzw. Sorgeberechtigter (SB) o. Betreuer (d) ?          → Frage 4</a:t>
            </a: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                                             </a:t>
            </a: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4.  Liegt akute Eigen-/ </a:t>
            </a:r>
            <a:r>
              <a:rPr lang="de-DE" dirty="0" err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Fremdgefährdg</a:t>
            </a:r>
            <a:r>
              <a:rPr lang="de-DE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d. Behinderten vor, der                 → zul. Macht</a:t>
            </a: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geeignet (e) und verhältnismäßig ( f) begegnet wird ?                          →</a:t>
            </a:r>
            <a:r>
              <a:rPr lang="de-DE" dirty="0" err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Machtmissbr</a:t>
            </a: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609600" indent="-609600">
              <a:defRPr/>
            </a:pPr>
            <a:endParaRPr lang="de-DE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marL="360363" indent="-360363">
              <a:buAutoNum type="arabicPeriod" startAt="5"/>
              <a:defRPr/>
            </a:pPr>
            <a:r>
              <a:rPr lang="de-DE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Qualifizierung: Gibt es  zukünftig eine bessere Alternative für unser  Handeln? </a:t>
            </a: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(a) Bei  Straftat  oder  Kindeswohlgefährdung  liegt  automatisch  unzulässige Macht vor. </a:t>
            </a:r>
          </a:p>
          <a:p>
            <a:pPr marL="355600" indent="-355600">
              <a:defRPr/>
            </a:pPr>
            <a:r>
              <a:rPr lang="de-DE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(b)  Allg. Planen ohne Einzelfallbetrachtung o. nachträgliches Bewerten eines Einzelfalls </a:t>
            </a:r>
            <a:endParaRPr lang="de-DE" u="sng" dirty="0">
              <a:solidFill>
                <a:srgbClr val="00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(c) Rechtseingriff liegt bei jeder  Grenzsetzung vor; kein Eingriff aber bei Zuwenden, An- </a:t>
            </a: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 erkennen, Überzeugen, Fürsorge (nicht gegen den Willen)    </a:t>
            </a: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(d) Bei Kind od. </a:t>
            </a:r>
            <a:r>
              <a:rPr lang="de-DE" dirty="0" err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Jug</a:t>
            </a:r>
            <a:r>
              <a:rPr lang="de-DE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SB, ab 18 Betreuer. Bei </a:t>
            </a:r>
            <a:r>
              <a:rPr lang="de-DE" dirty="0" err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heilpäd</a:t>
            </a:r>
            <a:r>
              <a:rPr lang="de-DE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Routine leitet sich die Zustimmung </a:t>
            </a: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    aus  Betreuungsauftrag  ab;  Zustimmung  der/ s Behinderten  bei  Einsichtsfähigkeit. </a:t>
            </a: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(e) Eignung  liegt z.B.  nur vor, wenn  die  Gefahrenabwehr  </a:t>
            </a:r>
            <a:r>
              <a:rPr lang="de-DE" dirty="0" err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heilpädagog</a:t>
            </a:r>
            <a:r>
              <a:rPr lang="de-DE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begleitet wird.</a:t>
            </a:r>
          </a:p>
          <a:p>
            <a:pPr marL="609600" indent="-609600">
              <a:defRPr/>
            </a:pPr>
            <a:r>
              <a:rPr lang="de-DE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(f)  Verhältnismäßig  bedeutet, dass keine  weniger  eingreifende Maßnahme möglich ist.</a:t>
            </a: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6988525" y="1078458"/>
            <a:ext cx="504825" cy="288925"/>
          </a:xfrm>
          <a:prstGeom prst="rect">
            <a:avLst/>
          </a:prstGeom>
          <a:solidFill>
            <a:srgbClr val="FFFFFF"/>
          </a:solidFill>
          <a:ln w="19050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solidFill>
                  <a:srgbClr val="003366"/>
                </a:solidFill>
              </a:rPr>
              <a:t>ja</a:t>
            </a:r>
          </a:p>
        </p:txBody>
      </p:sp>
      <p:sp>
        <p:nvSpPr>
          <p:cNvPr id="13317" name="Rectangle 7"/>
          <p:cNvSpPr>
            <a:spLocks noChangeArrowheads="1"/>
          </p:cNvSpPr>
          <p:nvPr/>
        </p:nvSpPr>
        <p:spPr bwMode="auto">
          <a:xfrm>
            <a:off x="6988524" y="1352537"/>
            <a:ext cx="504825" cy="288925"/>
          </a:xfrm>
          <a:prstGeom prst="rect">
            <a:avLst/>
          </a:prstGeom>
          <a:solidFill>
            <a:srgbClr val="FFFFFF"/>
          </a:solidFill>
          <a:ln w="19050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solidFill>
                  <a:srgbClr val="003366"/>
                </a:solidFill>
              </a:rPr>
              <a:t>nein</a:t>
            </a:r>
          </a:p>
        </p:txBody>
      </p:sp>
      <p:sp>
        <p:nvSpPr>
          <p:cNvPr id="13318" name="Rectangle 16"/>
          <p:cNvSpPr>
            <a:spLocks noChangeArrowheads="1"/>
          </p:cNvSpPr>
          <p:nvPr/>
        </p:nvSpPr>
        <p:spPr bwMode="auto">
          <a:xfrm>
            <a:off x="6988520" y="1891145"/>
            <a:ext cx="504825" cy="287338"/>
          </a:xfrm>
          <a:prstGeom prst="rect">
            <a:avLst/>
          </a:prstGeom>
          <a:solidFill>
            <a:srgbClr val="FFFFFF"/>
          </a:solidFill>
          <a:ln w="19050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solidFill>
                  <a:srgbClr val="003366"/>
                </a:solidFill>
              </a:rPr>
              <a:t>ja</a:t>
            </a:r>
          </a:p>
        </p:txBody>
      </p:sp>
      <p:sp>
        <p:nvSpPr>
          <p:cNvPr id="13319" name="Rectangle 19"/>
          <p:cNvSpPr>
            <a:spLocks noChangeArrowheads="1"/>
          </p:cNvSpPr>
          <p:nvPr/>
        </p:nvSpPr>
        <p:spPr bwMode="auto">
          <a:xfrm>
            <a:off x="6988520" y="2162669"/>
            <a:ext cx="504825" cy="288925"/>
          </a:xfrm>
          <a:prstGeom prst="rect">
            <a:avLst/>
          </a:prstGeom>
          <a:solidFill>
            <a:srgbClr val="FFFFFF"/>
          </a:solidFill>
          <a:ln w="19050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solidFill>
                  <a:srgbClr val="003366"/>
                </a:solidFill>
              </a:rPr>
              <a:t>nein</a:t>
            </a:r>
          </a:p>
        </p:txBody>
      </p:sp>
      <p:sp>
        <p:nvSpPr>
          <p:cNvPr id="13320" name="Rectangle 24"/>
          <p:cNvSpPr>
            <a:spLocks noChangeArrowheads="1"/>
          </p:cNvSpPr>
          <p:nvPr/>
        </p:nvSpPr>
        <p:spPr bwMode="auto">
          <a:xfrm>
            <a:off x="6988521" y="2702420"/>
            <a:ext cx="504825" cy="287337"/>
          </a:xfrm>
          <a:prstGeom prst="rect">
            <a:avLst/>
          </a:prstGeom>
          <a:solidFill>
            <a:srgbClr val="FFFFFF"/>
          </a:solidFill>
          <a:ln w="19050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solidFill>
                  <a:srgbClr val="003366"/>
                </a:solidFill>
              </a:rPr>
              <a:t>ja</a:t>
            </a:r>
          </a:p>
        </p:txBody>
      </p:sp>
      <p:sp>
        <p:nvSpPr>
          <p:cNvPr id="13321" name="Rectangle 26"/>
          <p:cNvSpPr>
            <a:spLocks noChangeArrowheads="1"/>
          </p:cNvSpPr>
          <p:nvPr/>
        </p:nvSpPr>
        <p:spPr bwMode="auto">
          <a:xfrm>
            <a:off x="6988522" y="2964133"/>
            <a:ext cx="504825" cy="288925"/>
          </a:xfrm>
          <a:prstGeom prst="rect">
            <a:avLst/>
          </a:prstGeom>
          <a:solidFill>
            <a:srgbClr val="FFFFFF"/>
          </a:solidFill>
          <a:ln w="19050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solidFill>
                  <a:srgbClr val="003366"/>
                </a:solidFill>
              </a:rPr>
              <a:t>nein</a:t>
            </a:r>
          </a:p>
        </p:txBody>
      </p:sp>
      <p:sp>
        <p:nvSpPr>
          <p:cNvPr id="13322" name="Rectangle 45"/>
          <p:cNvSpPr>
            <a:spLocks noChangeArrowheads="1"/>
          </p:cNvSpPr>
          <p:nvPr/>
        </p:nvSpPr>
        <p:spPr bwMode="auto">
          <a:xfrm>
            <a:off x="6988522" y="3519625"/>
            <a:ext cx="504825" cy="287337"/>
          </a:xfrm>
          <a:prstGeom prst="rect">
            <a:avLst/>
          </a:prstGeom>
          <a:solidFill>
            <a:srgbClr val="FFFFFF"/>
          </a:solidFill>
          <a:ln w="19050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solidFill>
                  <a:srgbClr val="003366"/>
                </a:solidFill>
              </a:rPr>
              <a:t>ja</a:t>
            </a:r>
          </a:p>
        </p:txBody>
      </p:sp>
      <p:sp>
        <p:nvSpPr>
          <p:cNvPr id="13323" name="Rectangle 46"/>
          <p:cNvSpPr>
            <a:spLocks noChangeArrowheads="1"/>
          </p:cNvSpPr>
          <p:nvPr/>
        </p:nvSpPr>
        <p:spPr bwMode="auto">
          <a:xfrm>
            <a:off x="6988522" y="3784604"/>
            <a:ext cx="504825" cy="288925"/>
          </a:xfrm>
          <a:prstGeom prst="rect">
            <a:avLst/>
          </a:prstGeom>
          <a:solidFill>
            <a:srgbClr val="FFFFFF"/>
          </a:solidFill>
          <a:ln w="19050">
            <a:solidFill>
              <a:srgbClr val="3366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dirty="0">
                <a:solidFill>
                  <a:srgbClr val="003366"/>
                </a:solidFill>
              </a:rPr>
              <a:t>nein</a:t>
            </a:r>
          </a:p>
        </p:txBody>
      </p:sp>
      <p:sp>
        <p:nvSpPr>
          <p:cNvPr id="13" name="Rechteck 12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defRPr/>
            </a:pPr>
            <a:r>
              <a:rPr lang="de-DE" sz="2400" b="1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</a:t>
            </a:r>
            <a:r>
              <a:rPr lang="de-DE" sz="2400" b="1" u="sng" dirty="0">
                <a:solidFill>
                  <a:srgbClr val="003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Fachlich - rechtliches Problemlösen</a:t>
            </a:r>
            <a:endParaRPr lang="de-DE" sz="2400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Line 56"/>
          <p:cNvSpPr>
            <a:spLocks noChangeShapeType="1"/>
          </p:cNvSpPr>
          <p:nvPr/>
        </p:nvSpPr>
        <p:spPr bwMode="auto">
          <a:xfrm>
            <a:off x="0" y="4286256"/>
            <a:ext cx="9144000" cy="0"/>
          </a:xfrm>
          <a:prstGeom prst="line">
            <a:avLst/>
          </a:prstGeom>
          <a:noFill/>
          <a:ln w="19050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5" name="Line 56"/>
          <p:cNvSpPr>
            <a:spLocks noChangeShapeType="1"/>
          </p:cNvSpPr>
          <p:nvPr/>
        </p:nvSpPr>
        <p:spPr bwMode="auto">
          <a:xfrm>
            <a:off x="-36512" y="4643446"/>
            <a:ext cx="9144000" cy="0"/>
          </a:xfrm>
          <a:prstGeom prst="line">
            <a:avLst/>
          </a:prstGeom>
          <a:noFill/>
          <a:ln w="19050">
            <a:solidFill>
              <a:srgbClr val="003366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</Words>
  <Application>Microsoft Office PowerPoint</Application>
  <PresentationFormat>Bildschirmpräsentation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Larissa-Design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Sunny</dc:creator>
  <cp:lastModifiedBy>Martin Stoppel</cp:lastModifiedBy>
  <cp:revision>23</cp:revision>
  <dcterms:created xsi:type="dcterms:W3CDTF">2013-11-16T06:13:59Z</dcterms:created>
  <dcterms:modified xsi:type="dcterms:W3CDTF">2017-04-26T17:14:17Z</dcterms:modified>
</cp:coreProperties>
</file>