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3" r:id="rId1"/>
  </p:sldMasterIdLst>
  <p:notesMasterIdLst>
    <p:notesMasterId r:id="rId120"/>
  </p:notesMasterIdLst>
  <p:handoutMasterIdLst>
    <p:handoutMasterId r:id="rId121"/>
  </p:handoutMasterIdLst>
  <p:sldIdLst>
    <p:sldId id="2065" r:id="rId2"/>
    <p:sldId id="2347" r:id="rId3"/>
    <p:sldId id="2350" r:id="rId4"/>
    <p:sldId id="2348" r:id="rId5"/>
    <p:sldId id="2351" r:id="rId6"/>
    <p:sldId id="2352" r:id="rId7"/>
    <p:sldId id="2353" r:id="rId8"/>
    <p:sldId id="2354" r:id="rId9"/>
    <p:sldId id="2436" r:id="rId10"/>
    <p:sldId id="2358" r:id="rId11"/>
    <p:sldId id="2359" r:id="rId12"/>
    <p:sldId id="2360" r:id="rId13"/>
    <p:sldId id="2361" r:id="rId14"/>
    <p:sldId id="2363" r:id="rId15"/>
    <p:sldId id="2438" r:id="rId16"/>
    <p:sldId id="2365" r:id="rId17"/>
    <p:sldId id="2366" r:id="rId18"/>
    <p:sldId id="2447" r:id="rId19"/>
    <p:sldId id="2362" r:id="rId20"/>
    <p:sldId id="2437" r:id="rId21"/>
    <p:sldId id="2445" r:id="rId22"/>
    <p:sldId id="2367" r:id="rId23"/>
    <p:sldId id="2368" r:id="rId24"/>
    <p:sldId id="2369" r:id="rId25"/>
    <p:sldId id="2370" r:id="rId26"/>
    <p:sldId id="2371" r:id="rId27"/>
    <p:sldId id="2372" r:id="rId28"/>
    <p:sldId id="2373" r:id="rId29"/>
    <p:sldId id="2374" r:id="rId30"/>
    <p:sldId id="2375" r:id="rId31"/>
    <p:sldId id="2378" r:id="rId32"/>
    <p:sldId id="2467" r:id="rId33"/>
    <p:sldId id="2468" r:id="rId34"/>
    <p:sldId id="2469" r:id="rId35"/>
    <p:sldId id="2349" r:id="rId36"/>
    <p:sldId id="2170" r:id="rId37"/>
    <p:sldId id="2387" r:id="rId38"/>
    <p:sldId id="2388" r:id="rId39"/>
    <p:sldId id="2389" r:id="rId40"/>
    <p:sldId id="2476" r:id="rId41"/>
    <p:sldId id="2470" r:id="rId42"/>
    <p:sldId id="2471" r:id="rId43"/>
    <p:sldId id="2453" r:id="rId44"/>
    <p:sldId id="2455" r:id="rId45"/>
    <p:sldId id="2472" r:id="rId46"/>
    <p:sldId id="2456" r:id="rId47"/>
    <p:sldId id="2454" r:id="rId48"/>
    <p:sldId id="2457" r:id="rId49"/>
    <p:sldId id="2473" r:id="rId50"/>
    <p:sldId id="2458" r:id="rId51"/>
    <p:sldId id="2460" r:id="rId52"/>
    <p:sldId id="2474" r:id="rId53"/>
    <p:sldId id="2461" r:id="rId54"/>
    <p:sldId id="2464" r:id="rId55"/>
    <p:sldId id="2451" r:id="rId56"/>
    <p:sldId id="2390" r:id="rId57"/>
    <p:sldId id="2391" r:id="rId58"/>
    <p:sldId id="2392" r:id="rId59"/>
    <p:sldId id="2393" r:id="rId60"/>
    <p:sldId id="2394" r:id="rId61"/>
    <p:sldId id="2124" r:id="rId62"/>
    <p:sldId id="2125" r:id="rId63"/>
    <p:sldId id="2126" r:id="rId64"/>
    <p:sldId id="2127" r:id="rId65"/>
    <p:sldId id="2495" r:id="rId66"/>
    <p:sldId id="2401" r:id="rId67"/>
    <p:sldId id="2494" r:id="rId68"/>
    <p:sldId id="2402" r:id="rId69"/>
    <p:sldId id="2403" r:id="rId70"/>
    <p:sldId id="2404" r:id="rId71"/>
    <p:sldId id="2406" r:id="rId72"/>
    <p:sldId id="2407" r:id="rId73"/>
    <p:sldId id="2408" r:id="rId74"/>
    <p:sldId id="2409" r:id="rId75"/>
    <p:sldId id="2410" r:id="rId76"/>
    <p:sldId id="2411" r:id="rId77"/>
    <p:sldId id="2485" r:id="rId78"/>
    <p:sldId id="2496" r:id="rId79"/>
    <p:sldId id="2497" r:id="rId80"/>
    <p:sldId id="2498" r:id="rId81"/>
    <p:sldId id="2500" r:id="rId82"/>
    <p:sldId id="2499" r:id="rId83"/>
    <p:sldId id="2413" r:id="rId84"/>
    <p:sldId id="2414" r:id="rId85"/>
    <p:sldId id="2415" r:id="rId86"/>
    <p:sldId id="2416" r:id="rId87"/>
    <p:sldId id="2418" r:id="rId88"/>
    <p:sldId id="2419" r:id="rId89"/>
    <p:sldId id="2420" r:id="rId90"/>
    <p:sldId id="2421" r:id="rId91"/>
    <p:sldId id="2422" r:id="rId92"/>
    <p:sldId id="2423" r:id="rId93"/>
    <p:sldId id="2424" r:id="rId94"/>
    <p:sldId id="2425" r:id="rId95"/>
    <p:sldId id="2426" r:id="rId96"/>
    <p:sldId id="2427" r:id="rId97"/>
    <p:sldId id="2417" r:id="rId98"/>
    <p:sldId id="2452" r:id="rId99"/>
    <p:sldId id="2395" r:id="rId100"/>
    <p:sldId id="2396" r:id="rId101"/>
    <p:sldId id="2397" r:id="rId102"/>
    <p:sldId id="2398" r:id="rId103"/>
    <p:sldId id="2399" r:id="rId104"/>
    <p:sldId id="2400" r:id="rId105"/>
    <p:sldId id="2477" r:id="rId106"/>
    <p:sldId id="2478" r:id="rId107"/>
    <p:sldId id="2479" r:id="rId108"/>
    <p:sldId id="2428" r:id="rId109"/>
    <p:sldId id="2121" r:id="rId110"/>
    <p:sldId id="2122" r:id="rId111"/>
    <p:sldId id="2123" r:id="rId112"/>
    <p:sldId id="2480" r:id="rId113"/>
    <p:sldId id="2465" r:id="rId114"/>
    <p:sldId id="2475" r:id="rId115"/>
    <p:sldId id="2430" r:id="rId116"/>
    <p:sldId id="2431" r:id="rId117"/>
    <p:sldId id="2432" r:id="rId118"/>
    <p:sldId id="2435" r:id="rId119"/>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66"/>
    <a:srgbClr val="FF9966"/>
    <a:srgbClr val="FFCC99"/>
    <a:srgbClr val="DA3E3E"/>
    <a:srgbClr val="D62A2A"/>
    <a:srgbClr val="FC5D04"/>
    <a:srgbClr val="001B36"/>
    <a:srgbClr val="808080"/>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5" autoAdjust="0"/>
    <p:restoredTop sz="90345" autoAdjust="0"/>
  </p:normalViewPr>
  <p:slideViewPr>
    <p:cSldViewPr>
      <p:cViewPr varScale="1">
        <p:scale>
          <a:sx n="109" d="100"/>
          <a:sy n="109" d="100"/>
        </p:scale>
        <p:origin x="16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91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1842" name="Rectangle 2"/>
          <p:cNvSpPr>
            <a:spLocks noGrp="1" noChangeArrowheads="1"/>
          </p:cNvSpPr>
          <p:nvPr>
            <p:ph type="hdr" sz="quarter"/>
          </p:nvPr>
        </p:nvSpPr>
        <p:spPr bwMode="auto">
          <a:xfrm>
            <a:off x="0" y="0"/>
            <a:ext cx="2945862" cy="495793"/>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eaLnBrk="0" hangingPunct="0">
              <a:defRPr sz="1300">
                <a:latin typeface="Times New Roman" pitchFamily="18" charset="0"/>
                <a:cs typeface="+mn-cs"/>
              </a:defRPr>
            </a:lvl1pPr>
          </a:lstStyle>
          <a:p>
            <a:pPr>
              <a:defRPr/>
            </a:pPr>
            <a:endParaRPr lang="de-DE"/>
          </a:p>
        </p:txBody>
      </p:sp>
      <p:sp>
        <p:nvSpPr>
          <p:cNvPr id="291843" name="Rectangle 3"/>
          <p:cNvSpPr>
            <a:spLocks noGrp="1" noChangeArrowheads="1"/>
          </p:cNvSpPr>
          <p:nvPr>
            <p:ph type="dt" sz="quarter" idx="1"/>
          </p:nvPr>
        </p:nvSpPr>
        <p:spPr bwMode="auto">
          <a:xfrm>
            <a:off x="3850294" y="0"/>
            <a:ext cx="2945862" cy="495793"/>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lgn="r" eaLnBrk="0" hangingPunct="0">
              <a:defRPr sz="1300">
                <a:latin typeface="Times New Roman" pitchFamily="18" charset="0"/>
                <a:cs typeface="+mn-cs"/>
              </a:defRPr>
            </a:lvl1pPr>
          </a:lstStyle>
          <a:p>
            <a:pPr>
              <a:defRPr/>
            </a:pPr>
            <a:endParaRPr lang="de-DE"/>
          </a:p>
        </p:txBody>
      </p:sp>
      <p:sp>
        <p:nvSpPr>
          <p:cNvPr id="291844" name="Rectangle 4"/>
          <p:cNvSpPr>
            <a:spLocks noGrp="1" noChangeArrowheads="1"/>
          </p:cNvSpPr>
          <p:nvPr>
            <p:ph type="ftr" sz="quarter" idx="2"/>
          </p:nvPr>
        </p:nvSpPr>
        <p:spPr bwMode="auto">
          <a:xfrm>
            <a:off x="0" y="9429305"/>
            <a:ext cx="2945862" cy="495793"/>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eaLnBrk="0" hangingPunct="0">
              <a:defRPr sz="1300">
                <a:latin typeface="Times New Roman" pitchFamily="18" charset="0"/>
                <a:cs typeface="+mn-cs"/>
              </a:defRPr>
            </a:lvl1pPr>
          </a:lstStyle>
          <a:p>
            <a:pPr>
              <a:defRPr/>
            </a:pPr>
            <a:endParaRPr lang="de-DE"/>
          </a:p>
        </p:txBody>
      </p:sp>
      <p:sp>
        <p:nvSpPr>
          <p:cNvPr id="291845" name="Rectangle 5"/>
          <p:cNvSpPr>
            <a:spLocks noGrp="1" noChangeArrowheads="1"/>
          </p:cNvSpPr>
          <p:nvPr>
            <p:ph type="sldNum" sz="quarter" idx="3"/>
          </p:nvPr>
        </p:nvSpPr>
        <p:spPr bwMode="auto">
          <a:xfrm>
            <a:off x="3850294" y="9429305"/>
            <a:ext cx="2945862" cy="495793"/>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lgn="r" eaLnBrk="0" hangingPunct="0">
              <a:defRPr sz="1300">
                <a:latin typeface="Times New Roman" pitchFamily="18" charset="0"/>
                <a:cs typeface="+mn-cs"/>
              </a:defRPr>
            </a:lvl1pPr>
          </a:lstStyle>
          <a:p>
            <a:pPr>
              <a:defRPr/>
            </a:pPr>
            <a:fld id="{276BFADD-AD67-4BC9-BD97-32386006025E}"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862" cy="495793"/>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eaLnBrk="0" hangingPunct="0">
              <a:defRPr sz="1300">
                <a:latin typeface="Times New Roman" pitchFamily="18" charset="0"/>
                <a:cs typeface="+mn-cs"/>
              </a:defRPr>
            </a:lvl1pPr>
          </a:lstStyle>
          <a:p>
            <a:pPr>
              <a:defRPr/>
            </a:pPr>
            <a:endParaRPr lang="de-DE"/>
          </a:p>
        </p:txBody>
      </p:sp>
      <p:sp>
        <p:nvSpPr>
          <p:cNvPr id="4099" name="Rectangle 3"/>
          <p:cNvSpPr>
            <a:spLocks noGrp="1" noChangeArrowheads="1"/>
          </p:cNvSpPr>
          <p:nvPr>
            <p:ph type="dt" idx="1"/>
          </p:nvPr>
        </p:nvSpPr>
        <p:spPr bwMode="auto">
          <a:xfrm>
            <a:off x="3851814" y="0"/>
            <a:ext cx="2945862" cy="495793"/>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lgn="r" eaLnBrk="0" hangingPunct="0">
              <a:defRPr sz="1300">
                <a:latin typeface="Times New Roman" pitchFamily="18" charset="0"/>
                <a:cs typeface="+mn-cs"/>
              </a:defRPr>
            </a:lvl1pPr>
          </a:lstStyle>
          <a:p>
            <a:pPr>
              <a:defRPr/>
            </a:pPr>
            <a:endParaRPr lang="de-DE"/>
          </a:p>
        </p:txBody>
      </p:sp>
      <p:sp>
        <p:nvSpPr>
          <p:cNvPr id="153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5952" y="4714653"/>
            <a:ext cx="4985772" cy="4466756"/>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102" name="Rectangle 6"/>
          <p:cNvSpPr>
            <a:spLocks noGrp="1" noChangeArrowheads="1"/>
          </p:cNvSpPr>
          <p:nvPr>
            <p:ph type="ftr" sz="quarter" idx="4"/>
          </p:nvPr>
        </p:nvSpPr>
        <p:spPr bwMode="auto">
          <a:xfrm>
            <a:off x="0" y="9430845"/>
            <a:ext cx="2945862" cy="495793"/>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eaLnBrk="0" hangingPunct="0">
              <a:defRPr sz="1300">
                <a:latin typeface="Times New Roman" pitchFamily="18" charset="0"/>
                <a:cs typeface="+mn-cs"/>
              </a:defRPr>
            </a:lvl1pPr>
          </a:lstStyle>
          <a:p>
            <a:pPr>
              <a:defRPr/>
            </a:pPr>
            <a:endParaRPr lang="de-DE"/>
          </a:p>
        </p:txBody>
      </p:sp>
      <p:sp>
        <p:nvSpPr>
          <p:cNvPr id="4103" name="Rectangle 7"/>
          <p:cNvSpPr>
            <a:spLocks noGrp="1" noChangeArrowheads="1"/>
          </p:cNvSpPr>
          <p:nvPr>
            <p:ph type="sldNum" sz="quarter" idx="5"/>
          </p:nvPr>
        </p:nvSpPr>
        <p:spPr bwMode="auto">
          <a:xfrm>
            <a:off x="3851814" y="9430845"/>
            <a:ext cx="2945862" cy="495793"/>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lgn="r" eaLnBrk="0" hangingPunct="0">
              <a:defRPr sz="1300">
                <a:latin typeface="Times New Roman" pitchFamily="18" charset="0"/>
                <a:cs typeface="+mn-cs"/>
              </a:defRPr>
            </a:lvl1pPr>
          </a:lstStyle>
          <a:p>
            <a:pPr>
              <a:defRPr/>
            </a:pPr>
            <a:fld id="{72569219-0ED4-4394-B38E-7413CECE1B25}"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2F2A4CBF-0C50-44B4-8078-81EF53E45995}" type="slidenum">
              <a:rPr lang="de-DE" smtClean="0"/>
              <a:pPr>
                <a:defRPr/>
              </a:pPr>
              <a:t>1</a:t>
            </a:fld>
            <a:endParaRPr lang="de-DE"/>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754640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10</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116493288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100</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67860566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101</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49293630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102</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87173121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103</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81300650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104</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85273348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105</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32902041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106</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84846045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107</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73486230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108</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9925984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BEC9CD1-F962-44E4-8BCC-1EED43ACAEE7}" type="slidenum">
              <a:rPr lang="de-DE" smtClean="0"/>
              <a:pPr>
                <a:defRPr/>
              </a:pPr>
              <a:t>109</a:t>
            </a:fld>
            <a:endParaRPr lang="de-D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2871236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11</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305696416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BEC9CD1-F962-44E4-8BCC-1EED43ACAEE7}" type="slidenum">
              <a:rPr lang="de-DE" smtClean="0"/>
              <a:pPr>
                <a:defRPr/>
              </a:pPr>
              <a:t>110</a:t>
            </a:fld>
            <a:endParaRPr lang="de-D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19222353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BEC9CD1-F962-44E4-8BCC-1EED43ACAEE7}" type="slidenum">
              <a:rPr lang="de-DE" smtClean="0"/>
              <a:pPr>
                <a:defRPr/>
              </a:pPr>
              <a:t>111</a:t>
            </a:fld>
            <a:endParaRPr lang="de-D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377395043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112</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64001046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113</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99969776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114</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60261413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115</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93755279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116</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52089763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117</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85015303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F5A81966-48FB-4E2D-B7B6-080AFC6E8932}" type="slidenum">
              <a:rPr lang="de-DE" smtClean="0"/>
              <a:pPr>
                <a:defRPr/>
              </a:pPr>
              <a:t>118</a:t>
            </a:fld>
            <a:endParaRPr lang="de-DE"/>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711658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BEC9CD1-F962-44E4-8BCC-1EED43ACAEE7}" type="slidenum">
              <a:rPr lang="de-DE" smtClean="0"/>
              <a:pPr>
                <a:defRPr/>
              </a:pPr>
              <a:t>12</a:t>
            </a:fld>
            <a:endParaRPr lang="de-D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3596612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BEC9CD1-F962-44E4-8BCC-1EED43ACAEE7}" type="slidenum">
              <a:rPr lang="de-DE" smtClean="0"/>
              <a:pPr>
                <a:defRPr/>
              </a:pPr>
              <a:t>13</a:t>
            </a:fld>
            <a:endParaRPr lang="de-D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1607220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BEC9CD1-F962-44E4-8BCC-1EED43ACAEE7}" type="slidenum">
              <a:rPr lang="de-DE" smtClean="0"/>
              <a:pPr>
                <a:defRPr/>
              </a:pPr>
              <a:t>14</a:t>
            </a:fld>
            <a:endParaRPr lang="de-D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3710086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D17673F1-42D7-42FB-A49D-8732BC914E25}" type="slidenum">
              <a:rPr lang="de-DE" smtClean="0"/>
              <a:pPr>
                <a:defRPr/>
              </a:pPr>
              <a:t>15</a:t>
            </a:fld>
            <a:endParaRPr lang="de-DE"/>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769067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D17673F1-42D7-42FB-A49D-8732BC914E25}" type="slidenum">
              <a:rPr lang="de-DE" smtClean="0"/>
              <a:pPr>
                <a:defRPr/>
              </a:pPr>
              <a:t>16</a:t>
            </a:fld>
            <a:endParaRPr lang="de-DE"/>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508115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D17673F1-42D7-42FB-A49D-8732BC914E25}" type="slidenum">
              <a:rPr lang="de-DE" smtClean="0"/>
              <a:pPr>
                <a:defRPr/>
              </a:pPr>
              <a:t>17</a:t>
            </a:fld>
            <a:endParaRPr lang="de-DE"/>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826942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D17673F1-42D7-42FB-A49D-8732BC914E25}" type="slidenum">
              <a:rPr lang="de-DE" smtClean="0"/>
              <a:pPr>
                <a:defRPr/>
              </a:pPr>
              <a:t>18</a:t>
            </a:fld>
            <a:endParaRPr lang="de-DE"/>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049591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BEC9CD1-F962-44E4-8BCC-1EED43ACAEE7}" type="slidenum">
              <a:rPr lang="de-DE" smtClean="0"/>
              <a:pPr>
                <a:defRPr/>
              </a:pPr>
              <a:t>19</a:t>
            </a:fld>
            <a:endParaRPr lang="de-D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910992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2</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140168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20</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742265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0AF44422-38A5-457C-8EED-F8FA064AEDC3}" type="slidenum">
              <a:rPr lang="de-DE" smtClean="0"/>
              <a:pPr>
                <a:defRPr/>
              </a:pPr>
              <a:t>21</a:t>
            </a:fld>
            <a:endParaRPr lang="de-DE"/>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468992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79CDCF39-9AAD-4A9D-8186-0CC1ACB88A55}" type="slidenum">
              <a:rPr lang="de-DE" smtClean="0"/>
              <a:pPr>
                <a:defRPr/>
              </a:pPr>
              <a:t>22</a:t>
            </a:fld>
            <a:endParaRPr lang="de-DE"/>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201961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79CDCF39-9AAD-4A9D-8186-0CC1ACB88A55}" type="slidenum">
              <a:rPr lang="de-DE" smtClean="0"/>
              <a:pPr>
                <a:defRPr/>
              </a:pPr>
              <a:t>23</a:t>
            </a:fld>
            <a:endParaRPr lang="de-DE"/>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408725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79CDCF39-9AAD-4A9D-8186-0CC1ACB88A55}" type="slidenum">
              <a:rPr lang="de-DE" smtClean="0"/>
              <a:pPr>
                <a:defRPr/>
              </a:pPr>
              <a:t>24</a:t>
            </a:fld>
            <a:endParaRPr lang="de-DE"/>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902008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F5A81966-48FB-4E2D-B7B6-080AFC6E8932}" type="slidenum">
              <a:rPr lang="de-DE" smtClean="0"/>
              <a:pPr>
                <a:defRPr/>
              </a:pPr>
              <a:t>25</a:t>
            </a:fld>
            <a:endParaRPr lang="de-DE"/>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4119373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F5A81966-48FB-4E2D-B7B6-080AFC6E8932}" type="slidenum">
              <a:rPr lang="de-DE" smtClean="0"/>
              <a:pPr>
                <a:defRPr/>
              </a:pPr>
              <a:t>26</a:t>
            </a:fld>
            <a:endParaRPr lang="de-DE"/>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02198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F5A81966-48FB-4E2D-B7B6-080AFC6E8932}" type="slidenum">
              <a:rPr lang="de-DE" smtClean="0"/>
              <a:pPr>
                <a:defRPr/>
              </a:pPr>
              <a:t>27</a:t>
            </a:fld>
            <a:endParaRPr lang="de-DE"/>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4028460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F5A81966-48FB-4E2D-B7B6-080AFC6E8932}" type="slidenum">
              <a:rPr lang="de-DE" smtClean="0"/>
              <a:pPr>
                <a:defRPr/>
              </a:pPr>
              <a:t>28</a:t>
            </a:fld>
            <a:endParaRPr lang="de-DE"/>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441163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F5A81966-48FB-4E2D-B7B6-080AFC6E8932}" type="slidenum">
              <a:rPr lang="de-DE" smtClean="0"/>
              <a:pPr>
                <a:defRPr/>
              </a:pPr>
              <a:t>29</a:t>
            </a:fld>
            <a:endParaRPr lang="de-DE"/>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543412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3</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416094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E3FE1725-511A-4BB7-9E77-4133B76D1072}" type="slidenum">
              <a:rPr lang="de-DE" smtClean="0"/>
              <a:pPr>
                <a:defRPr/>
              </a:pPr>
              <a:t>30</a:t>
            </a:fld>
            <a:endParaRPr lang="de-DE"/>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885171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39D5E150-4257-4EC6-A9E8-258DA5D6667E}" type="slidenum">
              <a:rPr lang="de-DE" smtClean="0"/>
              <a:pPr>
                <a:defRPr/>
              </a:pPr>
              <a:t>31</a:t>
            </a:fld>
            <a:endParaRPr lang="de-DE"/>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994184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95F78EDC-4588-479D-9ED5-859FBD8D4C63}" type="slidenum">
              <a:rPr lang="de-DE" smtClean="0"/>
              <a:pPr>
                <a:defRPr/>
              </a:pPr>
              <a:t>32</a:t>
            </a:fld>
            <a:endParaRPr lang="de-DE"/>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1393365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BEC9CD1-F962-44E4-8BCC-1EED43ACAEE7}" type="slidenum">
              <a:rPr lang="de-DE" smtClean="0"/>
              <a:pPr>
                <a:defRPr/>
              </a:pPr>
              <a:t>33</a:t>
            </a:fld>
            <a:endParaRPr lang="de-D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253107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BEC9CD1-F962-44E4-8BCC-1EED43ACAEE7}" type="slidenum">
              <a:rPr lang="de-DE" smtClean="0"/>
              <a:pPr>
                <a:defRPr/>
              </a:pPr>
              <a:t>34</a:t>
            </a:fld>
            <a:endParaRPr lang="de-D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528493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35</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1575922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BEC9CD1-F962-44E4-8BCC-1EED43ACAEE7}" type="slidenum">
              <a:rPr lang="de-DE" smtClean="0"/>
              <a:pPr>
                <a:defRPr/>
              </a:pPr>
              <a:t>36</a:t>
            </a:fld>
            <a:endParaRPr lang="de-D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2939944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52C17425-CDBA-4AA9-8033-54276F52D9BB}" type="slidenum">
              <a:rPr lang="de-DE" smtClean="0"/>
              <a:pPr>
                <a:defRPr/>
              </a:pPr>
              <a:t>37</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794525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38</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2877845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39</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458633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4</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8146183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40</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4896824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41</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7113025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42</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9708852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43</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4330125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44</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4739722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45</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970021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46</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6334124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47</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4577242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48</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42197595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49</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11540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5</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5216893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50</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474795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51</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237751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52</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40051033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53</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9064561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54</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1777575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55</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8232800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56</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41041948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57</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8907424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58</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0584218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59</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421265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6</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32795138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60</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6317441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BEC9CD1-F962-44E4-8BCC-1EED43ACAEE7}" type="slidenum">
              <a:rPr lang="de-DE" smtClean="0"/>
              <a:pPr>
                <a:defRPr/>
              </a:pPr>
              <a:t>61</a:t>
            </a:fld>
            <a:endParaRPr lang="de-D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15596619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BEC9CD1-F962-44E4-8BCC-1EED43ACAEE7}" type="slidenum">
              <a:rPr lang="de-DE" smtClean="0"/>
              <a:pPr>
                <a:defRPr/>
              </a:pPr>
              <a:t>62</a:t>
            </a:fld>
            <a:endParaRPr lang="de-D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39422502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BEC9CD1-F962-44E4-8BCC-1EED43ACAEE7}" type="slidenum">
              <a:rPr lang="de-DE" smtClean="0"/>
              <a:pPr>
                <a:defRPr/>
              </a:pPr>
              <a:t>63</a:t>
            </a:fld>
            <a:endParaRPr lang="de-D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23930198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BEC9CD1-F962-44E4-8BCC-1EED43ACAEE7}" type="slidenum">
              <a:rPr lang="de-DE" smtClean="0"/>
              <a:pPr>
                <a:defRPr/>
              </a:pPr>
              <a:t>64</a:t>
            </a:fld>
            <a:endParaRPr lang="de-D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41413788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65</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4181204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2F2A4CBF-0C50-44B4-8078-81EF53E45995}" type="slidenum">
              <a:rPr lang="de-DE" smtClean="0"/>
              <a:pPr>
                <a:defRPr/>
              </a:pPr>
              <a:t>66</a:t>
            </a:fld>
            <a:endParaRPr lang="de-DE"/>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9266227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67</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1028576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52C17425-CDBA-4AA9-8033-54276F52D9BB}" type="slidenum">
              <a:rPr lang="de-DE" smtClean="0"/>
              <a:pPr>
                <a:defRPr/>
              </a:pPr>
              <a:t>68</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8675799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52C17425-CDBA-4AA9-8033-54276F52D9BB}" type="slidenum">
              <a:rPr lang="de-DE" smtClean="0"/>
              <a:pPr>
                <a:defRPr/>
              </a:pPr>
              <a:t>69</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342421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7</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1887205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52C17425-CDBA-4AA9-8033-54276F52D9BB}" type="slidenum">
              <a:rPr lang="de-DE" smtClean="0"/>
              <a:pPr>
                <a:defRPr/>
              </a:pPr>
              <a:t>70</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9924065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52C17425-CDBA-4AA9-8033-54276F52D9BB}" type="slidenum">
              <a:rPr lang="de-DE" smtClean="0"/>
              <a:pPr>
                <a:defRPr/>
              </a:pPr>
              <a:t>71</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8481535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52C17425-CDBA-4AA9-8033-54276F52D9BB}" type="slidenum">
              <a:rPr lang="de-DE" smtClean="0"/>
              <a:pPr>
                <a:defRPr/>
              </a:pPr>
              <a:t>72</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0625124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52C17425-CDBA-4AA9-8033-54276F52D9BB}" type="slidenum">
              <a:rPr lang="de-DE" smtClean="0"/>
              <a:pPr>
                <a:defRPr/>
              </a:pPr>
              <a:t>73</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2167065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52C17425-CDBA-4AA9-8033-54276F52D9BB}" type="slidenum">
              <a:rPr lang="de-DE" smtClean="0"/>
              <a:pPr>
                <a:defRPr/>
              </a:pPr>
              <a:t>74</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7313425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D17673F1-42D7-42FB-A49D-8732BC914E25}" type="slidenum">
              <a:rPr lang="de-DE" smtClean="0"/>
              <a:pPr>
                <a:defRPr/>
              </a:pPr>
              <a:t>75</a:t>
            </a:fld>
            <a:endParaRPr lang="de-DE"/>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40945886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D17673F1-42D7-42FB-A49D-8732BC914E25}" type="slidenum">
              <a:rPr lang="de-DE" smtClean="0"/>
              <a:pPr>
                <a:defRPr/>
              </a:pPr>
              <a:t>76</a:t>
            </a:fld>
            <a:endParaRPr lang="de-DE"/>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5260594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79CDCF39-9AAD-4A9D-8186-0CC1ACB88A55}" type="slidenum">
              <a:rPr lang="de-DE" smtClean="0"/>
              <a:pPr>
                <a:defRPr/>
              </a:pPr>
              <a:t>77</a:t>
            </a:fld>
            <a:endParaRPr lang="de-DE"/>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617113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95F78EDC-4588-479D-9ED5-859FBD8D4C63}" type="slidenum">
              <a:rPr lang="de-DE" smtClean="0"/>
              <a:pPr>
                <a:defRPr/>
              </a:pPr>
              <a:t>78</a:t>
            </a:fld>
            <a:endParaRPr lang="de-DE"/>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8255750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BEC9CD1-F962-44E4-8BCC-1EED43ACAEE7}" type="slidenum">
              <a:rPr lang="de-DE" smtClean="0"/>
              <a:pPr>
                <a:defRPr/>
              </a:pPr>
              <a:t>79</a:t>
            </a:fld>
            <a:endParaRPr lang="de-D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897761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E3FE1725-511A-4BB7-9E77-4133B76D1072}" type="slidenum">
              <a:rPr lang="de-DE" smtClean="0"/>
              <a:pPr>
                <a:defRPr/>
              </a:pPr>
              <a:t>8</a:t>
            </a:fld>
            <a:endParaRPr lang="de-DE"/>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2607697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BEC9CD1-F962-44E4-8BCC-1EED43ACAEE7}" type="slidenum">
              <a:rPr lang="de-DE" smtClean="0"/>
              <a:pPr>
                <a:defRPr/>
              </a:pPr>
              <a:t>80</a:t>
            </a:fld>
            <a:endParaRPr lang="de-D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11057657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81</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3876013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BEC9CD1-F962-44E4-8BCC-1EED43ACAEE7}" type="slidenum">
              <a:rPr lang="de-DE" smtClean="0"/>
              <a:pPr>
                <a:defRPr/>
              </a:pPr>
              <a:t>82</a:t>
            </a:fld>
            <a:endParaRPr lang="de-D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25150369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83</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26342209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84</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237024460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85</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234784554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2CBADCA2-F3D6-441E-9AD8-9A05EEE1A6A3}" type="slidenum">
              <a:rPr lang="de-DE" smtClean="0"/>
              <a:pPr>
                <a:defRPr/>
              </a:pPr>
              <a:t>86</a:t>
            </a:fld>
            <a:endParaRPr lang="de-DE"/>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184838849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87</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22479739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88</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70013132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89</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209099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9</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29661389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90</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16467843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91</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84651201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92</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0900809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93</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46984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94</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76544520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95</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1081682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96</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80950314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2CBADCA2-F3D6-441E-9AD8-9A05EEE1A6A3}" type="slidenum">
              <a:rPr lang="de-DE" smtClean="0"/>
              <a:pPr>
                <a:defRPr/>
              </a:pPr>
              <a:t>97</a:t>
            </a:fld>
            <a:endParaRPr lang="de-DE"/>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186390569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98</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93690823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CF693C-0A39-4BA3-9703-F280E40236AA}" type="slidenum">
              <a:rPr lang="de-DE" smtClean="0"/>
              <a:pPr/>
              <a:t>99</a:t>
            </a:fld>
            <a:endParaRPr lang="de-D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924940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foli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de-DE" sz="2400">
                <a:latin typeface="Times New Roman" pitchFamily="18" charset="0"/>
                <a:cs typeface="+mn-cs"/>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de-DE" sz="2400">
                <a:latin typeface="Times New Roman" pitchFamily="18" charset="0"/>
                <a:cs typeface="+mn-cs"/>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de-DE" sz="2400">
                  <a:latin typeface="Times New Roman" pitchFamily="18" charset="0"/>
                  <a:cs typeface="+mn-cs"/>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de-DE" sz="2400">
                  <a:latin typeface="Times New Roman" pitchFamily="18" charset="0"/>
                  <a:cs typeface="+mn-cs"/>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de-DE" sz="2400">
                  <a:latin typeface="Times New Roman" pitchFamily="18" charset="0"/>
                  <a:cs typeface="+mn-cs"/>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de-DE" sz="2400">
                  <a:latin typeface="Times New Roman" pitchFamily="18" charset="0"/>
                  <a:cs typeface="+mn-cs"/>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de-DE" sz="2400">
                  <a:latin typeface="Times New Roman" pitchFamily="18" charset="0"/>
                  <a:cs typeface="+mn-cs"/>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de-DE" sz="2400">
                  <a:latin typeface="Times New Roman" pitchFamily="18" charset="0"/>
                  <a:cs typeface="+mn-cs"/>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de-DE" sz="2400">
                  <a:latin typeface="Times New Roman" pitchFamily="18" charset="0"/>
                  <a:cs typeface="+mn-cs"/>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de-DE" sz="2400">
                  <a:latin typeface="Times New Roman" pitchFamily="18" charset="0"/>
                  <a:cs typeface="+mn-cs"/>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de-DE" sz="2400">
                  <a:latin typeface="Times New Roman" pitchFamily="18" charset="0"/>
                  <a:cs typeface="+mn-cs"/>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de-DE" sz="2400">
                  <a:latin typeface="Times New Roman" pitchFamily="18" charset="0"/>
                  <a:cs typeface="+mn-cs"/>
                </a:endParaRPr>
              </a:p>
            </p:txBody>
          </p:sp>
        </p:grpSp>
      </p:grpSp>
      <p:sp>
        <p:nvSpPr>
          <p:cNvPr id="20379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de-DE"/>
              <a:t>Titelmasterformat durch Klicken bearbeiten</a:t>
            </a:r>
          </a:p>
        </p:txBody>
      </p:sp>
      <p:sp>
        <p:nvSpPr>
          <p:cNvPr id="20379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de-DE"/>
              <a:t>Formatvorlage des Untertitelmasters durch Klicken bearbeiten</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de-DE"/>
          </a:p>
        </p:txBody>
      </p:sp>
      <p:sp>
        <p:nvSpPr>
          <p:cNvPr id="19" name="Rectangle 17"/>
          <p:cNvSpPr>
            <a:spLocks noGrp="1" noChangeArrowheads="1"/>
          </p:cNvSpPr>
          <p:nvPr>
            <p:ph type="ftr" sz="quarter" idx="11"/>
          </p:nvPr>
        </p:nvSpPr>
        <p:spPr/>
        <p:txBody>
          <a:bodyPr/>
          <a:lstStyle>
            <a:lvl1pPr>
              <a:defRPr/>
            </a:lvl1pPr>
          </a:lstStyle>
          <a:p>
            <a:pPr>
              <a:defRPr/>
            </a:pPr>
            <a:endParaRPr lang="de-DE"/>
          </a:p>
        </p:txBody>
      </p:sp>
      <p:sp>
        <p:nvSpPr>
          <p:cNvPr id="20" name="Rectangle 18"/>
          <p:cNvSpPr>
            <a:spLocks noGrp="1" noChangeArrowheads="1"/>
          </p:cNvSpPr>
          <p:nvPr>
            <p:ph type="sldNum" sz="quarter" idx="12"/>
          </p:nvPr>
        </p:nvSpPr>
        <p:spPr/>
        <p:txBody>
          <a:bodyPr/>
          <a:lstStyle>
            <a:lvl1pPr>
              <a:defRPr/>
            </a:lvl1pPr>
          </a:lstStyle>
          <a:p>
            <a:pPr>
              <a:defRPr/>
            </a:pPr>
            <a:fld id="{4D6FABBA-F030-402A-8909-A17F895B7AA1}" type="slidenum">
              <a:rPr lang="de-DE"/>
              <a:pPr>
                <a:defRPr/>
              </a:pPr>
              <a:t>‹Nr.›</a:t>
            </a:fld>
            <a:endParaRPr lang="de-DE"/>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p>
        </p:txBody>
      </p:sp>
      <p:sp>
        <p:nvSpPr>
          <p:cNvPr id="5" name="Rectangle 3"/>
          <p:cNvSpPr>
            <a:spLocks noGrp="1" noChangeArrowheads="1"/>
          </p:cNvSpPr>
          <p:nvPr>
            <p:ph type="sldNum" sz="quarter" idx="11"/>
          </p:nvPr>
        </p:nvSpPr>
        <p:spPr>
          <a:ln/>
        </p:spPr>
        <p:txBody>
          <a:bodyPr/>
          <a:lstStyle>
            <a:lvl1pPr>
              <a:defRPr/>
            </a:lvl1pPr>
          </a:lstStyle>
          <a:p>
            <a:pPr>
              <a:defRPr/>
            </a:pPr>
            <a:fld id="{B8CDD37D-5CA0-4DBB-B27D-692F73BDB5A8}" type="slidenum">
              <a:rPr lang="de-DE"/>
              <a:pPr>
                <a:defRPr/>
              </a:pPr>
              <a:t>‹Nr.›</a:t>
            </a:fld>
            <a:endParaRPr lang="de-DE"/>
          </a:p>
        </p:txBody>
      </p:sp>
      <p:sp>
        <p:nvSpPr>
          <p:cNvPr id="6"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457200"/>
            <a:ext cx="2057400" cy="54102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457200"/>
            <a:ext cx="6019800" cy="54102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p>
        </p:txBody>
      </p:sp>
      <p:sp>
        <p:nvSpPr>
          <p:cNvPr id="5" name="Rectangle 3"/>
          <p:cNvSpPr>
            <a:spLocks noGrp="1" noChangeArrowheads="1"/>
          </p:cNvSpPr>
          <p:nvPr>
            <p:ph type="sldNum" sz="quarter" idx="11"/>
          </p:nvPr>
        </p:nvSpPr>
        <p:spPr>
          <a:ln/>
        </p:spPr>
        <p:txBody>
          <a:bodyPr/>
          <a:lstStyle>
            <a:lvl1pPr>
              <a:defRPr/>
            </a:lvl1pPr>
          </a:lstStyle>
          <a:p>
            <a:pPr>
              <a:defRPr/>
            </a:pPr>
            <a:fld id="{246C63AE-F35F-4C7C-B2F2-E3B5DAEA6213}" type="slidenum">
              <a:rPr lang="de-DE"/>
              <a:pPr>
                <a:defRPr/>
              </a:pPr>
              <a:t>‹Nr.›</a:t>
            </a:fld>
            <a:endParaRPr lang="de-DE"/>
          </a:p>
        </p:txBody>
      </p:sp>
      <p:sp>
        <p:nvSpPr>
          <p:cNvPr id="6"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p>
        </p:txBody>
      </p:sp>
      <p:sp>
        <p:nvSpPr>
          <p:cNvPr id="5" name="Rectangle 3"/>
          <p:cNvSpPr>
            <a:spLocks noGrp="1" noChangeArrowheads="1"/>
          </p:cNvSpPr>
          <p:nvPr>
            <p:ph type="sldNum" sz="quarter" idx="11"/>
          </p:nvPr>
        </p:nvSpPr>
        <p:spPr>
          <a:ln/>
        </p:spPr>
        <p:txBody>
          <a:bodyPr/>
          <a:lstStyle>
            <a:lvl1pPr>
              <a:defRPr/>
            </a:lvl1pPr>
          </a:lstStyle>
          <a:p>
            <a:pPr>
              <a:defRPr/>
            </a:pPr>
            <a:fld id="{A549B335-27D4-4CC9-BEF9-FCEAD88AD16A}" type="slidenum">
              <a:rPr lang="de-DE"/>
              <a:pPr>
                <a:defRPr/>
              </a:pPr>
              <a:t>‹Nr.›</a:t>
            </a:fld>
            <a:endParaRPr lang="de-DE"/>
          </a:p>
        </p:txBody>
      </p:sp>
      <p:sp>
        <p:nvSpPr>
          <p:cNvPr id="6"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p>
        </p:txBody>
      </p:sp>
      <p:sp>
        <p:nvSpPr>
          <p:cNvPr id="5" name="Rectangle 3"/>
          <p:cNvSpPr>
            <a:spLocks noGrp="1" noChangeArrowheads="1"/>
          </p:cNvSpPr>
          <p:nvPr>
            <p:ph type="sldNum" sz="quarter" idx="11"/>
          </p:nvPr>
        </p:nvSpPr>
        <p:spPr>
          <a:ln/>
        </p:spPr>
        <p:txBody>
          <a:bodyPr/>
          <a:lstStyle>
            <a:lvl1pPr>
              <a:defRPr/>
            </a:lvl1pPr>
          </a:lstStyle>
          <a:p>
            <a:pPr>
              <a:defRPr/>
            </a:pPr>
            <a:fld id="{1DA3C5EB-0AAE-46B0-B7B5-AF8F51578124}" type="slidenum">
              <a:rPr lang="de-DE"/>
              <a:pPr>
                <a:defRPr/>
              </a:pPr>
              <a:t>‹Nr.›</a:t>
            </a:fld>
            <a:endParaRPr lang="de-DE"/>
          </a:p>
        </p:txBody>
      </p:sp>
      <p:sp>
        <p:nvSpPr>
          <p:cNvPr id="6"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p>
        </p:txBody>
      </p:sp>
      <p:sp>
        <p:nvSpPr>
          <p:cNvPr id="6" name="Rectangle 3"/>
          <p:cNvSpPr>
            <a:spLocks noGrp="1" noChangeArrowheads="1"/>
          </p:cNvSpPr>
          <p:nvPr>
            <p:ph type="sldNum" sz="quarter" idx="11"/>
          </p:nvPr>
        </p:nvSpPr>
        <p:spPr>
          <a:ln/>
        </p:spPr>
        <p:txBody>
          <a:bodyPr/>
          <a:lstStyle>
            <a:lvl1pPr>
              <a:defRPr/>
            </a:lvl1pPr>
          </a:lstStyle>
          <a:p>
            <a:pPr>
              <a:defRPr/>
            </a:pPr>
            <a:fld id="{572CD7F6-F79F-4FCC-910B-465AC6A5DDAD}" type="slidenum">
              <a:rPr lang="de-DE"/>
              <a:pPr>
                <a:defRPr/>
              </a:pPr>
              <a:t>‹Nr.›</a:t>
            </a:fld>
            <a:endParaRPr lang="de-DE"/>
          </a:p>
        </p:txBody>
      </p:sp>
      <p:sp>
        <p:nvSpPr>
          <p:cNvPr id="7"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2"/>
          <p:cNvSpPr>
            <a:spLocks noGrp="1" noChangeArrowheads="1"/>
          </p:cNvSpPr>
          <p:nvPr>
            <p:ph type="ftr" sz="quarter" idx="10"/>
          </p:nvPr>
        </p:nvSpPr>
        <p:spPr>
          <a:ln/>
        </p:spPr>
        <p:txBody>
          <a:bodyPr/>
          <a:lstStyle>
            <a:lvl1pPr>
              <a:defRPr/>
            </a:lvl1pPr>
          </a:lstStyle>
          <a:p>
            <a:pPr>
              <a:defRPr/>
            </a:pPr>
            <a:endParaRPr lang="de-DE"/>
          </a:p>
        </p:txBody>
      </p:sp>
      <p:sp>
        <p:nvSpPr>
          <p:cNvPr id="8" name="Rectangle 3"/>
          <p:cNvSpPr>
            <a:spLocks noGrp="1" noChangeArrowheads="1"/>
          </p:cNvSpPr>
          <p:nvPr>
            <p:ph type="sldNum" sz="quarter" idx="11"/>
          </p:nvPr>
        </p:nvSpPr>
        <p:spPr>
          <a:ln/>
        </p:spPr>
        <p:txBody>
          <a:bodyPr/>
          <a:lstStyle>
            <a:lvl1pPr>
              <a:defRPr/>
            </a:lvl1pPr>
          </a:lstStyle>
          <a:p>
            <a:pPr>
              <a:defRPr/>
            </a:pPr>
            <a:fld id="{AC6F8E8B-51B8-4D85-823C-A00DF4690CE7}" type="slidenum">
              <a:rPr lang="de-DE"/>
              <a:pPr>
                <a:defRPr/>
              </a:pPr>
              <a:t>‹Nr.›</a:t>
            </a:fld>
            <a:endParaRPr lang="de-DE"/>
          </a:p>
        </p:txBody>
      </p:sp>
      <p:sp>
        <p:nvSpPr>
          <p:cNvPr id="9"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2"/>
          <p:cNvSpPr>
            <a:spLocks noGrp="1" noChangeArrowheads="1"/>
          </p:cNvSpPr>
          <p:nvPr>
            <p:ph type="ftr" sz="quarter" idx="10"/>
          </p:nvPr>
        </p:nvSpPr>
        <p:spPr>
          <a:ln/>
        </p:spPr>
        <p:txBody>
          <a:bodyPr/>
          <a:lstStyle>
            <a:lvl1pPr>
              <a:defRPr/>
            </a:lvl1pPr>
          </a:lstStyle>
          <a:p>
            <a:pPr>
              <a:defRPr/>
            </a:pPr>
            <a:endParaRPr lang="de-DE"/>
          </a:p>
        </p:txBody>
      </p:sp>
      <p:sp>
        <p:nvSpPr>
          <p:cNvPr id="4" name="Rectangle 3"/>
          <p:cNvSpPr>
            <a:spLocks noGrp="1" noChangeArrowheads="1"/>
          </p:cNvSpPr>
          <p:nvPr>
            <p:ph type="sldNum" sz="quarter" idx="11"/>
          </p:nvPr>
        </p:nvSpPr>
        <p:spPr>
          <a:ln/>
        </p:spPr>
        <p:txBody>
          <a:bodyPr/>
          <a:lstStyle>
            <a:lvl1pPr>
              <a:defRPr/>
            </a:lvl1pPr>
          </a:lstStyle>
          <a:p>
            <a:pPr>
              <a:defRPr/>
            </a:pPr>
            <a:fld id="{B564219B-484A-4705-87A5-DEE6E7251168}" type="slidenum">
              <a:rPr lang="de-DE"/>
              <a:pPr>
                <a:defRPr/>
              </a:pPr>
              <a:t>‹Nr.›</a:t>
            </a:fld>
            <a:endParaRPr lang="de-DE"/>
          </a:p>
        </p:txBody>
      </p:sp>
      <p:sp>
        <p:nvSpPr>
          <p:cNvPr id="5"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de-DE"/>
          </a:p>
        </p:txBody>
      </p:sp>
      <p:sp>
        <p:nvSpPr>
          <p:cNvPr id="3" name="Rectangle 3"/>
          <p:cNvSpPr>
            <a:spLocks noGrp="1" noChangeArrowheads="1"/>
          </p:cNvSpPr>
          <p:nvPr>
            <p:ph type="sldNum" sz="quarter" idx="11"/>
          </p:nvPr>
        </p:nvSpPr>
        <p:spPr>
          <a:ln/>
        </p:spPr>
        <p:txBody>
          <a:bodyPr/>
          <a:lstStyle>
            <a:lvl1pPr>
              <a:defRPr/>
            </a:lvl1pPr>
          </a:lstStyle>
          <a:p>
            <a:pPr>
              <a:defRPr/>
            </a:pPr>
            <a:fld id="{4661C161-9EF3-402C-8FC6-571DC63DD9E3}" type="slidenum">
              <a:rPr lang="de-DE"/>
              <a:pPr>
                <a:defRPr/>
              </a:pPr>
              <a:t>‹Nr.›</a:t>
            </a:fld>
            <a:endParaRPr lang="de-DE"/>
          </a:p>
        </p:txBody>
      </p:sp>
      <p:sp>
        <p:nvSpPr>
          <p:cNvPr id="4"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p>
        </p:txBody>
      </p:sp>
      <p:sp>
        <p:nvSpPr>
          <p:cNvPr id="6" name="Rectangle 3"/>
          <p:cNvSpPr>
            <a:spLocks noGrp="1" noChangeArrowheads="1"/>
          </p:cNvSpPr>
          <p:nvPr>
            <p:ph type="sldNum" sz="quarter" idx="11"/>
          </p:nvPr>
        </p:nvSpPr>
        <p:spPr>
          <a:ln/>
        </p:spPr>
        <p:txBody>
          <a:bodyPr/>
          <a:lstStyle>
            <a:lvl1pPr>
              <a:defRPr/>
            </a:lvl1pPr>
          </a:lstStyle>
          <a:p>
            <a:pPr>
              <a:defRPr/>
            </a:pPr>
            <a:fld id="{597E7C86-E1EE-4B6E-A18E-7F75C585B40C}" type="slidenum">
              <a:rPr lang="de-DE"/>
              <a:pPr>
                <a:defRPr/>
              </a:pPr>
              <a:t>‹Nr.›</a:t>
            </a:fld>
            <a:endParaRPr lang="de-DE"/>
          </a:p>
        </p:txBody>
      </p:sp>
      <p:sp>
        <p:nvSpPr>
          <p:cNvPr id="7"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p>
        </p:txBody>
      </p:sp>
      <p:sp>
        <p:nvSpPr>
          <p:cNvPr id="6" name="Rectangle 3"/>
          <p:cNvSpPr>
            <a:spLocks noGrp="1" noChangeArrowheads="1"/>
          </p:cNvSpPr>
          <p:nvPr>
            <p:ph type="sldNum" sz="quarter" idx="11"/>
          </p:nvPr>
        </p:nvSpPr>
        <p:spPr>
          <a:ln/>
        </p:spPr>
        <p:txBody>
          <a:bodyPr/>
          <a:lstStyle>
            <a:lvl1pPr>
              <a:defRPr/>
            </a:lvl1pPr>
          </a:lstStyle>
          <a:p>
            <a:pPr>
              <a:defRPr/>
            </a:pPr>
            <a:fld id="{0E473E9B-8D28-4862-809E-9BBA3470BA89}" type="slidenum">
              <a:rPr lang="de-DE"/>
              <a:pPr>
                <a:defRPr/>
              </a:pPr>
              <a:t>‹Nr.›</a:t>
            </a:fld>
            <a:endParaRPr lang="de-DE"/>
          </a:p>
        </p:txBody>
      </p:sp>
      <p:sp>
        <p:nvSpPr>
          <p:cNvPr id="7" name="Rectangle 16"/>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cs typeface="+mn-cs"/>
              </a:defRPr>
            </a:lvl1pPr>
          </a:lstStyle>
          <a:p>
            <a:pPr>
              <a:defRPr/>
            </a:pPr>
            <a:endParaRPr lang="de-DE"/>
          </a:p>
        </p:txBody>
      </p:sp>
      <p:sp>
        <p:nvSpPr>
          <p:cNvPr id="20275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21A21208-88DA-4526-A849-C641F90B3A88}" type="slidenum">
              <a:rPr lang="de-DE"/>
              <a:pPr>
                <a:defRPr/>
              </a:pPr>
              <a:t>‹Nr.›</a:t>
            </a:fld>
            <a:endParaRPr lang="de-DE"/>
          </a:p>
        </p:txBody>
      </p:sp>
      <p:grpSp>
        <p:nvGrpSpPr>
          <p:cNvPr id="1028" name="Group 4"/>
          <p:cNvGrpSpPr>
            <a:grpSpLocks/>
          </p:cNvGrpSpPr>
          <p:nvPr/>
        </p:nvGrpSpPr>
        <p:grpSpPr bwMode="auto">
          <a:xfrm>
            <a:off x="0" y="0"/>
            <a:ext cx="9144000" cy="546100"/>
            <a:chOff x="0" y="0"/>
            <a:chExt cx="5760" cy="344"/>
          </a:xfrm>
        </p:grpSpPr>
        <p:sp>
          <p:nvSpPr>
            <p:cNvPr id="2027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de-DE" sz="2400">
                <a:latin typeface="Times New Roman" pitchFamily="18" charset="0"/>
                <a:cs typeface="+mn-cs"/>
              </a:endParaRPr>
            </a:p>
          </p:txBody>
        </p:sp>
        <p:sp>
          <p:nvSpPr>
            <p:cNvPr id="2027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de-DE" sz="2400">
                <a:latin typeface="Times New Roman" pitchFamily="18" charset="0"/>
                <a:cs typeface="+mn-cs"/>
              </a:endParaRPr>
            </a:p>
          </p:txBody>
        </p:sp>
        <p:sp>
          <p:nvSpPr>
            <p:cNvPr id="2027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de-DE">
                <a:solidFill>
                  <a:schemeClr val="hlink"/>
                </a:solidFill>
                <a:cs typeface="+mn-cs"/>
              </a:endParaRPr>
            </a:p>
          </p:txBody>
        </p:sp>
        <p:sp>
          <p:nvSpPr>
            <p:cNvPr id="2027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de-DE">
                <a:solidFill>
                  <a:schemeClr val="hlink"/>
                </a:solidFill>
                <a:cs typeface="+mn-cs"/>
              </a:endParaRPr>
            </a:p>
          </p:txBody>
        </p:sp>
        <p:sp>
          <p:nvSpPr>
            <p:cNvPr id="2027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de-DE">
                <a:solidFill>
                  <a:schemeClr val="accent2"/>
                </a:solidFill>
                <a:cs typeface="+mn-cs"/>
              </a:endParaRPr>
            </a:p>
          </p:txBody>
        </p:sp>
        <p:sp>
          <p:nvSpPr>
            <p:cNvPr id="2027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de-DE">
                <a:solidFill>
                  <a:schemeClr val="hlink"/>
                </a:solidFill>
                <a:cs typeface="+mn-cs"/>
              </a:endParaRPr>
            </a:p>
          </p:txBody>
        </p:sp>
        <p:sp>
          <p:nvSpPr>
            <p:cNvPr id="2027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de-DE" sz="2400">
                <a:latin typeface="Times New Roman" pitchFamily="18" charset="0"/>
                <a:cs typeface="+mn-cs"/>
              </a:endParaRPr>
            </a:p>
          </p:txBody>
        </p:sp>
        <p:sp>
          <p:nvSpPr>
            <p:cNvPr id="2027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de-DE">
                <a:solidFill>
                  <a:schemeClr val="accent2"/>
                </a:solidFill>
                <a:cs typeface="+mn-cs"/>
              </a:endParaRPr>
            </a:p>
          </p:txBody>
        </p:sp>
        <p:sp>
          <p:nvSpPr>
            <p:cNvPr id="2027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de-DE">
                <a:solidFill>
                  <a:schemeClr val="accent2"/>
                </a:solidFill>
                <a:cs typeface="+mn-cs"/>
              </a:endParaRPr>
            </a:p>
          </p:txBody>
        </p:sp>
      </p:grpSp>
      <p:sp>
        <p:nvSpPr>
          <p:cNvPr id="202766"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202767"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20276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de-DE"/>
          </a:p>
        </p:txBody>
      </p:sp>
    </p:spTree>
  </p:cSld>
  <p:clrMap bg1="lt1" tx1="dk1" bg2="lt2" tx2="dk2" accent1="accent1" accent2="accent2" accent3="accent3" accent4="accent4" accent5="accent5" accent6="accent6" hlink="hlink" folHlink="folHlink"/>
  <p:sldLayoutIdLst>
    <p:sldLayoutId id="2147486662" r:id="rId1"/>
    <p:sldLayoutId id="2147486652" r:id="rId2"/>
    <p:sldLayoutId id="2147486653" r:id="rId3"/>
    <p:sldLayoutId id="2147486654" r:id="rId4"/>
    <p:sldLayoutId id="2147486655" r:id="rId5"/>
    <p:sldLayoutId id="2147486656" r:id="rId6"/>
    <p:sldLayoutId id="2147486657" r:id="rId7"/>
    <p:sldLayoutId id="2147486658" r:id="rId8"/>
    <p:sldLayoutId id="2147486659" r:id="rId9"/>
    <p:sldLayoutId id="2147486660" r:id="rId10"/>
    <p:sldLayoutId id="2147486661" r:id="rId11"/>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2766"/>
                                        </p:tgtEl>
                                        <p:attrNameLst>
                                          <p:attrName>style.visibility</p:attrName>
                                        </p:attrNameLst>
                                      </p:cBhvr>
                                      <p:to>
                                        <p:strVal val="visible"/>
                                      </p:to>
                                    </p:set>
                                    <p:animEffect transition="in" filter="fade">
                                      <p:cBhvr>
                                        <p:cTn id="7" dur="2000"/>
                                        <p:tgtEl>
                                          <p:spTgt spid="2027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2767"/>
                                        </p:tgtEl>
                                        <p:attrNameLst>
                                          <p:attrName>style.visibility</p:attrName>
                                        </p:attrNameLst>
                                      </p:cBhvr>
                                      <p:to>
                                        <p:strVal val="visible"/>
                                      </p:to>
                                    </p:set>
                                    <p:animEffect transition="in" filter="fade">
                                      <p:cBhvr>
                                        <p:cTn id="10" dur="2000"/>
                                        <p:tgtEl>
                                          <p:spTgt spid="202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6" grpId="0"/>
      <p:bldP spid="202767" grpId="0">
        <p:tmplLst>
          <p:tmpl>
            <p:tnLst>
              <p:par>
                <p:cTn presetID="10" presetClass="entr" presetSubtype="0" fill="hold" nodeType="withEffect">
                  <p:stCondLst>
                    <p:cond delay="0"/>
                  </p:stCondLst>
                  <p:childTnLst>
                    <p:set>
                      <p:cBhvr>
                        <p:cTn dur="1" fill="hold">
                          <p:stCondLst>
                            <p:cond delay="0"/>
                          </p:stCondLst>
                        </p:cTn>
                        <p:tgtEl>
                          <p:spTgt spid="202767"/>
                        </p:tgtEl>
                        <p:attrNameLst>
                          <p:attrName>style.visibility</p:attrName>
                        </p:attrNameLst>
                      </p:cBhvr>
                      <p:to>
                        <p:strVal val="visible"/>
                      </p:to>
                    </p:set>
                    <p:animEffect transition="in" filter="fade">
                      <p:cBhvr>
                        <p:cTn dur="2000"/>
                        <p:tgtEl>
                          <p:spTgt spid="202767"/>
                        </p:tgtEl>
                      </p:cBhvr>
                    </p:animEffect>
                  </p:childTnLst>
                </p:cTn>
              </p:par>
            </p:tnLst>
          </p:tmpl>
        </p:tmplLst>
      </p:bldP>
    </p:bld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Bilder\logo.png"/>
          <p:cNvPicPr>
            <a:picLocks noChangeAspect="1" noChangeArrowheads="1"/>
          </p:cNvPicPr>
          <p:nvPr/>
        </p:nvPicPr>
        <p:blipFill>
          <a:blip r:embed="rId3" cstate="print"/>
          <a:srcRect/>
          <a:stretch>
            <a:fillRect/>
          </a:stretch>
        </p:blipFill>
        <p:spPr bwMode="auto">
          <a:xfrm>
            <a:off x="6516216" y="404664"/>
            <a:ext cx="2000264" cy="1143008"/>
          </a:xfrm>
          <a:prstGeom prst="rect">
            <a:avLst/>
          </a:prstGeom>
          <a:noFill/>
        </p:spPr>
      </p:pic>
      <p:sp>
        <p:nvSpPr>
          <p:cNvPr id="8" name="Rechteck 7"/>
          <p:cNvSpPr/>
          <p:nvPr/>
        </p:nvSpPr>
        <p:spPr>
          <a:xfrm>
            <a:off x="323528" y="548680"/>
            <a:ext cx="6084168" cy="815608"/>
          </a:xfrm>
          <a:prstGeom prst="rect">
            <a:avLst/>
          </a:prstGeom>
        </p:spPr>
        <p:txBody>
          <a:bodyPr wrap="square">
            <a:spAutoFit/>
          </a:bodyPr>
          <a:lstStyle/>
          <a:p>
            <a:pPr algn="ctr"/>
            <a:r>
              <a:rPr lang="de-DE" sz="2700" b="1" kern="10" dirty="0">
                <a:ln w="17780" cmpd="sng">
                  <a:solidFill>
                    <a:schemeClr val="accent1">
                      <a:tint val="3000"/>
                    </a:schemeClr>
                  </a:solidFill>
                  <a:prstDash val="solid"/>
                  <a:miter lim="800000"/>
                </a:ln>
                <a:solidFill>
                  <a:srgbClr val="003366"/>
                </a:solidFill>
                <a:latin typeface="Arial Black" pitchFamily="34" charset="0"/>
                <a:cs typeface="Arial"/>
              </a:rPr>
              <a:t>  Projekt Pädagogik und Recht</a:t>
            </a:r>
            <a:r>
              <a:rPr lang="de-DE" sz="2000" b="1" dirty="0">
                <a:solidFill>
                  <a:srgbClr val="003366"/>
                </a:solidFill>
                <a:latin typeface="Arial Black" pitchFamily="34" charset="0"/>
              </a:rPr>
              <a:t>©                   </a:t>
            </a:r>
          </a:p>
          <a:p>
            <a:pPr algn="ctr"/>
            <a:r>
              <a:rPr lang="de-DE" sz="2000" b="1" kern="10" dirty="0">
                <a:ln w="17780" cmpd="sng">
                  <a:solidFill>
                    <a:schemeClr val="accent1">
                      <a:tint val="3000"/>
                    </a:schemeClr>
                  </a:solidFill>
                  <a:prstDash val="solid"/>
                  <a:miter lim="800000"/>
                </a:ln>
                <a:solidFill>
                  <a:srgbClr val="003366"/>
                </a:solidFill>
                <a:latin typeface="Arial"/>
                <a:cs typeface="Arial"/>
              </a:rPr>
              <a:t>    </a:t>
            </a:r>
            <a:r>
              <a:rPr lang="de-DE" sz="2000" dirty="0">
                <a:solidFill>
                  <a:srgbClr val="003366"/>
                </a:solidFill>
              </a:rPr>
              <a:t>www.paedagogikundrecht.de</a:t>
            </a:r>
            <a:endParaRPr lang="de-DE" sz="2000" b="1" dirty="0">
              <a:solidFill>
                <a:srgbClr val="003366"/>
              </a:solidFill>
            </a:endParaRPr>
          </a:p>
        </p:txBody>
      </p:sp>
      <p:sp>
        <p:nvSpPr>
          <p:cNvPr id="13" name="Rechteck 12"/>
          <p:cNvSpPr/>
          <p:nvPr/>
        </p:nvSpPr>
        <p:spPr>
          <a:xfrm>
            <a:off x="0" y="-6"/>
            <a:ext cx="9144000" cy="6876000"/>
          </a:xfrm>
          <a:prstGeom prst="rect">
            <a:avLst/>
          </a:prstGeom>
          <a:noFill/>
          <a:ln w="63500">
            <a:solidFill>
              <a:srgbClr val="003366"/>
            </a:solidFill>
          </a:ln>
        </p:spPr>
        <p:txBody>
          <a:bodyPr wrap="square" lIns="91440" tIns="45720" rIns="91440" bIns="45720">
            <a:spAutoFit/>
          </a:bodyPr>
          <a:lstStyle/>
          <a:p>
            <a:pPr algn="ctr">
              <a:defRPr/>
            </a:pPr>
            <a:endParaRPr lang="de-DE" sz="5400" b="1" kern="10" cap="none" spc="0" dirty="0">
              <a:ln w="17780" cmpd="sng">
                <a:solidFill>
                  <a:schemeClr val="accent1">
                    <a:tint val="3000"/>
                  </a:schemeClr>
                </a:solidFill>
                <a:prstDash val="solid"/>
                <a:miter lim="800000"/>
              </a:ln>
              <a:solidFill>
                <a:srgbClr val="003366"/>
              </a:solidFill>
              <a:effectLst>
                <a:outerShdw blurRad="55000" dist="50800" dir="5400000" algn="tl">
                  <a:srgbClr val="000000">
                    <a:alpha val="33000"/>
                  </a:srgbClr>
                </a:outerShdw>
              </a:effectLst>
              <a:latin typeface="Arial"/>
              <a:cs typeface="Arial"/>
            </a:endParaRPr>
          </a:p>
          <a:p>
            <a:pPr algn="ctr">
              <a:defRPr/>
            </a:pPr>
            <a:endParaRPr lang="de-DE" sz="4870" b="1" kern="10" cap="none" spc="0" dirty="0">
              <a:ln w="17780" cmpd="sng">
                <a:solidFill>
                  <a:schemeClr val="accent1">
                    <a:tint val="3000"/>
                  </a:schemeClr>
                </a:solidFill>
                <a:prstDash val="solid"/>
                <a:miter lim="800000"/>
              </a:ln>
              <a:solidFill>
                <a:srgbClr val="003366"/>
              </a:solidFill>
              <a:effectLst>
                <a:outerShdw blurRad="38100" dist="38100" dir="2700000" algn="tl">
                  <a:srgbClr val="000000">
                    <a:alpha val="43137"/>
                  </a:srgbClr>
                </a:outerShdw>
              </a:effectLst>
              <a:latin typeface="Arial Black" pitchFamily="34" charset="0"/>
              <a:cs typeface="Arial"/>
            </a:endParaRPr>
          </a:p>
          <a:p>
            <a:pPr algn="ctr">
              <a:defRPr/>
            </a:pPr>
            <a:endParaRPr lang="de-DE" sz="5400" b="1" kern="10" dirty="0">
              <a:ln w="17780" cmpd="sng">
                <a:solidFill>
                  <a:schemeClr val="accent1">
                    <a:tint val="3000"/>
                  </a:schemeClr>
                </a:solidFill>
                <a:prstDash val="solid"/>
                <a:miter lim="800000"/>
              </a:ln>
              <a:solidFill>
                <a:srgbClr val="003366"/>
              </a:solidFill>
              <a:effectLst>
                <a:outerShdw blurRad="38100" dist="38100" dir="2700000" algn="tl">
                  <a:srgbClr val="000000">
                    <a:alpha val="43137"/>
                  </a:srgbClr>
                </a:outerShdw>
              </a:effectLst>
              <a:latin typeface="Arial" pitchFamily="34" charset="0"/>
              <a:cs typeface="Arial"/>
            </a:endParaRPr>
          </a:p>
          <a:p>
            <a:pPr algn="ctr">
              <a:defRPr/>
            </a:pPr>
            <a:r>
              <a:rPr lang="de-DE" sz="5150" b="1" kern="10" dirty="0">
                <a:ln w="17780" cmpd="sng">
                  <a:solidFill>
                    <a:schemeClr val="accent1">
                      <a:tint val="3000"/>
                    </a:schemeClr>
                  </a:solidFill>
                  <a:prstDash val="solid"/>
                  <a:miter lim="800000"/>
                </a:ln>
                <a:solidFill>
                  <a:srgbClr val="003366"/>
                </a:solidFill>
                <a:effectLst>
                  <a:outerShdw blurRad="38100" dist="38100" dir="2700000" algn="tl">
                    <a:srgbClr val="000000">
                      <a:alpha val="43137"/>
                    </a:srgbClr>
                  </a:outerShdw>
                </a:effectLst>
                <a:latin typeface="Arial" pitchFamily="34" charset="0"/>
                <a:cs typeface="Arial"/>
              </a:rPr>
              <a:t>Handlungssicher in kritischen Situationen des pädagogischen Alltags</a:t>
            </a:r>
          </a:p>
          <a:p>
            <a:pPr algn="ctr">
              <a:defRPr/>
            </a:pPr>
            <a:endParaRPr lang="de-DE" sz="5150" b="1" kern="10" dirty="0">
              <a:ln w="17780" cmpd="sng">
                <a:solidFill>
                  <a:schemeClr val="accent1">
                    <a:tint val="3000"/>
                  </a:schemeClr>
                </a:solidFill>
                <a:prstDash val="solid"/>
                <a:miter lim="800000"/>
              </a:ln>
              <a:solidFill>
                <a:srgbClr val="003366"/>
              </a:solidFill>
              <a:effectLst>
                <a:outerShdw blurRad="38100" dist="38100" dir="2700000" algn="tl">
                  <a:srgbClr val="000000">
                    <a:alpha val="43137"/>
                  </a:srgbClr>
                </a:outerShdw>
              </a:effectLst>
              <a:latin typeface="Arial" pitchFamily="34" charset="0"/>
              <a:cs typeface="Arial"/>
            </a:endParaRPr>
          </a:p>
          <a:p>
            <a:pPr algn="ctr">
              <a:defRPr/>
            </a:pPr>
            <a:r>
              <a:rPr lang="de-DE" sz="2000" b="1" kern="10" cap="all" dirty="0">
                <a:ln w="17780" cmpd="sng">
                  <a:solidFill>
                    <a:schemeClr val="accent1">
                      <a:tint val="3000"/>
                    </a:schemeClr>
                  </a:solidFill>
                  <a:prstDash val="solid"/>
                  <a:miter lim="800000"/>
                </a:ln>
                <a:solidFill>
                  <a:srgbClr val="003366"/>
                </a:solidFill>
                <a:latin typeface="Arial Black" pitchFamily="34" charset="0"/>
                <a:cs typeface="Arial"/>
              </a:rPr>
              <a:t>OASE WIEN   18.4.2018</a:t>
            </a:r>
          </a:p>
          <a:p>
            <a:pPr algn="ctr">
              <a:defRPr/>
            </a:pPr>
            <a:endParaRPr lang="de-DE" sz="2000" b="1" kern="10" cap="all" dirty="0">
              <a:ln w="17780" cmpd="sng">
                <a:solidFill>
                  <a:schemeClr val="accent1">
                    <a:tint val="3000"/>
                  </a:schemeClr>
                </a:solidFill>
                <a:prstDash val="solid"/>
                <a:miter lim="800000"/>
              </a:ln>
              <a:solidFill>
                <a:srgbClr val="003366"/>
              </a:solidFill>
              <a:effectLst>
                <a:outerShdw blurRad="55000" dist="50800" dir="5400000" algn="tl">
                  <a:srgbClr val="000000">
                    <a:alpha val="33000"/>
                  </a:srgbClr>
                </a:outerShdw>
              </a:effectLst>
              <a:latin typeface="Arial Black" pitchFamily="34" charset="0"/>
              <a:cs typeface="Arial"/>
            </a:endParaRPr>
          </a:p>
          <a:p>
            <a:pPr algn="ctr">
              <a:buFontTx/>
              <a:buChar char="-"/>
            </a:pPr>
            <a:endParaRPr lang="de-DE" sz="2800" b="1" cap="none" spc="0" dirty="0">
              <a:ln w="17780" cmpd="sng">
                <a:solidFill>
                  <a:schemeClr val="accent1">
                    <a:tint val="3000"/>
                  </a:schemeClr>
                </a:solidFill>
                <a:prstDash val="solid"/>
                <a:miter lim="800000"/>
              </a:ln>
              <a:solidFill>
                <a:srgbClr val="003366"/>
              </a:solidFill>
              <a:effectLst>
                <a:outerShdw blurRad="55000" dist="50800" dir="5400000" algn="tl">
                  <a:srgbClr val="000000">
                    <a:alpha val="33000"/>
                  </a:srgbClr>
                </a:outerShdw>
              </a:effectLst>
            </a:endParaRPr>
          </a:p>
        </p:txBody>
      </p:sp>
      <p:sp>
        <p:nvSpPr>
          <p:cNvPr id="7" name="Line 56"/>
          <p:cNvSpPr>
            <a:spLocks noChangeShapeType="1"/>
          </p:cNvSpPr>
          <p:nvPr/>
        </p:nvSpPr>
        <p:spPr bwMode="auto">
          <a:xfrm>
            <a:off x="0" y="5229200"/>
            <a:ext cx="9144000" cy="0"/>
          </a:xfrm>
          <a:prstGeom prst="line">
            <a:avLst/>
          </a:prstGeom>
          <a:noFill/>
          <a:ln w="38100">
            <a:solidFill>
              <a:srgbClr val="336699"/>
            </a:solidFill>
            <a:prstDash val="sysDot"/>
            <a:round/>
            <a:headEnd/>
            <a:tailEnd/>
          </a:ln>
        </p:spPr>
        <p:txBody>
          <a:bodyPr/>
          <a:lstStyle/>
          <a:p>
            <a:endParaRPr lang="de-DE"/>
          </a:p>
        </p:txBody>
      </p:sp>
    </p:spTree>
    <p:extLst>
      <p:ext uri="{BB962C8B-B14F-4D97-AF65-F5344CB8AC3E}">
        <p14:creationId xmlns:p14="http://schemas.microsoft.com/office/powerpoint/2010/main" val="418363023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8004"/>
            <a:ext cx="9144000" cy="6876000"/>
          </a:xfrm>
          <a:prstGeom prst="rect">
            <a:avLst/>
          </a:prstGeom>
          <a:solidFill>
            <a:schemeClr val="bg1"/>
          </a:solidFill>
          <a:ln w="63500">
            <a:solidFill>
              <a:srgbClr val="003366"/>
            </a:solidFill>
            <a:miter lim="800000"/>
            <a:headEnd/>
            <a:tailEnd/>
          </a:ln>
        </p:spPr>
        <p:txBody>
          <a:bodyPr>
            <a:spAutoFit/>
          </a:bodyPr>
          <a:lstStyle/>
          <a:p>
            <a:r>
              <a:rPr lang="de-DE" sz="2400" dirty="0"/>
              <a:t> </a:t>
            </a:r>
          </a:p>
          <a:p>
            <a:endParaRPr lang="de-DE" sz="2000" dirty="0">
              <a:solidFill>
                <a:srgbClr val="003366"/>
              </a:solidFill>
            </a:endParaRPr>
          </a:p>
          <a:p>
            <a:endParaRPr lang="de-DE" sz="2000" dirty="0">
              <a:solidFill>
                <a:srgbClr val="003366"/>
              </a:solidFill>
            </a:endParaRPr>
          </a:p>
          <a:p>
            <a:pPr algn="ctr"/>
            <a:r>
              <a:rPr lang="de-DE" sz="2000" b="1" dirty="0">
                <a:solidFill>
                  <a:srgbClr val="003366"/>
                </a:solidFill>
              </a:rPr>
              <a:t>Derzeit bestehen keine praxisgerechten Hilfen zur Interpretation des Begriffs „Gewalt“, weder fachlich noch rechtlich:</a:t>
            </a:r>
          </a:p>
          <a:p>
            <a:r>
              <a:rPr lang="de-DE" sz="2000" dirty="0">
                <a:solidFill>
                  <a:srgbClr val="003366"/>
                </a:solidFill>
              </a:rPr>
              <a:t> </a:t>
            </a:r>
          </a:p>
          <a:p>
            <a:r>
              <a:rPr lang="de-DE" sz="2000" dirty="0">
                <a:solidFill>
                  <a:srgbClr val="003366"/>
                </a:solidFill>
              </a:rPr>
              <a:t>	</a:t>
            </a:r>
          </a:p>
          <a:p>
            <a:r>
              <a:rPr lang="de-DE" sz="2000" b="1" dirty="0">
                <a:solidFill>
                  <a:srgbClr val="003366"/>
                </a:solidFill>
              </a:rPr>
              <a:t>   Der Begriff „Gewalt“ muss konkretisiert werden, fachlich und rechtlich:</a:t>
            </a:r>
          </a:p>
          <a:p>
            <a:pPr marL="266700" indent="-266700">
              <a:buFont typeface="Arial" panose="020B0604020202020204" pitchFamily="34" charset="0"/>
              <a:buChar char="•"/>
            </a:pPr>
            <a:endParaRPr lang="de-DE" sz="2000" dirty="0">
              <a:solidFill>
                <a:srgbClr val="003366"/>
              </a:solidFill>
            </a:endParaRPr>
          </a:p>
          <a:p>
            <a:pPr marL="266700"/>
            <a:r>
              <a:rPr lang="de-DE" sz="2000" dirty="0">
                <a:solidFill>
                  <a:srgbClr val="003366"/>
                </a:solidFill>
              </a:rPr>
              <a:t>Wann Verhalten fachlich legitim ist, müsste- wie in der Medizin "Regeln </a:t>
            </a:r>
            <a:r>
              <a:rPr lang="de-DE" sz="2000" dirty="0" err="1">
                <a:solidFill>
                  <a:srgbClr val="003366"/>
                </a:solidFill>
              </a:rPr>
              <a:t>ärztli</a:t>
            </a:r>
            <a:r>
              <a:rPr lang="de-DE" sz="2000" dirty="0">
                <a:solidFill>
                  <a:srgbClr val="003366"/>
                </a:solidFill>
              </a:rPr>
              <a:t>- </a:t>
            </a:r>
            <a:r>
              <a:rPr lang="de-DE" sz="2000" dirty="0" err="1">
                <a:solidFill>
                  <a:srgbClr val="003366"/>
                </a:solidFill>
              </a:rPr>
              <a:t>cher</a:t>
            </a:r>
            <a:r>
              <a:rPr lang="de-DE" sz="2000" dirty="0">
                <a:solidFill>
                  <a:srgbClr val="003366"/>
                </a:solidFill>
              </a:rPr>
              <a:t> Kunst"- in "Leitlinien </a:t>
            </a:r>
            <a:r>
              <a:rPr lang="de-DE" sz="2000" dirty="0" err="1">
                <a:solidFill>
                  <a:srgbClr val="003366"/>
                </a:solidFill>
              </a:rPr>
              <a:t>pädag</a:t>
            </a:r>
            <a:r>
              <a:rPr lang="de-DE" sz="2000" dirty="0">
                <a:solidFill>
                  <a:srgbClr val="003366"/>
                </a:solidFill>
              </a:rPr>
              <a:t>. Kunst" erläutert werden. Darauf  aufbauend</a:t>
            </a:r>
          </a:p>
          <a:p>
            <a:pPr marL="266700"/>
            <a:r>
              <a:rPr lang="de-DE" sz="2000" dirty="0">
                <a:solidFill>
                  <a:srgbClr val="003366"/>
                </a:solidFill>
              </a:rPr>
              <a:t>sollten Träger  „fachliche Handlungsleitlinien“ zur </a:t>
            </a:r>
            <a:r>
              <a:rPr lang="de-DE" sz="2000" dirty="0" err="1">
                <a:solidFill>
                  <a:srgbClr val="003366"/>
                </a:solidFill>
              </a:rPr>
              <a:t>Orientierg</a:t>
            </a:r>
            <a:r>
              <a:rPr lang="de-DE" sz="2000" dirty="0">
                <a:solidFill>
                  <a:srgbClr val="003366"/>
                </a:solidFill>
              </a:rPr>
              <a:t>. (die Grundzüge eigener </a:t>
            </a:r>
            <a:r>
              <a:rPr lang="de-DE" sz="2000" dirty="0" err="1">
                <a:solidFill>
                  <a:srgbClr val="003366"/>
                </a:solidFill>
              </a:rPr>
              <a:t>päd.Haltung</a:t>
            </a:r>
            <a:r>
              <a:rPr lang="de-DE" sz="2000" dirty="0">
                <a:solidFill>
                  <a:srgbClr val="003366"/>
                </a:solidFill>
              </a:rPr>
              <a:t>) beschreiben.</a:t>
            </a:r>
          </a:p>
          <a:p>
            <a:pPr marL="266700"/>
            <a:endParaRPr lang="de-DE" sz="2000" dirty="0">
              <a:solidFill>
                <a:srgbClr val="003366"/>
              </a:solidFill>
            </a:endParaRPr>
          </a:p>
          <a:p>
            <a:pPr marL="266700"/>
            <a:r>
              <a:rPr lang="de-DE" sz="2000" dirty="0">
                <a:solidFill>
                  <a:srgbClr val="003366"/>
                </a:solidFill>
              </a:rPr>
              <a:t> </a:t>
            </a:r>
          </a:p>
          <a:p>
            <a:pPr marL="266700"/>
            <a:endParaRPr lang="de-DE" sz="2000" dirty="0">
              <a:solidFill>
                <a:srgbClr val="003366"/>
              </a:solidFill>
            </a:endParaRPr>
          </a:p>
          <a:p>
            <a:pPr marL="266700"/>
            <a:endParaRPr lang="de-DE" sz="2000" dirty="0">
              <a:solidFill>
                <a:srgbClr val="003366"/>
              </a:solidFill>
            </a:endParaRPr>
          </a:p>
          <a:p>
            <a:pPr marL="266700"/>
            <a:endParaRPr lang="de-DE" sz="2000" dirty="0">
              <a:solidFill>
                <a:srgbClr val="003366"/>
              </a:solidFill>
            </a:endParaRPr>
          </a:p>
          <a:p>
            <a:pPr marL="266700"/>
            <a:endParaRPr lang="de-DE" sz="2000" dirty="0">
              <a:solidFill>
                <a:srgbClr val="003366"/>
              </a:solidFill>
            </a:endParaRPr>
          </a:p>
          <a:p>
            <a:pPr marL="266700"/>
            <a:endParaRPr lang="de-DE" sz="2000" dirty="0">
              <a:solidFill>
                <a:srgbClr val="003366"/>
              </a:solidFill>
            </a:endParaRPr>
          </a:p>
          <a:p>
            <a:pPr marL="266700"/>
            <a:endParaRPr lang="de-DE" sz="2000" dirty="0">
              <a:solidFill>
                <a:srgbClr val="003366"/>
              </a:solidFill>
            </a:endParaRPr>
          </a:p>
          <a:p>
            <a:pPr marL="266700"/>
            <a:endParaRPr lang="de-DE" sz="2400" dirty="0"/>
          </a:p>
        </p:txBody>
      </p:sp>
      <p:sp>
        <p:nvSpPr>
          <p:cNvPr id="5124" name="Rectangle 2"/>
          <p:cNvSpPr>
            <a:spLocks noChangeArrowheads="1"/>
          </p:cNvSpPr>
          <p:nvPr/>
        </p:nvSpPr>
        <p:spPr bwMode="auto">
          <a:xfrm>
            <a:off x="0" y="-18000"/>
            <a:ext cx="9144000" cy="6912000"/>
          </a:xfrm>
          <a:prstGeom prst="rect">
            <a:avLst/>
          </a:prstGeom>
          <a:noFill/>
          <a:ln w="9525">
            <a:noFill/>
            <a:miter lim="800000"/>
            <a:headEnd/>
            <a:tailEnd/>
          </a:ln>
        </p:spPr>
        <p:txBody>
          <a:bodyPr anchor="ctr">
            <a:spAutoFit/>
          </a:bodyPr>
          <a:lstStyle/>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p:txBody>
      </p:sp>
      <p:sp>
        <p:nvSpPr>
          <p:cNvPr id="7" name="Rechteck 6">
            <a:extLst>
              <a:ext uri="{FF2B5EF4-FFF2-40B4-BE49-F238E27FC236}">
                <a16:creationId xmlns:a16="http://schemas.microsoft.com/office/drawing/2014/main" id="{98986A12-8978-48AE-A266-59278E5B25CF}"/>
              </a:ext>
            </a:extLst>
          </p:cNvPr>
          <p:cNvSpPr>
            <a:spLocks noChangeArrowheads="1"/>
          </p:cNvSpPr>
          <p:nvPr/>
        </p:nvSpPr>
        <p:spPr bwMode="auto">
          <a:xfrm>
            <a:off x="0" y="-90001"/>
            <a:ext cx="9144000" cy="461665"/>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rPr>
              <a:t> </a:t>
            </a:r>
            <a:r>
              <a:rPr lang="de-DE" sz="2400" b="1" dirty="0">
                <a:solidFill>
                  <a:srgbClr val="003366"/>
                </a:solidFill>
                <a:effectLst>
                  <a:outerShdw blurRad="38100" dist="38100" dir="2700000" algn="tl">
                    <a:srgbClr val="000000">
                      <a:alpha val="43137"/>
                    </a:srgbClr>
                  </a:outerShdw>
                </a:effectLst>
                <a:sym typeface="Symbol"/>
              </a:rPr>
              <a:t>I. Grenzsetzungen - Problemanalyse   </a:t>
            </a:r>
            <a:r>
              <a:rPr lang="de-DE" sz="2000" b="1" dirty="0">
                <a:solidFill>
                  <a:srgbClr val="003366"/>
                </a:solidFill>
                <a:sym typeface="Symbol"/>
              </a:rPr>
              <a:t>4. „Gewaltverbot“ </a:t>
            </a:r>
            <a:endParaRPr lang="de-DE" sz="2000" b="1" i="1" dirty="0">
              <a:solidFill>
                <a:srgbClr val="003366"/>
              </a:solidFill>
            </a:endParaRPr>
          </a:p>
        </p:txBody>
      </p:sp>
    </p:spTree>
    <p:extLst>
      <p:ext uri="{BB962C8B-B14F-4D97-AF65-F5344CB8AC3E}">
        <p14:creationId xmlns:p14="http://schemas.microsoft.com/office/powerpoint/2010/main" val="2782786404"/>
      </p:ext>
    </p:extLst>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3"/>
            <a:ext cx="9144000" cy="6840000"/>
          </a:xfrm>
          <a:prstGeom prst="rect">
            <a:avLst/>
          </a:prstGeom>
          <a:solidFill>
            <a:schemeClr val="bg1"/>
          </a:solidFill>
          <a:ln w="63500">
            <a:solidFill>
              <a:srgbClr val="003366"/>
            </a:solid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a:defRPr/>
            </a:pPr>
            <a:endParaRPr lang="de-DE" sz="2000" dirty="0">
              <a:solidFill>
                <a:srgbClr val="003366"/>
              </a:solidFill>
            </a:endParaRPr>
          </a:p>
          <a:p>
            <a:pPr>
              <a:defRPr/>
            </a:pPr>
            <a:endParaRPr lang="de-DE" sz="2000" dirty="0">
              <a:solidFill>
                <a:srgbClr val="003366"/>
              </a:solidFill>
              <a:ea typeface="Times New Roman" pitchFamily="18" charset="0"/>
              <a:cs typeface="Times New Roman" pitchFamily="18" charset="0"/>
            </a:endParaRPr>
          </a:p>
          <a:p>
            <a:pPr>
              <a:defRPr/>
            </a:pPr>
            <a:r>
              <a:rPr lang="de-DE" sz="2000" dirty="0">
                <a:solidFill>
                  <a:srgbClr val="003366"/>
                </a:solidFill>
                <a:ea typeface="Times New Roman" pitchFamily="18" charset="0"/>
                <a:cs typeface="Times New Roman" pitchFamily="18" charset="0"/>
              </a:rPr>
              <a:t>Ein Fünfzehnjähriger bleibt in der Nacht nicht auf seinem Zimmer. Er provoziert  den  Nachtdienst  und die  anderen Jugendlichen. Der Betreuer  fordert ihn auf, ins  Zimmer zu gehen. Nachdem er der Aufforderung nicht nachkommt, will ihn der Betreuer an der  Hand nehmen. Nun geht er auf  sein Zimmer. Dort  hört er jedoch laut  Musik. Da es  bereits nach 23 Uhr ist, kündigt ihm der Betreuer an, die Anlage wegzunehmen, wenn er sie nicht leiser drehe. Nachdem der </a:t>
            </a:r>
            <a:r>
              <a:rPr lang="de-DE" sz="2000" dirty="0" err="1">
                <a:solidFill>
                  <a:srgbClr val="003366"/>
                </a:solidFill>
                <a:ea typeface="Times New Roman" pitchFamily="18" charset="0"/>
                <a:cs typeface="Times New Roman" pitchFamily="18" charset="0"/>
              </a:rPr>
              <a:t>Betreu</a:t>
            </a:r>
            <a:r>
              <a:rPr lang="de-DE" sz="2000" dirty="0">
                <a:solidFill>
                  <a:srgbClr val="003366"/>
                </a:solidFill>
                <a:ea typeface="Times New Roman" pitchFamily="18" charset="0"/>
                <a:cs typeface="Times New Roman" pitchFamily="18" charset="0"/>
              </a:rPr>
              <a:t>- er das Zimmer verlassen hat, wird die Musik erneut laut gestellt. So geht es ein paar Mal hin u.  her, bis der Betreuer die Anlage abnehmen will. Dabei entsteht eine Rangelei. Der Jugendliche „schraubt sich“ in seinem  Verhalten (</a:t>
            </a:r>
            <a:r>
              <a:rPr lang="de-DE" sz="2000" dirty="0" err="1">
                <a:solidFill>
                  <a:srgbClr val="003366"/>
                </a:solidFill>
                <a:ea typeface="Times New Roman" pitchFamily="18" charset="0"/>
                <a:cs typeface="Times New Roman" pitchFamily="18" charset="0"/>
              </a:rPr>
              <a:t>Provozie</a:t>
            </a:r>
            <a:r>
              <a:rPr lang="de-DE" sz="2000" dirty="0">
                <a:solidFill>
                  <a:srgbClr val="003366"/>
                </a:solidFill>
                <a:ea typeface="Times New Roman" pitchFamily="18" charset="0"/>
                <a:cs typeface="Times New Roman" pitchFamily="18" charset="0"/>
              </a:rPr>
              <a:t>- </a:t>
            </a:r>
            <a:r>
              <a:rPr lang="de-DE" sz="2000" dirty="0" err="1">
                <a:solidFill>
                  <a:srgbClr val="003366"/>
                </a:solidFill>
                <a:ea typeface="Times New Roman" pitchFamily="18" charset="0"/>
                <a:cs typeface="Times New Roman" pitchFamily="18" charset="0"/>
              </a:rPr>
              <a:t>ren</a:t>
            </a:r>
            <a:r>
              <a:rPr lang="de-DE" sz="2000" dirty="0">
                <a:solidFill>
                  <a:srgbClr val="003366"/>
                </a:solidFill>
                <a:ea typeface="Times New Roman" pitchFamily="18" charset="0"/>
                <a:cs typeface="Times New Roman" pitchFamily="18" charset="0"/>
              </a:rPr>
              <a:t>, beleidigen, hysterisches Lachen), so weit hoch, dass der Betreuer die Situ- </a:t>
            </a:r>
            <a:r>
              <a:rPr lang="de-DE" sz="2000" dirty="0" err="1">
                <a:solidFill>
                  <a:srgbClr val="003366"/>
                </a:solidFill>
                <a:ea typeface="Times New Roman" pitchFamily="18" charset="0"/>
                <a:cs typeface="Times New Roman" pitchFamily="18" charset="0"/>
              </a:rPr>
              <a:t>ation</a:t>
            </a:r>
            <a:r>
              <a:rPr lang="de-DE" sz="2000" dirty="0">
                <a:solidFill>
                  <a:srgbClr val="003366"/>
                </a:solidFill>
                <a:ea typeface="Times New Roman" pitchFamily="18" charset="0"/>
                <a:cs typeface="Times New Roman" pitchFamily="18" charset="0"/>
              </a:rPr>
              <a:t> nicht mehr  einschätzen kann und durch den Nachtdienst die Polizei  und den Notarzt verständigen lässt.</a:t>
            </a:r>
          </a:p>
          <a:p>
            <a:pPr>
              <a:defRPr/>
            </a:pPr>
            <a:endParaRPr lang="de-DE" sz="2000" dirty="0">
              <a:solidFill>
                <a:srgbClr val="003366"/>
              </a:solidFill>
            </a:endParaRPr>
          </a:p>
          <a:p>
            <a:pPr>
              <a:defRPr/>
            </a:pPr>
            <a:r>
              <a:rPr lang="de-DE" sz="2000" b="1" dirty="0">
                <a:solidFill>
                  <a:srgbClr val="003366"/>
                </a:solidFill>
              </a:rPr>
              <a:t>Welche Alternativen sind denkbar ?</a:t>
            </a:r>
            <a:endParaRPr lang="de-DE" sz="2000" b="1" dirty="0">
              <a:solidFill>
                <a:srgbClr val="336699"/>
              </a:solidFill>
            </a:endParaRPr>
          </a:p>
          <a:p>
            <a:pPr>
              <a:defRPr/>
            </a:pPr>
            <a:endParaRPr lang="de-DE" sz="2000" dirty="0">
              <a:solidFill>
                <a:srgbClr val="003366"/>
              </a:solidFill>
            </a:endParaRPr>
          </a:p>
          <a:p>
            <a:pPr>
              <a:defRPr/>
            </a:pPr>
            <a:endParaRPr lang="de-DE" sz="20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ffectLst>
                <a:outerShdw blurRad="38100" dist="38100" dir="2700000" algn="tl">
                  <a:srgbClr val="000000">
                    <a:alpha val="43137"/>
                  </a:srgbClr>
                </a:outerShdw>
              </a:effectLst>
            </a:endParaRPr>
          </a:p>
          <a:p>
            <a:pPr>
              <a:defRPr/>
            </a:pPr>
            <a:r>
              <a:rPr lang="de-DE" sz="2400" b="1" u="sng" dirty="0">
                <a:solidFill>
                  <a:srgbClr val="003366"/>
                </a:solidFill>
                <a:effectLst>
                  <a:outerShdw blurRad="38100" dist="38100" dir="2700000" algn="tl">
                    <a:srgbClr val="000000">
                      <a:alpha val="43137"/>
                    </a:srgbClr>
                  </a:outerShdw>
                </a:effectLst>
              </a:rPr>
              <a:t> </a:t>
            </a:r>
            <a:r>
              <a:rPr lang="de-DE" sz="2400" dirty="0">
                <a:solidFill>
                  <a:srgbClr val="003366"/>
                </a:solidFill>
                <a:latin typeface="Arial" pitchFamily="34" charset="0"/>
                <a:cs typeface="Arial" pitchFamily="34" charset="0"/>
              </a:rPr>
              <a:t> </a:t>
            </a:r>
            <a:endParaRPr lang="de-DE" sz="2400" dirty="0"/>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r>
              <a:rPr lang="de-DE" sz="2000" dirty="0">
                <a:solidFill>
                  <a:srgbClr val="003366"/>
                </a:solidFill>
              </a:rPr>
              <a:t> </a:t>
            </a:r>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a:extLst>
              <a:ext uri="{FF2B5EF4-FFF2-40B4-BE49-F238E27FC236}">
                <a16:creationId xmlns:a16="http://schemas.microsoft.com/office/drawing/2014/main" id="{87D8F984-5C14-4141-A400-CABF472607D4}"/>
              </a:ext>
            </a:extLst>
          </p:cNvPr>
          <p:cNvSpPr>
            <a:spLocks noChangeArrowheads="1"/>
          </p:cNvSpPr>
          <p:nvPr/>
        </p:nvSpPr>
        <p:spPr bwMode="auto">
          <a:xfrm>
            <a:off x="0" y="-9"/>
            <a:ext cx="9144000" cy="461665"/>
          </a:xfrm>
          <a:prstGeom prst="rect">
            <a:avLst/>
          </a:prstGeom>
          <a:solidFill>
            <a:schemeClr val="bg1"/>
          </a:solidFill>
          <a:ln w="63500">
            <a:solidFill>
              <a:srgbClr val="003366"/>
            </a:solidFill>
            <a:miter lim="800000"/>
            <a:headEnd/>
            <a:tailEnd/>
          </a:ln>
        </p:spPr>
        <p:txBody>
          <a:bodyPr wrap="square">
            <a:spAutoFit/>
          </a:bodyPr>
          <a:lstStyle/>
          <a:p>
            <a:r>
              <a:rPr lang="de-DE" sz="2400" b="1" dirty="0">
                <a:solidFill>
                  <a:srgbClr val="003366"/>
                </a:solidFill>
                <a:effectLst>
                  <a:outerShdw blurRad="38100" dist="38100" dir="2700000" algn="tl">
                    <a:srgbClr val="000000">
                      <a:alpha val="43137"/>
                    </a:srgbClr>
                  </a:outerShdw>
                </a:effectLst>
                <a:sym typeface="Symbol"/>
              </a:rPr>
              <a:t>Workshop: Grenzen der </a:t>
            </a:r>
            <a:r>
              <a:rPr lang="de-DE" sz="2400" b="1" dirty="0" err="1">
                <a:solidFill>
                  <a:srgbClr val="003366"/>
                </a:solidFill>
                <a:effectLst>
                  <a:outerShdw blurRad="38100" dist="38100" dir="2700000" algn="tl">
                    <a:srgbClr val="000000">
                      <a:alpha val="43137"/>
                    </a:srgbClr>
                  </a:outerShdw>
                </a:effectLst>
                <a:sym typeface="Symbol"/>
              </a:rPr>
              <a:t>Erziehg</a:t>
            </a:r>
            <a:r>
              <a:rPr lang="de-DE" sz="2400" b="1" dirty="0">
                <a:solidFill>
                  <a:srgbClr val="003366"/>
                </a:solidFill>
                <a:effectLst>
                  <a:outerShdw blurRad="38100" dist="38100" dir="2700000" algn="tl">
                    <a:srgbClr val="000000">
                      <a:alpha val="43137"/>
                    </a:srgbClr>
                  </a:outerShdw>
                </a:effectLst>
                <a:sym typeface="Symbol"/>
              </a:rPr>
              <a:t>. / ausgerichtet auf päd. Alltag</a:t>
            </a:r>
          </a:p>
        </p:txBody>
      </p:sp>
    </p:spTree>
    <p:extLst>
      <p:ext uri="{BB962C8B-B14F-4D97-AF65-F5344CB8AC3E}">
        <p14:creationId xmlns:p14="http://schemas.microsoft.com/office/powerpoint/2010/main" val="666031320"/>
      </p:ext>
    </p:extLst>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3"/>
            <a:ext cx="9144000" cy="6876000"/>
          </a:xfrm>
          <a:prstGeom prst="rect">
            <a:avLst/>
          </a:prstGeom>
          <a:solidFill>
            <a:schemeClr val="bg1"/>
          </a:solidFill>
          <a:ln w="63500">
            <a:solidFill>
              <a:srgbClr val="003366"/>
            </a:solid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algn="just">
              <a:defRPr/>
            </a:pPr>
            <a:endParaRPr lang="de-DE" sz="2000" dirty="0">
              <a:solidFill>
                <a:srgbClr val="003366"/>
              </a:solidFill>
            </a:endParaRPr>
          </a:p>
          <a:p>
            <a:pPr algn="just">
              <a:defRPr/>
            </a:pPr>
            <a:endParaRPr lang="de-DE" sz="2000" dirty="0">
              <a:solidFill>
                <a:srgbClr val="003366"/>
              </a:solidFill>
            </a:endParaRPr>
          </a:p>
          <a:p>
            <a:pPr algn="just">
              <a:defRPr/>
            </a:pPr>
            <a:endParaRPr lang="de-DE" sz="2000" dirty="0">
              <a:solidFill>
                <a:srgbClr val="003366"/>
              </a:solidFill>
            </a:endParaRPr>
          </a:p>
          <a:p>
            <a:pPr algn="just">
              <a:defRPr/>
            </a:pPr>
            <a:r>
              <a:rPr lang="de-DE" sz="2000" dirty="0">
                <a:solidFill>
                  <a:srgbClr val="003366"/>
                </a:solidFill>
              </a:rPr>
              <a:t>Ein Jugendlicher provoziert während der Mahlzeit die anderen Jugendlichen, indem er beleidigende Sprüche über deren Aussehen und Figur von sich gibt. Er wird vom Erzieher mehrfach aufgefordert, dies zu unterlassen, da es für die anderen Jugendlichen sehr verletzend sei und er selbst auch nicht möchte, dass abwertend über ihn gesprochen werde. Der Jugendliche ist jedoch nicht still, fängt vielmehr an, den Erzieher ebenfalls verbal zu beleidigen und ihm Tiernamen zu geben. Dies führt zu einer Belustigung der gesamten Gruppe, woraufhin der Erzieher den Jugendlichen auffordert den Raum zu verlassen. Der Jugendliche weigert sich, der Erzieher hält ihn am Arm, zieht ihn von seinem Stuhl und schiebt ihn aus dem Speiseraum.</a:t>
            </a:r>
          </a:p>
          <a:p>
            <a:pPr marL="457200" indent="-457200">
              <a:defRPr/>
            </a:pPr>
            <a:endParaRPr lang="de-DE" sz="2000" dirty="0">
              <a:solidFill>
                <a:srgbClr val="003366"/>
              </a:solidFill>
            </a:endParaRPr>
          </a:p>
          <a:p>
            <a:pPr marL="457200" indent="-457200">
              <a:defRPr/>
            </a:pPr>
            <a:endParaRPr lang="de-DE" sz="2000" dirty="0">
              <a:solidFill>
                <a:srgbClr val="003366"/>
              </a:solidFill>
            </a:endParaRPr>
          </a:p>
          <a:p>
            <a:pPr>
              <a:defRPr/>
            </a:pPr>
            <a:r>
              <a:rPr lang="de-DE" sz="2000" b="1" dirty="0">
                <a:solidFill>
                  <a:srgbClr val="003366"/>
                </a:solidFill>
              </a:rPr>
              <a:t>Welche Alternativen sind denkbar ?</a:t>
            </a:r>
            <a:endParaRPr lang="de-DE" sz="2000" b="1" dirty="0">
              <a:solidFill>
                <a:srgbClr val="336699"/>
              </a:solidFill>
            </a:endParaRPr>
          </a:p>
          <a:p>
            <a:pPr>
              <a:defRPr/>
            </a:pPr>
            <a:endParaRPr lang="de-DE" sz="2000" dirty="0">
              <a:solidFill>
                <a:srgbClr val="003366"/>
              </a:solidFill>
            </a:endParaRPr>
          </a:p>
          <a:p>
            <a:pPr>
              <a:defRPr/>
            </a:pPr>
            <a:endParaRPr lang="de-DE" sz="20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ffectLst>
                <a:outerShdw blurRad="38100" dist="38100" dir="2700000" algn="tl">
                  <a:srgbClr val="000000">
                    <a:alpha val="43137"/>
                  </a:srgbClr>
                </a:outerShdw>
              </a:effectLst>
            </a:endParaRPr>
          </a:p>
          <a:p>
            <a:pPr>
              <a:defRPr/>
            </a:pPr>
            <a:r>
              <a:rPr lang="de-DE" sz="2400" b="1" u="sng" dirty="0">
                <a:solidFill>
                  <a:srgbClr val="003366"/>
                </a:solidFill>
                <a:effectLst>
                  <a:outerShdw blurRad="38100" dist="38100" dir="2700000" algn="tl">
                    <a:srgbClr val="000000">
                      <a:alpha val="43137"/>
                    </a:srgbClr>
                  </a:outerShdw>
                </a:effectLst>
              </a:rPr>
              <a:t> </a:t>
            </a:r>
            <a:r>
              <a:rPr lang="de-DE" sz="2400" dirty="0">
                <a:solidFill>
                  <a:srgbClr val="003366"/>
                </a:solidFill>
                <a:latin typeface="Arial" pitchFamily="34" charset="0"/>
                <a:cs typeface="Arial" pitchFamily="34" charset="0"/>
              </a:rPr>
              <a:t> </a:t>
            </a:r>
            <a:endParaRPr lang="de-DE" sz="2400" dirty="0"/>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r>
              <a:rPr lang="de-DE" sz="2000" dirty="0">
                <a:solidFill>
                  <a:srgbClr val="003366"/>
                </a:solidFill>
              </a:rPr>
              <a:t> </a:t>
            </a:r>
            <a:endParaRPr lang="de-DE" sz="2000" dirty="0">
              <a:solidFill>
                <a:srgbClr val="336699"/>
              </a:solidFill>
            </a:endParaRPr>
          </a:p>
        </p:txBody>
      </p:sp>
      <p:sp>
        <p:nvSpPr>
          <p:cNvPr id="5124" name="Rectangle 2"/>
          <p:cNvSpPr>
            <a:spLocks noChangeArrowheads="1"/>
          </p:cNvSpPr>
          <p:nvPr/>
        </p:nvSpPr>
        <p:spPr bwMode="auto">
          <a:xfrm>
            <a:off x="0" y="-18000"/>
            <a:ext cx="9144000" cy="5832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a:extLst>
              <a:ext uri="{FF2B5EF4-FFF2-40B4-BE49-F238E27FC236}">
                <a16:creationId xmlns:a16="http://schemas.microsoft.com/office/drawing/2014/main" id="{0D5F0E7B-7B53-4F76-8B70-36DCC5FF9F89}"/>
              </a:ext>
            </a:extLst>
          </p:cNvPr>
          <p:cNvSpPr>
            <a:spLocks noChangeArrowheads="1"/>
          </p:cNvSpPr>
          <p:nvPr/>
        </p:nvSpPr>
        <p:spPr bwMode="auto">
          <a:xfrm>
            <a:off x="0" y="-9"/>
            <a:ext cx="9144000" cy="461665"/>
          </a:xfrm>
          <a:prstGeom prst="rect">
            <a:avLst/>
          </a:prstGeom>
          <a:solidFill>
            <a:schemeClr val="bg1"/>
          </a:solidFill>
          <a:ln w="63500">
            <a:solidFill>
              <a:srgbClr val="003366"/>
            </a:solidFill>
            <a:miter lim="800000"/>
            <a:headEnd/>
            <a:tailEnd/>
          </a:ln>
        </p:spPr>
        <p:txBody>
          <a:bodyPr wrap="square">
            <a:spAutoFit/>
          </a:bodyPr>
          <a:lstStyle/>
          <a:p>
            <a:r>
              <a:rPr lang="de-DE" sz="2400" b="1" dirty="0">
                <a:solidFill>
                  <a:srgbClr val="003366"/>
                </a:solidFill>
                <a:effectLst>
                  <a:outerShdw blurRad="38100" dist="38100" dir="2700000" algn="tl">
                    <a:srgbClr val="000000">
                      <a:alpha val="43137"/>
                    </a:srgbClr>
                  </a:outerShdw>
                </a:effectLst>
                <a:sym typeface="Symbol"/>
              </a:rPr>
              <a:t>Workshop: Grenzen der </a:t>
            </a:r>
            <a:r>
              <a:rPr lang="de-DE" sz="2400" b="1" dirty="0" err="1">
                <a:solidFill>
                  <a:srgbClr val="003366"/>
                </a:solidFill>
                <a:effectLst>
                  <a:outerShdw blurRad="38100" dist="38100" dir="2700000" algn="tl">
                    <a:srgbClr val="000000">
                      <a:alpha val="43137"/>
                    </a:srgbClr>
                  </a:outerShdw>
                </a:effectLst>
                <a:sym typeface="Symbol"/>
              </a:rPr>
              <a:t>Erziehg</a:t>
            </a:r>
            <a:r>
              <a:rPr lang="de-DE" sz="2400" b="1" dirty="0">
                <a:solidFill>
                  <a:srgbClr val="003366"/>
                </a:solidFill>
                <a:effectLst>
                  <a:outerShdw blurRad="38100" dist="38100" dir="2700000" algn="tl">
                    <a:srgbClr val="000000">
                      <a:alpha val="43137"/>
                    </a:srgbClr>
                  </a:outerShdw>
                </a:effectLst>
                <a:sym typeface="Symbol"/>
              </a:rPr>
              <a:t>. / ausgerichtet auf päd. Alltag</a:t>
            </a:r>
          </a:p>
        </p:txBody>
      </p:sp>
    </p:spTree>
    <p:extLst>
      <p:ext uri="{BB962C8B-B14F-4D97-AF65-F5344CB8AC3E}">
        <p14:creationId xmlns:p14="http://schemas.microsoft.com/office/powerpoint/2010/main" val="1285997326"/>
      </p:ext>
    </p:extLst>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4"/>
            <a:ext cx="9144000" cy="6876000"/>
          </a:xfrm>
          <a:prstGeom prst="rect">
            <a:avLst/>
          </a:prstGeom>
          <a:solidFill>
            <a:schemeClr val="bg1"/>
          </a:solidFill>
          <a:ln w="63500">
            <a:solidFill>
              <a:srgbClr val="003366"/>
            </a:solid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a:defRPr/>
            </a:pPr>
            <a:endParaRPr lang="de-DE" sz="2000" dirty="0">
              <a:solidFill>
                <a:srgbClr val="003366"/>
              </a:solidFill>
            </a:endParaRPr>
          </a:p>
          <a:p>
            <a:pPr>
              <a:defRPr/>
            </a:pPr>
            <a:endParaRPr lang="de-DE" sz="2000" dirty="0">
              <a:solidFill>
                <a:srgbClr val="003366"/>
              </a:solidFill>
            </a:endParaRPr>
          </a:p>
          <a:p>
            <a:pPr>
              <a:defRPr/>
            </a:pPr>
            <a:r>
              <a:rPr lang="de-DE" sz="2000" dirty="0">
                <a:solidFill>
                  <a:srgbClr val="003366"/>
                </a:solidFill>
              </a:rPr>
              <a:t>- Können wir als Mitarbeiter ein Kind streicheln oder auf den Schoß setzen?</a:t>
            </a:r>
          </a:p>
          <a:p>
            <a:pPr>
              <a:defRPr/>
            </a:pPr>
            <a:endParaRPr lang="de-DE" sz="2000" dirty="0">
              <a:solidFill>
                <a:srgbClr val="003366"/>
              </a:solidFill>
            </a:endParaRPr>
          </a:p>
          <a:p>
            <a:pPr>
              <a:buFontTx/>
              <a:buChar char="-"/>
              <a:defRPr/>
            </a:pPr>
            <a:r>
              <a:rPr lang="de-DE" sz="2000" dirty="0">
                <a:solidFill>
                  <a:srgbClr val="003366"/>
                </a:solidFill>
              </a:rPr>
              <a:t> Die Bilder, Inhalte und Botschaften von Postern und Kleidung passen oft nicht zu unseren gesellschaftlichen Werten, bzw. unserer Grundeinstellung. Dürfen wir solche Sachen verbieten und auch einziehen?</a:t>
            </a:r>
          </a:p>
          <a:p>
            <a:pPr>
              <a:defRPr/>
            </a:pPr>
            <a:endParaRPr lang="de-DE" sz="2000" dirty="0">
              <a:solidFill>
                <a:srgbClr val="003366"/>
              </a:solidFill>
            </a:endParaRPr>
          </a:p>
          <a:p>
            <a:pPr>
              <a:buFontTx/>
              <a:buChar char="-"/>
              <a:defRPr/>
            </a:pPr>
            <a:r>
              <a:rPr lang="de-DE" sz="2000" dirty="0">
                <a:solidFill>
                  <a:srgbClr val="003366"/>
                </a:solidFill>
              </a:rPr>
              <a:t> Ein Jugendlicher nervt andere Kinder und weigert sich dann, aus der Situation zu gehen. Darf ich den Jugendlichen „handfest“ am Arm ziehen, schieben, oder drücken bzw. aus der Situation tragen?</a:t>
            </a:r>
          </a:p>
          <a:p>
            <a:pPr>
              <a:buFontTx/>
              <a:buChar char="-"/>
              <a:defRPr/>
            </a:pPr>
            <a:endParaRPr lang="de-DE" sz="2000" dirty="0">
              <a:solidFill>
                <a:srgbClr val="003366"/>
              </a:solidFill>
            </a:endParaRPr>
          </a:p>
          <a:p>
            <a:pPr>
              <a:buFontTx/>
              <a:buChar char="-"/>
              <a:defRPr/>
            </a:pPr>
            <a:r>
              <a:rPr lang="de-DE" sz="2000" dirty="0">
                <a:solidFill>
                  <a:srgbClr val="003366"/>
                </a:solidFill>
              </a:rPr>
              <a:t> Wenn  Kinder ausgerastet sind  und das Zimmer verwüsten, werden  sie von 1 oder 2 Erwachsenen fixiert, d.h. auf dem Boden gelegt und so lange </a:t>
            </a:r>
            <a:r>
              <a:rPr lang="de-DE" sz="2000" dirty="0" err="1">
                <a:solidFill>
                  <a:srgbClr val="003366"/>
                </a:solidFill>
              </a:rPr>
              <a:t>festgehal</a:t>
            </a:r>
            <a:r>
              <a:rPr lang="de-DE" sz="2000" dirty="0">
                <a:solidFill>
                  <a:srgbClr val="003366"/>
                </a:solidFill>
              </a:rPr>
              <a:t>- </a:t>
            </a:r>
            <a:r>
              <a:rPr lang="de-DE" sz="2000" dirty="0" err="1">
                <a:solidFill>
                  <a:srgbClr val="003366"/>
                </a:solidFill>
              </a:rPr>
              <a:t>ten</a:t>
            </a:r>
            <a:r>
              <a:rPr lang="de-DE" sz="2000" dirty="0">
                <a:solidFill>
                  <a:srgbClr val="003366"/>
                </a:solidFill>
              </a:rPr>
              <a:t>, bis sie sich beruhigen. Da sie oft wild  um sich  schlagen, werden </a:t>
            </a:r>
            <a:r>
              <a:rPr lang="de-DE" sz="2000" dirty="0" err="1">
                <a:solidFill>
                  <a:srgbClr val="003366"/>
                </a:solidFill>
              </a:rPr>
              <a:t>unange</a:t>
            </a:r>
            <a:r>
              <a:rPr lang="de-DE" sz="2000" dirty="0">
                <a:solidFill>
                  <a:srgbClr val="003366"/>
                </a:solidFill>
              </a:rPr>
              <a:t>- nehme Festhaltetechniken angewendet, die auch schmerzhaft sind. </a:t>
            </a:r>
            <a:r>
              <a:rPr lang="de-DE" sz="2000" dirty="0" err="1">
                <a:solidFill>
                  <a:srgbClr val="003366"/>
                </a:solidFill>
              </a:rPr>
              <a:t>Anschlies</a:t>
            </a:r>
            <a:r>
              <a:rPr lang="de-DE" sz="2000" dirty="0">
                <a:solidFill>
                  <a:srgbClr val="003366"/>
                </a:solidFill>
              </a:rPr>
              <a:t>- send werden oft noch die Zimmer leer geräumt, die Kinder müssen sich ihr Mo- </a:t>
            </a:r>
            <a:r>
              <a:rPr lang="de-DE" sz="2000" dirty="0" err="1">
                <a:solidFill>
                  <a:srgbClr val="003366"/>
                </a:solidFill>
              </a:rPr>
              <a:t>biliar</a:t>
            </a:r>
            <a:r>
              <a:rPr lang="de-DE" sz="2000" dirty="0">
                <a:solidFill>
                  <a:srgbClr val="003366"/>
                </a:solidFill>
              </a:rPr>
              <a:t> „zurück verdienen“. </a:t>
            </a:r>
          </a:p>
          <a:p>
            <a:pPr lvl="0">
              <a:buFontTx/>
              <a:buChar char="-"/>
            </a:pPr>
            <a:endParaRPr lang="de-DE" sz="2000" dirty="0">
              <a:solidFill>
                <a:srgbClr val="003366"/>
              </a:solidFill>
            </a:endParaRPr>
          </a:p>
          <a:p>
            <a:pPr lvl="0"/>
            <a:r>
              <a:rPr lang="de-DE" sz="2000" dirty="0">
                <a:solidFill>
                  <a:srgbClr val="003366"/>
                </a:solidFill>
              </a:rPr>
              <a:t> </a:t>
            </a:r>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a:extLst>
              <a:ext uri="{FF2B5EF4-FFF2-40B4-BE49-F238E27FC236}">
                <a16:creationId xmlns:a16="http://schemas.microsoft.com/office/drawing/2014/main" id="{A2A4061E-A6E9-423F-ACFD-F15E02F98D09}"/>
              </a:ext>
            </a:extLst>
          </p:cNvPr>
          <p:cNvSpPr>
            <a:spLocks noChangeArrowheads="1"/>
          </p:cNvSpPr>
          <p:nvPr/>
        </p:nvSpPr>
        <p:spPr bwMode="auto">
          <a:xfrm>
            <a:off x="0" y="-9"/>
            <a:ext cx="9144000" cy="461665"/>
          </a:xfrm>
          <a:prstGeom prst="rect">
            <a:avLst/>
          </a:prstGeom>
          <a:solidFill>
            <a:schemeClr val="bg1"/>
          </a:solidFill>
          <a:ln w="63500">
            <a:solidFill>
              <a:srgbClr val="003366"/>
            </a:solidFill>
            <a:miter lim="800000"/>
            <a:headEnd/>
            <a:tailEnd/>
          </a:ln>
        </p:spPr>
        <p:txBody>
          <a:bodyPr wrap="square">
            <a:spAutoFit/>
          </a:bodyPr>
          <a:lstStyle/>
          <a:p>
            <a:r>
              <a:rPr lang="de-DE" sz="2400" b="1" dirty="0">
                <a:solidFill>
                  <a:srgbClr val="003366"/>
                </a:solidFill>
                <a:effectLst>
                  <a:outerShdw blurRad="38100" dist="38100" dir="2700000" algn="tl">
                    <a:srgbClr val="000000">
                      <a:alpha val="43137"/>
                    </a:srgbClr>
                  </a:outerShdw>
                </a:effectLst>
                <a:sym typeface="Symbol"/>
              </a:rPr>
              <a:t>Workshop: Grenzen der </a:t>
            </a:r>
            <a:r>
              <a:rPr lang="de-DE" sz="2400" b="1" dirty="0" err="1">
                <a:solidFill>
                  <a:srgbClr val="003366"/>
                </a:solidFill>
                <a:effectLst>
                  <a:outerShdw blurRad="38100" dist="38100" dir="2700000" algn="tl">
                    <a:srgbClr val="000000">
                      <a:alpha val="43137"/>
                    </a:srgbClr>
                  </a:outerShdw>
                </a:effectLst>
                <a:sym typeface="Symbol"/>
              </a:rPr>
              <a:t>Erziehg</a:t>
            </a:r>
            <a:r>
              <a:rPr lang="de-DE" sz="2400" b="1" dirty="0">
                <a:solidFill>
                  <a:srgbClr val="003366"/>
                </a:solidFill>
                <a:effectLst>
                  <a:outerShdw blurRad="38100" dist="38100" dir="2700000" algn="tl">
                    <a:srgbClr val="000000">
                      <a:alpha val="43137"/>
                    </a:srgbClr>
                  </a:outerShdw>
                </a:effectLst>
                <a:sym typeface="Symbol"/>
              </a:rPr>
              <a:t>. / ausgerichtet auf päd. Alltag</a:t>
            </a:r>
          </a:p>
        </p:txBody>
      </p:sp>
    </p:spTree>
    <p:extLst>
      <p:ext uri="{BB962C8B-B14F-4D97-AF65-F5344CB8AC3E}">
        <p14:creationId xmlns:p14="http://schemas.microsoft.com/office/powerpoint/2010/main" val="982321696"/>
      </p:ext>
    </p:extLst>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4"/>
            <a:ext cx="9144000" cy="6840000"/>
          </a:xfrm>
          <a:prstGeom prst="rect">
            <a:avLst/>
          </a:prstGeom>
          <a:solidFill>
            <a:schemeClr val="bg1"/>
          </a:solidFill>
          <a:ln w="63500">
            <a:solidFill>
              <a:srgbClr val="003366"/>
            </a:solid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algn="just">
              <a:defRPr/>
            </a:pPr>
            <a:r>
              <a:rPr lang="de-DE" sz="2000" dirty="0">
                <a:solidFill>
                  <a:srgbClr val="003366"/>
                </a:solidFill>
              </a:rPr>
              <a:t>Nachdem sich zwei Jugendliche in ihrem Zimmer während der Hausaufgaben-zeit fortlaufend gegenseitig provozieren und sich mit Gegenständen bewerfen, wird ihnen angedroht, die Zimmertüre auszuhängen, sollten sie diese nicht geöffnet lassen und sich um ihre Hausaufgaben kümmern. Die gegenseitigen Provokationen und Schuldzuweisungen ziehen sich über den gesamten Tag bis zur Schlafenszeit. Beide beschuldigen sich gegenseitig, Gegenstände zerstört zu haben. Ein gemeinsames Gespräch, wie sie mit dem Eigentum des Anderen umgehen und die Zeit der Hausaufgaben positiv nutzen, ist nicht möglich. Da sie ihre Zimmertüre immer wieder schließen, wird ihnen die Zimmertür ausgehängt. </a:t>
            </a:r>
          </a:p>
          <a:p>
            <a:pPr algn="just">
              <a:defRPr/>
            </a:pPr>
            <a:endParaRPr lang="de-DE" sz="2000" dirty="0">
              <a:solidFill>
                <a:srgbClr val="003366"/>
              </a:solidFill>
            </a:endParaRPr>
          </a:p>
          <a:p>
            <a:pPr algn="just">
              <a:defRPr/>
            </a:pPr>
            <a:r>
              <a:rPr lang="de-DE" sz="2000" b="1" dirty="0">
                <a:solidFill>
                  <a:srgbClr val="003366"/>
                </a:solidFill>
                <a:effectLst>
                  <a:outerShdw blurRad="38100" dist="38100" dir="2700000" algn="tl">
                    <a:srgbClr val="000000">
                      <a:alpha val="43137"/>
                    </a:srgbClr>
                  </a:outerShdw>
                </a:effectLst>
              </a:rPr>
              <a:t>Welche Alternativen sind denkbar ? </a:t>
            </a:r>
          </a:p>
          <a:p>
            <a:pPr algn="just">
              <a:defRPr/>
            </a:pPr>
            <a:endParaRPr lang="de-DE" sz="2000" b="1" dirty="0">
              <a:solidFill>
                <a:srgbClr val="003366"/>
              </a:solidFill>
              <a:effectLst>
                <a:outerShdw blurRad="38100" dist="38100" dir="2700000" algn="tl">
                  <a:srgbClr val="000000">
                    <a:alpha val="43137"/>
                  </a:srgbClr>
                </a:outerShdw>
              </a:effectLst>
            </a:endParaRPr>
          </a:p>
          <a:p>
            <a:pPr algn="just">
              <a:defRPr/>
            </a:pPr>
            <a:endParaRPr lang="de-DE" sz="2000" b="1" dirty="0">
              <a:solidFill>
                <a:srgbClr val="003366"/>
              </a:solidFill>
              <a:effectLst>
                <a:outerShdw blurRad="38100" dist="38100" dir="2700000" algn="tl">
                  <a:srgbClr val="000000">
                    <a:alpha val="43137"/>
                  </a:srgbClr>
                </a:outerShdw>
              </a:effectLst>
            </a:endParaRPr>
          </a:p>
          <a:p>
            <a:pPr algn="just">
              <a:defRPr/>
            </a:pPr>
            <a:endParaRPr lang="de-DE" sz="2000" b="1" dirty="0">
              <a:solidFill>
                <a:srgbClr val="003366"/>
              </a:solidFill>
              <a:effectLst>
                <a:outerShdw blurRad="38100" dist="38100" dir="2700000" algn="tl">
                  <a:srgbClr val="000000">
                    <a:alpha val="43137"/>
                  </a:srgbClr>
                </a:outerShdw>
              </a:effectLst>
            </a:endParaRPr>
          </a:p>
          <a:p>
            <a:pPr algn="just">
              <a:defRPr/>
            </a:pPr>
            <a:endParaRPr lang="de-DE" sz="2000" b="1" dirty="0">
              <a:solidFill>
                <a:srgbClr val="003366"/>
              </a:solidFill>
              <a:effectLst>
                <a:outerShdw blurRad="38100" dist="38100" dir="2700000" algn="tl">
                  <a:srgbClr val="000000">
                    <a:alpha val="43137"/>
                  </a:srgbClr>
                </a:outerShdw>
              </a:effectLst>
            </a:endParaRPr>
          </a:p>
          <a:p>
            <a:pPr algn="just">
              <a:defRPr/>
            </a:pPr>
            <a:endParaRPr lang="de-DE" sz="2000" b="1" dirty="0">
              <a:solidFill>
                <a:srgbClr val="003366"/>
              </a:solidFill>
              <a:effectLst>
                <a:outerShdw blurRad="38100" dist="38100" dir="2700000" algn="tl">
                  <a:srgbClr val="000000">
                    <a:alpha val="43137"/>
                  </a:srgbClr>
                </a:outerShdw>
              </a:effectLst>
            </a:endParaRPr>
          </a:p>
          <a:p>
            <a:pPr algn="just">
              <a:defRPr/>
            </a:pPr>
            <a:endParaRPr lang="de-DE" sz="2000" b="1" dirty="0">
              <a:solidFill>
                <a:srgbClr val="003366"/>
              </a:solidFill>
              <a:effectLst>
                <a:outerShdw blurRad="38100" dist="38100" dir="2700000" algn="tl">
                  <a:srgbClr val="000000">
                    <a:alpha val="43137"/>
                  </a:srgbClr>
                </a:outerShdw>
              </a:effectLst>
            </a:endParaRPr>
          </a:p>
          <a:p>
            <a:pPr algn="just">
              <a:defRPr/>
            </a:pPr>
            <a:endParaRPr lang="de-DE" sz="2000" b="1" dirty="0">
              <a:solidFill>
                <a:srgbClr val="003366"/>
              </a:solidFill>
              <a:effectLst>
                <a:outerShdw blurRad="38100" dist="38100" dir="2700000" algn="tl">
                  <a:srgbClr val="000000">
                    <a:alpha val="43137"/>
                  </a:srgbClr>
                </a:outerShdw>
              </a:effectLst>
            </a:endParaRPr>
          </a:p>
          <a:p>
            <a:pPr algn="just">
              <a:defRPr/>
            </a:pPr>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Tree>
    <p:extLst>
      <p:ext uri="{BB962C8B-B14F-4D97-AF65-F5344CB8AC3E}">
        <p14:creationId xmlns:p14="http://schemas.microsoft.com/office/powerpoint/2010/main" val="1546641760"/>
      </p:ext>
    </p:extLst>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2"/>
            <a:ext cx="9144000" cy="6840000"/>
          </a:xfrm>
          <a:prstGeom prst="rect">
            <a:avLst/>
          </a:prstGeom>
          <a:solidFill>
            <a:schemeClr val="bg1"/>
          </a:solidFill>
          <a:ln w="63500">
            <a:solidFill>
              <a:srgbClr val="003366"/>
            </a:solidFill>
            <a:miter lim="800000"/>
            <a:headEnd/>
            <a:tailEnd/>
          </a:ln>
        </p:spPr>
        <p:txBody>
          <a:bodyPr>
            <a:spAutoFit/>
          </a:bodyPr>
          <a:lstStyle/>
          <a:p>
            <a:endParaRPr lang="de-DE" sz="2000" b="1" dirty="0">
              <a:solidFill>
                <a:srgbClr val="003366"/>
              </a:solidFill>
              <a:effectLst>
                <a:outerShdw blurRad="38100" dist="38100" dir="2700000" algn="tl">
                  <a:srgbClr val="000000">
                    <a:alpha val="43137"/>
                  </a:srgbClr>
                </a:outerShdw>
              </a:effectLst>
            </a:endParaRPr>
          </a:p>
          <a:p>
            <a:endParaRPr lang="de-DE" sz="2000" b="1" dirty="0">
              <a:solidFill>
                <a:srgbClr val="003366"/>
              </a:solidFill>
              <a:effectLst>
                <a:outerShdw blurRad="38100" dist="38100" dir="2700000" algn="tl">
                  <a:srgbClr val="000000">
                    <a:alpha val="43137"/>
                  </a:srgbClr>
                </a:outerShdw>
              </a:effectLst>
            </a:endParaRPr>
          </a:p>
          <a:p>
            <a:endParaRPr lang="de-DE" sz="2000" dirty="0">
              <a:solidFill>
                <a:srgbClr val="003366"/>
              </a:solidFill>
            </a:endParaRPr>
          </a:p>
          <a:p>
            <a:endParaRPr lang="de-DE" sz="2000" dirty="0">
              <a:solidFill>
                <a:srgbClr val="003366"/>
              </a:solidFill>
            </a:endParaRPr>
          </a:p>
          <a:p>
            <a:r>
              <a:rPr lang="de-DE" sz="2000" dirty="0">
                <a:solidFill>
                  <a:srgbClr val="003366"/>
                </a:solidFill>
              </a:rPr>
              <a:t>Ein Bewohner erzählt dem MA im Dienst, ein anderer Bewohner habe Drogen in seinem Besitz und verstecke diese in seinem Zimmer. Der MA spricht den Jugendlichen an, dieser reagiert abweisend und erklärt, die MA dürften seine Sachen nicht durchsuchen. </a:t>
            </a:r>
          </a:p>
          <a:p>
            <a:endParaRPr lang="de-DE" sz="2000" dirty="0">
              <a:solidFill>
                <a:srgbClr val="003366"/>
              </a:solidFill>
            </a:endParaRPr>
          </a:p>
          <a:p>
            <a:r>
              <a:rPr lang="de-DE" sz="2000" dirty="0">
                <a:solidFill>
                  <a:srgbClr val="003366"/>
                </a:solidFill>
              </a:rPr>
              <a:t>Damian 8 Jahre</a:t>
            </a:r>
          </a:p>
          <a:p>
            <a:endParaRPr lang="de-DE" sz="2000" dirty="0">
              <a:solidFill>
                <a:srgbClr val="003366"/>
              </a:solidFill>
            </a:endParaRPr>
          </a:p>
          <a:p>
            <a:r>
              <a:rPr lang="de-DE" sz="2000" dirty="0">
                <a:solidFill>
                  <a:srgbClr val="003366"/>
                </a:solidFill>
              </a:rPr>
              <a:t>Aufgrund mehrerer Konfliktsituationen wird sein Verhalten vehementer. Ich </a:t>
            </a:r>
            <a:r>
              <a:rPr lang="de-DE" sz="2000" dirty="0" err="1">
                <a:solidFill>
                  <a:srgbClr val="003366"/>
                </a:solidFill>
              </a:rPr>
              <a:t>brin</a:t>
            </a:r>
            <a:r>
              <a:rPr lang="de-DE" sz="2000" dirty="0">
                <a:solidFill>
                  <a:srgbClr val="003366"/>
                </a:solidFill>
              </a:rPr>
              <a:t>- </a:t>
            </a:r>
            <a:r>
              <a:rPr lang="de-DE" sz="2000" dirty="0" err="1">
                <a:solidFill>
                  <a:srgbClr val="003366"/>
                </a:solidFill>
              </a:rPr>
              <a:t>ge</a:t>
            </a:r>
            <a:r>
              <a:rPr lang="de-DE" sz="2000" dirty="0">
                <a:solidFill>
                  <a:srgbClr val="003366"/>
                </a:solidFill>
              </a:rPr>
              <a:t> ihn ins Zimmer, um zu beruhigen. Er kommt mehrfach heraus und wird  wie- der in das Zimmer gebracht. Er bewirft den Erzieher mit Gegenständen. Darauf- hin hält ihn der Erzieher an den Armen fest. Nun beginnt Damian zu treten. Der Erzieher zieht ihn näher zu sich, um die Füße zu blockieren, spricht ruhig auf ihn ein. Nach einiger Zeit lässt der Erzieher los, geht aus dem Zimmer und hält  die Türe zu.</a:t>
            </a:r>
          </a:p>
          <a:p>
            <a:endParaRPr lang="de-DE" sz="2000" dirty="0">
              <a:solidFill>
                <a:srgbClr val="003366"/>
              </a:solidFill>
            </a:endParaRPr>
          </a:p>
          <a:p>
            <a:endParaRPr lang="de-DE" sz="2000" dirty="0">
              <a:solidFill>
                <a:srgbClr val="003366"/>
              </a:solidFill>
            </a:endParaRPr>
          </a:p>
          <a:p>
            <a:pPr lvl="0"/>
            <a:endParaRPr lang="de-DE" sz="2000" dirty="0">
              <a:solidFill>
                <a:srgbClr val="003366"/>
              </a:solidFill>
            </a:endParaRPr>
          </a:p>
          <a:p>
            <a:pPr lvl="0"/>
            <a:r>
              <a:rPr lang="de-DE" sz="2000" dirty="0">
                <a:solidFill>
                  <a:srgbClr val="003366"/>
                </a:solidFill>
              </a:rPr>
              <a:t> </a:t>
            </a:r>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p:txBody>
      </p:sp>
      <p:sp>
        <p:nvSpPr>
          <p:cNvPr id="5" name="Rechteck 4">
            <a:extLst>
              <a:ext uri="{FF2B5EF4-FFF2-40B4-BE49-F238E27FC236}">
                <a16:creationId xmlns:a16="http://schemas.microsoft.com/office/drawing/2014/main" id="{F34F174B-06DC-44FD-961F-78FB7CBBAAAE}"/>
              </a:ext>
            </a:extLst>
          </p:cNvPr>
          <p:cNvSpPr>
            <a:spLocks noChangeArrowheads="1"/>
          </p:cNvSpPr>
          <p:nvPr/>
        </p:nvSpPr>
        <p:spPr bwMode="auto">
          <a:xfrm>
            <a:off x="0" y="-9"/>
            <a:ext cx="9144000" cy="461665"/>
          </a:xfrm>
          <a:prstGeom prst="rect">
            <a:avLst/>
          </a:prstGeom>
          <a:solidFill>
            <a:schemeClr val="bg1"/>
          </a:solidFill>
          <a:ln w="63500">
            <a:solidFill>
              <a:srgbClr val="003366"/>
            </a:solidFill>
            <a:miter lim="800000"/>
            <a:headEnd/>
            <a:tailEnd/>
          </a:ln>
        </p:spPr>
        <p:txBody>
          <a:bodyPr wrap="square">
            <a:spAutoFit/>
          </a:bodyPr>
          <a:lstStyle/>
          <a:p>
            <a:r>
              <a:rPr lang="de-DE" sz="2400" b="1" dirty="0">
                <a:solidFill>
                  <a:srgbClr val="003366"/>
                </a:solidFill>
                <a:effectLst>
                  <a:outerShdw blurRad="38100" dist="38100" dir="2700000" algn="tl">
                    <a:srgbClr val="000000">
                      <a:alpha val="43137"/>
                    </a:srgbClr>
                  </a:outerShdw>
                </a:effectLst>
                <a:sym typeface="Symbol"/>
              </a:rPr>
              <a:t>Workshop: Grenzen der </a:t>
            </a:r>
            <a:r>
              <a:rPr lang="de-DE" sz="2400" b="1" dirty="0" err="1">
                <a:solidFill>
                  <a:srgbClr val="003366"/>
                </a:solidFill>
                <a:effectLst>
                  <a:outerShdw blurRad="38100" dist="38100" dir="2700000" algn="tl">
                    <a:srgbClr val="000000">
                      <a:alpha val="43137"/>
                    </a:srgbClr>
                  </a:outerShdw>
                </a:effectLst>
                <a:sym typeface="Symbol"/>
              </a:rPr>
              <a:t>Erziehg</a:t>
            </a:r>
            <a:r>
              <a:rPr lang="de-DE" sz="2400" b="1" dirty="0">
                <a:solidFill>
                  <a:srgbClr val="003366"/>
                </a:solidFill>
                <a:effectLst>
                  <a:outerShdw blurRad="38100" dist="38100" dir="2700000" algn="tl">
                    <a:srgbClr val="000000">
                      <a:alpha val="43137"/>
                    </a:srgbClr>
                  </a:outerShdw>
                </a:effectLst>
                <a:sym typeface="Symbol"/>
              </a:rPr>
              <a:t>. / ausgerichtet auf päd. Alltag</a:t>
            </a:r>
          </a:p>
        </p:txBody>
      </p:sp>
    </p:spTree>
    <p:extLst>
      <p:ext uri="{BB962C8B-B14F-4D97-AF65-F5344CB8AC3E}">
        <p14:creationId xmlns:p14="http://schemas.microsoft.com/office/powerpoint/2010/main" val="689562753"/>
      </p:ext>
    </p:extLst>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1"/>
            <a:ext cx="9144000" cy="6876000"/>
          </a:xfrm>
          <a:prstGeom prst="rect">
            <a:avLst/>
          </a:prstGeom>
          <a:solidFill>
            <a:schemeClr val="bg1"/>
          </a:solidFill>
          <a:ln w="63500">
            <a:solidFill>
              <a:srgbClr val="003366"/>
            </a:solidFill>
          </a:ln>
        </p:spPr>
        <p:txBody>
          <a:bodyPr wrap="square">
            <a:spAutoFit/>
          </a:bodyPr>
          <a:lstStyle/>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000" b="1" dirty="0">
                <a:solidFill>
                  <a:srgbClr val="003366"/>
                </a:solidFill>
              </a:rPr>
              <a:t>§ 46 </a:t>
            </a:r>
            <a:r>
              <a:rPr lang="de-DE" sz="2000" b="1" dirty="0" err="1">
                <a:solidFill>
                  <a:srgbClr val="003366"/>
                </a:solidFill>
              </a:rPr>
              <a:t>Sozialpäd</a:t>
            </a:r>
            <a:r>
              <a:rPr lang="de-DE" sz="2000" b="1" dirty="0">
                <a:solidFill>
                  <a:srgbClr val="003366"/>
                </a:solidFill>
              </a:rPr>
              <a:t>. Einrichtungen können als </a:t>
            </a:r>
            <a:r>
              <a:rPr lang="de-DE" sz="2000" b="1" dirty="0" err="1">
                <a:solidFill>
                  <a:srgbClr val="003366"/>
                </a:solidFill>
              </a:rPr>
              <a:t>station</a:t>
            </a:r>
            <a:r>
              <a:rPr lang="de-DE" sz="2000" b="1" dirty="0">
                <a:solidFill>
                  <a:srgbClr val="003366"/>
                </a:solidFill>
              </a:rPr>
              <a:t>. u. teilstationäre Dienste angeboten werden; sie umfassen vor allem:</a:t>
            </a:r>
          </a:p>
          <a:p>
            <a:pPr marL="609600" indent="-609600">
              <a:defRPr/>
            </a:pPr>
            <a:endParaRPr lang="de-DE" sz="2000" dirty="0">
              <a:solidFill>
                <a:srgbClr val="003366"/>
              </a:solidFill>
            </a:endParaRPr>
          </a:p>
          <a:p>
            <a:pPr marL="609600" indent="-609600">
              <a:defRPr/>
            </a:pPr>
            <a:r>
              <a:rPr lang="de-DE" sz="2000" dirty="0">
                <a:solidFill>
                  <a:srgbClr val="003366"/>
                </a:solidFill>
              </a:rPr>
              <a:t>- Betreuungseinrichtungen für Notsituationen</a:t>
            </a:r>
          </a:p>
          <a:p>
            <a:pPr marL="609600" indent="-609600">
              <a:defRPr/>
            </a:pPr>
            <a:r>
              <a:rPr lang="de-DE" sz="2000" dirty="0">
                <a:solidFill>
                  <a:srgbClr val="003366"/>
                </a:solidFill>
              </a:rPr>
              <a:t>- Betreuungseinrichtungen für die dauerhafte Betreuung von K. / Jugendlichen</a:t>
            </a:r>
          </a:p>
          <a:p>
            <a:pPr marL="609600" indent="-609600">
              <a:defRPr/>
            </a:pPr>
            <a:r>
              <a:rPr lang="de-DE" sz="2000" dirty="0">
                <a:solidFill>
                  <a:srgbClr val="003366"/>
                </a:solidFill>
              </a:rPr>
              <a:t>- betreute Wohnformen für Jugendliche</a:t>
            </a:r>
          </a:p>
          <a:p>
            <a:pPr marL="609600" indent="-609600">
              <a:defRPr/>
            </a:pPr>
            <a:r>
              <a:rPr lang="de-DE" sz="2000" dirty="0">
                <a:solidFill>
                  <a:srgbClr val="003366"/>
                </a:solidFill>
              </a:rPr>
              <a:t>- nicht ortsfeste Formen der Sozialpädagogik.</a:t>
            </a:r>
          </a:p>
          <a:p>
            <a:pPr marL="609600" indent="-609600">
              <a:defRPr/>
            </a:pPr>
            <a:endParaRPr lang="de-DE" sz="2000" dirty="0">
              <a:solidFill>
                <a:srgbClr val="003366"/>
              </a:solidFill>
            </a:endParaRPr>
          </a:p>
          <a:p>
            <a:pPr marL="609600" indent="-609600">
              <a:defRPr/>
            </a:pPr>
            <a:r>
              <a:rPr lang="de-DE" sz="2000" b="1" dirty="0" err="1">
                <a:solidFill>
                  <a:srgbClr val="003366"/>
                </a:solidFill>
              </a:rPr>
              <a:t>Sozialpäd</a:t>
            </a:r>
            <a:r>
              <a:rPr lang="de-DE" sz="2000" b="1" dirty="0">
                <a:solidFill>
                  <a:srgbClr val="003366"/>
                </a:solidFill>
              </a:rPr>
              <a:t>. Einrichtungen, die zur Übernahme </a:t>
            </a:r>
            <a:r>
              <a:rPr lang="de-DE" sz="2000" b="1" dirty="0" err="1">
                <a:solidFill>
                  <a:srgbClr val="003366"/>
                </a:solidFill>
              </a:rPr>
              <a:t>v.Minderjährigen</a:t>
            </a:r>
            <a:r>
              <a:rPr lang="de-DE" sz="2000" b="1" dirty="0">
                <a:solidFill>
                  <a:srgbClr val="003366"/>
                </a:solidFill>
              </a:rPr>
              <a:t> in Volle Er- </a:t>
            </a:r>
          </a:p>
          <a:p>
            <a:pPr marL="609600" indent="-609600">
              <a:defRPr/>
            </a:pPr>
            <a:r>
              <a:rPr lang="de-DE" sz="2000" b="1" dirty="0" err="1">
                <a:solidFill>
                  <a:srgbClr val="003366"/>
                </a:solidFill>
              </a:rPr>
              <a:t>ziehung</a:t>
            </a:r>
            <a:r>
              <a:rPr lang="de-DE" sz="2000" b="1" dirty="0">
                <a:solidFill>
                  <a:srgbClr val="003366"/>
                </a:solidFill>
              </a:rPr>
              <a:t> bestimmt sind (§ 30), dürfen nur mit Bewilligung (Bescheid) des</a:t>
            </a:r>
          </a:p>
          <a:p>
            <a:pPr marL="609600" indent="-609600">
              <a:defRPr/>
            </a:pPr>
            <a:r>
              <a:rPr lang="de-DE" sz="2000" b="1" dirty="0">
                <a:solidFill>
                  <a:srgbClr val="003366"/>
                </a:solidFill>
              </a:rPr>
              <a:t>Magistrats errichtet u. betrieben werden. Bewilligung ist zu erteilen, wenn</a:t>
            </a:r>
          </a:p>
          <a:p>
            <a:pPr marL="609600" indent="-609600">
              <a:defRPr/>
            </a:pPr>
            <a:r>
              <a:rPr lang="de-DE" sz="2000" dirty="0">
                <a:solidFill>
                  <a:srgbClr val="003366"/>
                </a:solidFill>
              </a:rPr>
              <a:t> </a:t>
            </a:r>
          </a:p>
          <a:p>
            <a:pPr marL="609600" indent="-609600">
              <a:defRPr/>
            </a:pPr>
            <a:r>
              <a:rPr lang="de-DE" sz="2000" dirty="0">
                <a:solidFill>
                  <a:srgbClr val="003366"/>
                </a:solidFill>
              </a:rPr>
              <a:t>  - ein nach </a:t>
            </a:r>
            <a:r>
              <a:rPr lang="de-DE" sz="2000" dirty="0" err="1">
                <a:solidFill>
                  <a:srgbClr val="003366"/>
                </a:solidFill>
              </a:rPr>
              <a:t>wissenschaftl</a:t>
            </a:r>
            <a:r>
              <a:rPr lang="de-DE" sz="2000" dirty="0">
                <a:solidFill>
                  <a:srgbClr val="003366"/>
                </a:solidFill>
              </a:rPr>
              <a:t>. Erkenntnissen erstelltes </a:t>
            </a:r>
            <a:r>
              <a:rPr lang="de-DE" sz="2000" dirty="0" err="1">
                <a:solidFill>
                  <a:srgbClr val="003366"/>
                </a:solidFill>
              </a:rPr>
              <a:t>sozialpäd</a:t>
            </a:r>
            <a:r>
              <a:rPr lang="de-DE" sz="2000" dirty="0">
                <a:solidFill>
                  <a:srgbClr val="003366"/>
                </a:solidFill>
              </a:rPr>
              <a:t>. Konzept vorliegt, </a:t>
            </a:r>
          </a:p>
          <a:p>
            <a:pPr marL="609600" indent="-609600">
              <a:defRPr/>
            </a:pPr>
            <a:r>
              <a:rPr lang="de-DE" sz="2000" dirty="0">
                <a:solidFill>
                  <a:srgbClr val="003366"/>
                </a:solidFill>
              </a:rPr>
              <a:t>  - für die Leitung der Einrichtung u. für die Pflege+ Erziehung der </a:t>
            </a:r>
            <a:r>
              <a:rPr lang="de-DE" sz="2000" dirty="0" err="1">
                <a:solidFill>
                  <a:srgbClr val="003366"/>
                </a:solidFill>
              </a:rPr>
              <a:t>Minderjährgn</a:t>
            </a:r>
            <a:r>
              <a:rPr lang="de-DE" sz="2000" dirty="0">
                <a:solidFill>
                  <a:srgbClr val="003366"/>
                </a:solidFill>
              </a:rPr>
              <a:t>. </a:t>
            </a:r>
          </a:p>
          <a:p>
            <a:pPr marL="609600" indent="-609600">
              <a:defRPr/>
            </a:pPr>
            <a:r>
              <a:rPr lang="de-DE" sz="2000" dirty="0">
                <a:solidFill>
                  <a:srgbClr val="003366"/>
                </a:solidFill>
              </a:rPr>
              <a:t>    eine entsprechende Anzahl von Fachkräften zur Verfügung steht</a:t>
            </a:r>
          </a:p>
          <a:p>
            <a:pPr marL="609600" indent="-609600">
              <a:defRPr/>
            </a:pPr>
            <a:r>
              <a:rPr lang="de-DE" sz="2000" dirty="0">
                <a:solidFill>
                  <a:srgbClr val="003366"/>
                </a:solidFill>
              </a:rPr>
              <a:t>  - die örtliche Lage der Einrichtung sowie deren Räumlichkeiten geeignet </a:t>
            </a:r>
          </a:p>
          <a:p>
            <a:pPr marL="609600" indent="-609600">
              <a:defRPr/>
            </a:pPr>
            <a:r>
              <a:rPr lang="de-DE" sz="2000" dirty="0">
                <a:solidFill>
                  <a:srgbClr val="003366"/>
                </a:solidFill>
              </a:rPr>
              <a:t>  - und die wirtschaftlichen Voraussetzungen für eine den Aufgaben der Kinder- </a:t>
            </a:r>
          </a:p>
          <a:p>
            <a:pPr marL="609600" indent="-609600">
              <a:defRPr/>
            </a:pPr>
            <a:r>
              <a:rPr lang="de-DE" sz="2000" dirty="0">
                <a:solidFill>
                  <a:srgbClr val="003366"/>
                </a:solidFill>
              </a:rPr>
              <a:t>    u. Jugendhilfe entsprechende Betreuung gegeben sind.</a:t>
            </a:r>
          </a:p>
          <a:p>
            <a:pPr marL="609600" indent="-609600">
              <a:defRPr/>
            </a:pPr>
            <a:r>
              <a:rPr lang="de-DE" sz="2000" dirty="0">
                <a:solidFill>
                  <a:srgbClr val="003366"/>
                </a:solidFill>
              </a:rPr>
              <a:t>Im Einzelnen: VO – RICHTLINIEN FÜR DIE ERRICHTUNG UND DEN  </a:t>
            </a:r>
          </a:p>
          <a:p>
            <a:pPr marL="609600" indent="-609600">
              <a:defRPr/>
            </a:pPr>
            <a:r>
              <a:rPr lang="de-DE" sz="2000" dirty="0">
                <a:solidFill>
                  <a:srgbClr val="003366"/>
                </a:solidFill>
              </a:rPr>
              <a:t>                       BETRIEB VON SOZ.PÄD: EINRICHTUNGEN  - 2015  </a:t>
            </a:r>
          </a:p>
        </p:txBody>
      </p:sp>
      <p:sp>
        <p:nvSpPr>
          <p:cNvPr id="8" name="Rechteck 7">
            <a:extLst>
              <a:ext uri="{FF2B5EF4-FFF2-40B4-BE49-F238E27FC236}">
                <a16:creationId xmlns:a16="http://schemas.microsoft.com/office/drawing/2014/main" id="{859F263C-F526-4DB9-B177-DBB4DF380C74}"/>
              </a:ext>
            </a:extLst>
          </p:cNvPr>
          <p:cNvSpPr>
            <a:spLocks noChangeArrowheads="1"/>
          </p:cNvSpPr>
          <p:nvPr/>
        </p:nvSpPr>
        <p:spPr bwMode="auto">
          <a:xfrm>
            <a:off x="0" y="-9"/>
            <a:ext cx="9144000" cy="461665"/>
          </a:xfrm>
          <a:prstGeom prst="rect">
            <a:avLst/>
          </a:prstGeom>
          <a:solidFill>
            <a:schemeClr val="bg1"/>
          </a:solidFill>
          <a:ln w="63500">
            <a:solidFill>
              <a:srgbClr val="003366"/>
            </a:solidFill>
            <a:miter lim="800000"/>
            <a:headEnd/>
            <a:tailEnd/>
          </a:ln>
        </p:spPr>
        <p:txBody>
          <a:bodyPr wrap="square">
            <a:spAutoFit/>
          </a:bodyPr>
          <a:lstStyle/>
          <a:p>
            <a:pPr algn="ctr"/>
            <a:r>
              <a:rPr lang="de-DE" sz="2400" b="1" dirty="0">
                <a:solidFill>
                  <a:srgbClr val="003366"/>
                </a:solidFill>
                <a:effectLst>
                  <a:outerShdw blurRad="38100" dist="38100" dir="2700000" algn="tl">
                    <a:srgbClr val="000000">
                      <a:alpha val="43137"/>
                    </a:srgbClr>
                  </a:outerShdw>
                </a:effectLst>
                <a:sym typeface="Symbol"/>
              </a:rPr>
              <a:t>      WORKSHOP/ Umgang mit der Aufsichtsbehörde</a:t>
            </a:r>
            <a:endParaRPr lang="de-DE" sz="2400" b="1" i="1" dirty="0">
              <a:solidFill>
                <a:srgbClr val="003366"/>
              </a:solidFill>
            </a:endParaRPr>
          </a:p>
        </p:txBody>
      </p:sp>
    </p:spTree>
    <p:extLst>
      <p:ext uri="{BB962C8B-B14F-4D97-AF65-F5344CB8AC3E}">
        <p14:creationId xmlns:p14="http://schemas.microsoft.com/office/powerpoint/2010/main" val="7820617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 calcmode="lin" valueType="num">
                                      <p:cBhvr additive="base">
                                        <p:cTn id="2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anim calcmode="lin" valueType="num">
                                      <p:cBhvr additive="base">
                                        <p:cTn id="2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anim calcmode="lin" valueType="num">
                                      <p:cBhvr additive="base">
                                        <p:cTn id="3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anim calcmode="lin" valueType="num">
                                      <p:cBhvr additive="base">
                                        <p:cTn id="3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12" end="12"/>
                                            </p:txEl>
                                          </p:spTgt>
                                        </p:tgtEl>
                                        <p:attrNameLst>
                                          <p:attrName>style.visibility</p:attrName>
                                        </p:attrNameLst>
                                      </p:cBhvr>
                                      <p:to>
                                        <p:strVal val="visible"/>
                                      </p:to>
                                    </p:set>
                                    <p:anim calcmode="lin" valueType="num">
                                      <p:cBhvr additive="base">
                                        <p:cTn id="41"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13" end="13"/>
                                            </p:txEl>
                                          </p:spTgt>
                                        </p:tgtEl>
                                        <p:attrNameLst>
                                          <p:attrName>style.visibility</p:attrName>
                                        </p:attrNameLst>
                                      </p:cBhvr>
                                      <p:to>
                                        <p:strVal val="visible"/>
                                      </p:to>
                                    </p:set>
                                    <p:anim calcmode="lin" valueType="num">
                                      <p:cBhvr additive="base">
                                        <p:cTn id="4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anim calcmode="lin" valueType="num">
                                      <p:cBhvr additive="base">
                                        <p:cTn id="51"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15" end="15"/>
                                            </p:txEl>
                                          </p:spTgt>
                                        </p:tgtEl>
                                        <p:attrNameLst>
                                          <p:attrName>style.visibility</p:attrName>
                                        </p:attrNameLst>
                                      </p:cBhvr>
                                      <p:to>
                                        <p:strVal val="visible"/>
                                      </p:to>
                                    </p:set>
                                    <p:anim calcmode="lin" valueType="num">
                                      <p:cBhvr additive="base">
                                        <p:cTn id="55"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5" end="15"/>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xEl>
                                              <p:pRg st="16" end="16"/>
                                            </p:txEl>
                                          </p:spTgt>
                                        </p:tgtEl>
                                        <p:attrNameLst>
                                          <p:attrName>style.visibility</p:attrName>
                                        </p:attrNameLst>
                                      </p:cBhvr>
                                      <p:to>
                                        <p:strVal val="visible"/>
                                      </p:to>
                                    </p:set>
                                    <p:anim calcmode="lin" valueType="num">
                                      <p:cBhvr additive="base">
                                        <p:cTn id="59"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6" end="16"/>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
                                            <p:txEl>
                                              <p:pRg st="17" end="17"/>
                                            </p:txEl>
                                          </p:spTgt>
                                        </p:tgtEl>
                                        <p:attrNameLst>
                                          <p:attrName>style.visibility</p:attrName>
                                        </p:attrNameLst>
                                      </p:cBhvr>
                                      <p:to>
                                        <p:strVal val="visible"/>
                                      </p:to>
                                    </p:set>
                                    <p:anim calcmode="lin" valueType="num">
                                      <p:cBhvr additive="base">
                                        <p:cTn id="63" dur="5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7" end="17"/>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xEl>
                                              <p:pRg st="18" end="18"/>
                                            </p:txEl>
                                          </p:spTgt>
                                        </p:tgtEl>
                                        <p:attrNameLst>
                                          <p:attrName>style.visibility</p:attrName>
                                        </p:attrNameLst>
                                      </p:cBhvr>
                                      <p:to>
                                        <p:strVal val="visible"/>
                                      </p:to>
                                    </p:set>
                                    <p:anim calcmode="lin" valueType="num">
                                      <p:cBhvr additive="base">
                                        <p:cTn id="67" dur="500" fill="hold"/>
                                        <p:tgtEl>
                                          <p:spTgt spid="5">
                                            <p:txEl>
                                              <p:pRg st="18" end="1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19" end="19"/>
                                            </p:txEl>
                                          </p:spTgt>
                                        </p:tgtEl>
                                        <p:attrNameLst>
                                          <p:attrName>style.visibility</p:attrName>
                                        </p:attrNameLst>
                                      </p:cBhvr>
                                      <p:to>
                                        <p:strVal val="visible"/>
                                      </p:to>
                                    </p:set>
                                    <p:anim calcmode="lin" valueType="num">
                                      <p:cBhvr additive="base">
                                        <p:cTn id="73" dur="500" fill="hold"/>
                                        <p:tgtEl>
                                          <p:spTgt spid="5">
                                            <p:txEl>
                                              <p:pRg st="19" end="1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9" end="19"/>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5">
                                            <p:txEl>
                                              <p:pRg st="20" end="20"/>
                                            </p:txEl>
                                          </p:spTgt>
                                        </p:tgtEl>
                                        <p:attrNameLst>
                                          <p:attrName>style.visibility</p:attrName>
                                        </p:attrNameLst>
                                      </p:cBhvr>
                                      <p:to>
                                        <p:strVal val="visible"/>
                                      </p:to>
                                    </p:set>
                                    <p:anim calcmode="lin" valueType="num">
                                      <p:cBhvr additive="base">
                                        <p:cTn id="77" dur="500" fill="hold"/>
                                        <p:tgtEl>
                                          <p:spTgt spid="5">
                                            <p:txEl>
                                              <p:pRg st="20" end="2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1"/>
            <a:ext cx="9144000" cy="6876000"/>
          </a:xfrm>
          <a:prstGeom prst="rect">
            <a:avLst/>
          </a:prstGeom>
          <a:solidFill>
            <a:schemeClr val="bg1"/>
          </a:solidFill>
          <a:ln w="63500">
            <a:solidFill>
              <a:srgbClr val="003366"/>
            </a:solidFill>
          </a:ln>
        </p:spPr>
        <p:txBody>
          <a:bodyPr wrap="square">
            <a:spAutoFit/>
          </a:bodyPr>
          <a:lstStyle/>
          <a:p>
            <a:pPr algn="just">
              <a:defRPr/>
            </a:pPr>
            <a:endParaRPr lang="de-DE" sz="2000" b="1" dirty="0">
              <a:solidFill>
                <a:srgbClr val="003366"/>
              </a:solidFill>
            </a:endParaRPr>
          </a:p>
          <a:p>
            <a:pPr algn="just">
              <a:defRPr/>
            </a:pPr>
            <a:endParaRPr lang="de-DE" sz="2000" b="1" dirty="0">
              <a:solidFill>
                <a:srgbClr val="003366"/>
              </a:solidFill>
            </a:endParaRPr>
          </a:p>
          <a:p>
            <a:pPr algn="just">
              <a:defRPr/>
            </a:pPr>
            <a:endParaRPr lang="de-DE" sz="2000" b="1" dirty="0">
              <a:solidFill>
                <a:srgbClr val="003366"/>
              </a:solidFill>
            </a:endParaRPr>
          </a:p>
          <a:p>
            <a:pPr algn="just">
              <a:defRPr/>
            </a:pPr>
            <a:r>
              <a:rPr lang="de-DE" sz="2000" b="1" dirty="0">
                <a:solidFill>
                  <a:srgbClr val="003366"/>
                </a:solidFill>
              </a:rPr>
              <a:t>Träger haben im Umgang mit Aufs. Behörden folgende Alternative:</a:t>
            </a:r>
          </a:p>
          <a:p>
            <a:pPr algn="just">
              <a:defRPr/>
            </a:pPr>
            <a:endParaRPr lang="de-DE" sz="2000" b="1" dirty="0">
              <a:solidFill>
                <a:srgbClr val="003366"/>
              </a:solidFill>
            </a:endParaRPr>
          </a:p>
          <a:p>
            <a:pPr algn="just">
              <a:defRPr/>
            </a:pPr>
            <a:r>
              <a:rPr lang="de-DE" sz="2000" dirty="0">
                <a:solidFill>
                  <a:srgbClr val="003366"/>
                </a:solidFill>
              </a:rPr>
              <a:t>- nachvollziehbare Entscheidungen i. S. d. "Kindeswohls„/ der "</a:t>
            </a:r>
            <a:r>
              <a:rPr lang="de-DE" sz="2000" dirty="0" err="1">
                <a:solidFill>
                  <a:srgbClr val="003366"/>
                </a:solidFill>
              </a:rPr>
              <a:t>KW.gefährdung</a:t>
            </a:r>
            <a:r>
              <a:rPr lang="de-DE" sz="2000" dirty="0">
                <a:solidFill>
                  <a:srgbClr val="003366"/>
                </a:solidFill>
              </a:rPr>
              <a:t>"</a:t>
            </a:r>
          </a:p>
          <a:p>
            <a:pPr algn="just">
              <a:defRPr/>
            </a:pPr>
            <a:r>
              <a:rPr lang="de-DE" sz="2000" dirty="0">
                <a:solidFill>
                  <a:srgbClr val="003366"/>
                </a:solidFill>
              </a:rPr>
              <a:t>- angesichts v. Belegungs-/ Erlaubnisabhängigkeit Absprachen ohne </a:t>
            </a:r>
            <a:r>
              <a:rPr lang="de-DE" sz="2000" dirty="0" err="1">
                <a:solidFill>
                  <a:srgbClr val="003366"/>
                </a:solidFill>
              </a:rPr>
              <a:t>KW.bezug</a:t>
            </a:r>
            <a:endParaRPr lang="de-DE" sz="2000" dirty="0">
              <a:solidFill>
                <a:srgbClr val="003366"/>
              </a:solidFill>
            </a:endParaRPr>
          </a:p>
          <a:p>
            <a:pPr algn="just">
              <a:defRPr/>
            </a:pPr>
            <a:endParaRPr lang="de-DE" sz="2000" dirty="0">
              <a:solidFill>
                <a:srgbClr val="003366"/>
              </a:solidFill>
            </a:endParaRPr>
          </a:p>
          <a:p>
            <a:pPr algn="just">
              <a:defRPr/>
            </a:pPr>
            <a:r>
              <a:rPr lang="de-DE" sz="2000" dirty="0">
                <a:solidFill>
                  <a:srgbClr val="003366"/>
                </a:solidFill>
              </a:rPr>
              <a:t>Leider ist die 2.Alternative häufig anzutreffen, was </a:t>
            </a:r>
            <a:r>
              <a:rPr lang="de-DE" sz="2000" dirty="0" err="1">
                <a:solidFill>
                  <a:srgbClr val="003366"/>
                </a:solidFill>
              </a:rPr>
              <a:t>Beliebigkeitsgefahr</a:t>
            </a:r>
            <a:r>
              <a:rPr lang="de-DE" sz="2000" dirty="0">
                <a:solidFill>
                  <a:srgbClr val="003366"/>
                </a:solidFill>
              </a:rPr>
              <a:t> </a:t>
            </a:r>
            <a:r>
              <a:rPr lang="de-DE" sz="2000" dirty="0" err="1">
                <a:solidFill>
                  <a:srgbClr val="003366"/>
                </a:solidFill>
              </a:rPr>
              <a:t>beinhal</a:t>
            </a:r>
            <a:r>
              <a:rPr lang="de-DE" sz="2000" dirty="0">
                <a:solidFill>
                  <a:srgbClr val="003366"/>
                </a:solidFill>
              </a:rPr>
              <a:t>- </a:t>
            </a:r>
            <a:r>
              <a:rPr lang="de-DE" sz="2000" dirty="0" err="1">
                <a:solidFill>
                  <a:srgbClr val="003366"/>
                </a:solidFill>
              </a:rPr>
              <a:t>tet</a:t>
            </a:r>
            <a:r>
              <a:rPr lang="de-DE" sz="2000" dirty="0">
                <a:solidFill>
                  <a:srgbClr val="003366"/>
                </a:solidFill>
              </a:rPr>
              <a:t>, gibt es selten in "KW"/„</a:t>
            </a:r>
            <a:r>
              <a:rPr lang="de-DE" sz="2000" dirty="0" err="1">
                <a:solidFill>
                  <a:srgbClr val="003366"/>
                </a:solidFill>
              </a:rPr>
              <a:t>KW.gefährdung</a:t>
            </a:r>
            <a:r>
              <a:rPr lang="de-DE" sz="2000" dirty="0">
                <a:solidFill>
                  <a:srgbClr val="003366"/>
                </a:solidFill>
              </a:rPr>
              <a:t>" nachvollziehbar begründete </a:t>
            </a:r>
            <a:r>
              <a:rPr lang="de-DE" sz="2000" dirty="0" err="1">
                <a:solidFill>
                  <a:srgbClr val="003366"/>
                </a:solidFill>
              </a:rPr>
              <a:t>Ent</a:t>
            </a:r>
            <a:r>
              <a:rPr lang="de-DE" sz="2000" dirty="0">
                <a:solidFill>
                  <a:srgbClr val="003366"/>
                </a:solidFill>
              </a:rPr>
              <a:t>- </a:t>
            </a:r>
            <a:r>
              <a:rPr lang="de-DE" sz="2000" dirty="0" err="1">
                <a:solidFill>
                  <a:srgbClr val="003366"/>
                </a:solidFill>
              </a:rPr>
              <a:t>scheidgn</a:t>
            </a:r>
            <a:r>
              <a:rPr lang="de-DE" sz="2000" dirty="0">
                <a:solidFill>
                  <a:srgbClr val="003366"/>
                </a:solidFill>
              </a:rPr>
              <a:t>, die geeignet wären, dem Kindesschutz und der Handlungssicherheit zu dienen. Dies ist mit der Feststellung verbunden, dass auch Fachkräfte in Ju- </a:t>
            </a:r>
            <a:r>
              <a:rPr lang="de-DE" sz="2000" dirty="0" err="1">
                <a:solidFill>
                  <a:srgbClr val="003366"/>
                </a:solidFill>
              </a:rPr>
              <a:t>gendbehörden</a:t>
            </a:r>
            <a:r>
              <a:rPr lang="de-DE" sz="2000" dirty="0">
                <a:solidFill>
                  <a:srgbClr val="003366"/>
                </a:solidFill>
              </a:rPr>
              <a:t> ihre fachlich- rechtliche Handlungssicherheit stärken sollten.</a:t>
            </a:r>
          </a:p>
          <a:p>
            <a:pPr algn="just">
              <a:defRPr/>
            </a:pPr>
            <a:r>
              <a:rPr lang="de-DE" sz="2000" dirty="0">
                <a:solidFill>
                  <a:srgbClr val="003366"/>
                </a:solidFill>
              </a:rPr>
              <a:t>Dem KW widersprechender </a:t>
            </a:r>
            <a:r>
              <a:rPr lang="de-DE" sz="2000" dirty="0" err="1">
                <a:solidFill>
                  <a:srgbClr val="003366"/>
                </a:solidFill>
              </a:rPr>
              <a:t>Beliebigkeitsgefahr</a:t>
            </a:r>
            <a:r>
              <a:rPr lang="de-DE" sz="2000" dirty="0">
                <a:solidFill>
                  <a:srgbClr val="003366"/>
                </a:solidFill>
              </a:rPr>
              <a:t> kann nur mittels eines von allen Beteiligten anerkannten einheitlichen </a:t>
            </a:r>
            <a:r>
              <a:rPr lang="de-DE" sz="2000" dirty="0" err="1">
                <a:solidFill>
                  <a:srgbClr val="003366"/>
                </a:solidFill>
              </a:rPr>
              <a:t>KW.verständnisses</a:t>
            </a:r>
            <a:r>
              <a:rPr lang="de-DE" sz="2000" dirty="0">
                <a:solidFill>
                  <a:srgbClr val="003366"/>
                </a:solidFill>
              </a:rPr>
              <a:t> („</a:t>
            </a:r>
            <a:r>
              <a:rPr lang="de-DE" sz="2000" dirty="0" err="1">
                <a:solidFill>
                  <a:srgbClr val="003366"/>
                </a:solidFill>
              </a:rPr>
              <a:t>KW“bewertungssy</a:t>
            </a:r>
            <a:r>
              <a:rPr lang="de-DE" sz="2000" dirty="0">
                <a:solidFill>
                  <a:srgbClr val="003366"/>
                </a:solidFill>
              </a:rPr>
              <a:t>- </a:t>
            </a:r>
            <a:r>
              <a:rPr lang="de-DE" sz="2000" dirty="0" err="1">
                <a:solidFill>
                  <a:srgbClr val="003366"/>
                </a:solidFill>
              </a:rPr>
              <a:t>stem</a:t>
            </a:r>
            <a:r>
              <a:rPr lang="de-DE" sz="2000" dirty="0">
                <a:solidFill>
                  <a:srgbClr val="003366"/>
                </a:solidFill>
              </a:rPr>
              <a:t>“) begegnet werden.</a:t>
            </a:r>
          </a:p>
          <a:p>
            <a:pPr algn="just">
              <a:defRPr/>
            </a:pPr>
            <a:endParaRPr lang="de-DE" sz="2000" dirty="0">
              <a:solidFill>
                <a:srgbClr val="003366"/>
              </a:solidFill>
            </a:endParaRPr>
          </a:p>
          <a:p>
            <a:pPr algn="just">
              <a:defRPr/>
            </a:pPr>
            <a:r>
              <a:rPr lang="de-DE" sz="2000" dirty="0">
                <a:solidFill>
                  <a:srgbClr val="003366"/>
                </a:solidFill>
              </a:rPr>
              <a:t>Ein Träger: "Ich  habe bewusst nach den Kriterien/ Standards der Entscheidung gefragt und darauf keine richtige Antwort erhalten, nur den Hinweis, dass ich gar nicht wissen könnte, welche Standards bestehen“ (Bemerkung: die dann auch leider nicht offengelegt wurden).</a:t>
            </a:r>
          </a:p>
          <a:p>
            <a:pPr algn="just">
              <a:defRPr/>
            </a:pPr>
            <a:endParaRPr lang="de-DE" sz="2000" dirty="0">
              <a:solidFill>
                <a:srgbClr val="003366"/>
              </a:solidFill>
            </a:endParaRPr>
          </a:p>
        </p:txBody>
      </p:sp>
      <p:sp>
        <p:nvSpPr>
          <p:cNvPr id="7" name="Rechteck 6">
            <a:extLst>
              <a:ext uri="{FF2B5EF4-FFF2-40B4-BE49-F238E27FC236}">
                <a16:creationId xmlns:a16="http://schemas.microsoft.com/office/drawing/2014/main" id="{0D2499A7-4147-4088-86CE-9387FC9F2F8D}"/>
              </a:ext>
            </a:extLst>
          </p:cNvPr>
          <p:cNvSpPr>
            <a:spLocks noChangeArrowheads="1"/>
          </p:cNvSpPr>
          <p:nvPr/>
        </p:nvSpPr>
        <p:spPr bwMode="auto">
          <a:xfrm>
            <a:off x="0" y="-9"/>
            <a:ext cx="9144000" cy="461665"/>
          </a:xfrm>
          <a:prstGeom prst="rect">
            <a:avLst/>
          </a:prstGeom>
          <a:solidFill>
            <a:schemeClr val="bg1"/>
          </a:solidFill>
          <a:ln w="63500">
            <a:solidFill>
              <a:srgbClr val="003366"/>
            </a:solidFill>
            <a:miter lim="800000"/>
            <a:headEnd/>
            <a:tailEnd/>
          </a:ln>
        </p:spPr>
        <p:txBody>
          <a:bodyPr wrap="square">
            <a:spAutoFit/>
          </a:bodyPr>
          <a:lstStyle/>
          <a:p>
            <a:pPr algn="ctr"/>
            <a:r>
              <a:rPr lang="de-DE" sz="2400" b="1" dirty="0">
                <a:solidFill>
                  <a:srgbClr val="003366"/>
                </a:solidFill>
                <a:effectLst>
                  <a:outerShdw blurRad="38100" dist="38100" dir="2700000" algn="tl">
                    <a:srgbClr val="000000">
                      <a:alpha val="43137"/>
                    </a:srgbClr>
                  </a:outerShdw>
                </a:effectLst>
                <a:sym typeface="Symbol"/>
              </a:rPr>
              <a:t>      WORKSHOP/ Umgang mit der Aufsichtsbehörde</a:t>
            </a:r>
            <a:endParaRPr lang="de-DE" sz="2400" b="1" i="1" dirty="0">
              <a:solidFill>
                <a:srgbClr val="003366"/>
              </a:solidFill>
            </a:endParaRPr>
          </a:p>
        </p:txBody>
      </p:sp>
    </p:spTree>
    <p:extLst>
      <p:ext uri="{BB962C8B-B14F-4D97-AF65-F5344CB8AC3E}">
        <p14:creationId xmlns:p14="http://schemas.microsoft.com/office/powerpoint/2010/main" val="65272161"/>
      </p:ext>
    </p:extLst>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3"/>
            <a:ext cx="9144000" cy="6840000"/>
          </a:xfrm>
          <a:prstGeom prst="rect">
            <a:avLst/>
          </a:prstGeom>
          <a:solidFill>
            <a:schemeClr val="bg1"/>
          </a:solidFill>
          <a:ln w="63500">
            <a:solidFill>
              <a:srgbClr val="003366"/>
            </a:solidFill>
          </a:ln>
        </p:spPr>
        <p:txBody>
          <a:bodyPr wrap="square">
            <a:spAutoFit/>
          </a:bodyPr>
          <a:lstStyle/>
          <a:p>
            <a:pPr marL="609600" indent="-609600">
              <a:defRPr/>
            </a:pPr>
            <a:r>
              <a:rPr lang="de-DE" sz="2400" b="1" dirty="0">
                <a:solidFill>
                  <a:srgbClr val="003366"/>
                </a:solidFill>
                <a:effectLst>
                  <a:outerShdw blurRad="38100" dist="38100" dir="2700000" algn="tl">
                    <a:srgbClr val="000000">
                      <a:alpha val="43137"/>
                    </a:srgbClr>
                  </a:outerShdw>
                </a:effectLst>
              </a:rPr>
              <a:t> </a:t>
            </a: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algn="just">
              <a:defRPr/>
            </a:pPr>
            <a:r>
              <a:rPr lang="de-DE" sz="2000" dirty="0" err="1">
                <a:solidFill>
                  <a:srgbClr val="003366"/>
                </a:solidFill>
              </a:rPr>
              <a:t>Beliebigkeitsgefahr</a:t>
            </a:r>
            <a:r>
              <a:rPr lang="de-DE" sz="2000" dirty="0">
                <a:solidFill>
                  <a:srgbClr val="003366"/>
                </a:solidFill>
              </a:rPr>
              <a:t> wird nur dann begegnet, wenn die Entscheidungen anhand objektivierender, nachvollziehbarer Kriterien getroffen werden. Ausschließliche Subjektivität kann nur so ausgeschlossen werden: persönliche päd. Haltung ist wichtig, darf jedoch niemals ausschließliches Entscheidungskriterium sein.</a:t>
            </a:r>
          </a:p>
          <a:p>
            <a:pPr marL="609600" indent="-609600" algn="just">
              <a:defRPr/>
            </a:pPr>
            <a:endParaRPr lang="de-DE" sz="2000" dirty="0">
              <a:solidFill>
                <a:srgbClr val="003366"/>
              </a:solidFill>
            </a:endParaRPr>
          </a:p>
          <a:p>
            <a:pPr marL="609600" indent="-609600" algn="just">
              <a:defRPr/>
            </a:pPr>
            <a:r>
              <a:rPr lang="de-DE" sz="2000" b="1" dirty="0">
                <a:solidFill>
                  <a:srgbClr val="003366"/>
                </a:solidFill>
              </a:rPr>
              <a:t>Für Aufsichtsbehörden gilt auch:</a:t>
            </a:r>
            <a:endParaRPr lang="de-DE" sz="2000" dirty="0">
              <a:solidFill>
                <a:srgbClr val="003366"/>
              </a:solidFill>
            </a:endParaRPr>
          </a:p>
          <a:p>
            <a:pPr marL="609600" indent="-609600" algn="just">
              <a:defRPr/>
            </a:pPr>
            <a:r>
              <a:rPr lang="de-DE" sz="2000" dirty="0">
                <a:solidFill>
                  <a:srgbClr val="003366"/>
                </a:solidFill>
              </a:rPr>
              <a:t>- Beratung geht vor Aufsicht, allein schon wegen der präventiven Bedeutung.</a:t>
            </a:r>
          </a:p>
          <a:p>
            <a:pPr marL="609600" indent="-609600" algn="just">
              <a:defRPr/>
            </a:pPr>
            <a:r>
              <a:rPr lang="de-DE" sz="2000" dirty="0">
                <a:solidFill>
                  <a:srgbClr val="003366"/>
                </a:solidFill>
              </a:rPr>
              <a:t>- Wenn Fachkräfte mit "Rechtmäßigkeitsaufsicht" über Träger betraut sind,   </a:t>
            </a:r>
          </a:p>
          <a:p>
            <a:pPr marL="609600" indent="-609600" algn="just">
              <a:defRPr/>
            </a:pPr>
            <a:r>
              <a:rPr lang="de-DE" sz="2000" dirty="0">
                <a:solidFill>
                  <a:srgbClr val="003366"/>
                </a:solidFill>
              </a:rPr>
              <a:t>  ohne dass ihnen die damit verbundenen rechtsstaatlichen Mechanismen </a:t>
            </a:r>
            <a:r>
              <a:rPr lang="de-DE" sz="2000" dirty="0" err="1">
                <a:solidFill>
                  <a:srgbClr val="003366"/>
                </a:solidFill>
              </a:rPr>
              <a:t>ver</a:t>
            </a:r>
            <a:r>
              <a:rPr lang="de-DE" sz="2000" dirty="0">
                <a:solidFill>
                  <a:srgbClr val="003366"/>
                </a:solidFill>
              </a:rPr>
              <a:t>- </a:t>
            </a:r>
          </a:p>
          <a:p>
            <a:pPr marL="609600" indent="-609600" algn="just">
              <a:defRPr/>
            </a:pPr>
            <a:r>
              <a:rPr lang="de-DE" sz="2000" dirty="0">
                <a:solidFill>
                  <a:srgbClr val="003366"/>
                </a:solidFill>
              </a:rPr>
              <a:t>  mittelt werden, werden sie notgedrungen ihre eigene päd. Haltung als aus- </a:t>
            </a:r>
          </a:p>
          <a:p>
            <a:pPr marL="609600" indent="-609600" algn="just">
              <a:defRPr/>
            </a:pPr>
            <a:r>
              <a:rPr lang="de-DE" sz="2000" dirty="0">
                <a:solidFill>
                  <a:srgbClr val="003366"/>
                </a:solidFill>
              </a:rPr>
              <a:t>  </a:t>
            </a:r>
            <a:r>
              <a:rPr lang="de-DE" sz="2000" dirty="0" err="1">
                <a:solidFill>
                  <a:srgbClr val="003366"/>
                </a:solidFill>
              </a:rPr>
              <a:t>schließliche</a:t>
            </a:r>
            <a:r>
              <a:rPr lang="de-DE" sz="2000" dirty="0">
                <a:solidFill>
                  <a:srgbClr val="003366"/>
                </a:solidFill>
              </a:rPr>
              <a:t> Entscheidungsgrundlage nutzen.</a:t>
            </a:r>
          </a:p>
          <a:p>
            <a:pPr marL="609600" indent="-609600" algn="just">
              <a:defRPr/>
            </a:pPr>
            <a:r>
              <a:rPr lang="de-DE" sz="2000" dirty="0">
                <a:solidFill>
                  <a:srgbClr val="003366"/>
                </a:solidFill>
              </a:rPr>
              <a:t>- Damit ist freilich die Frage verbunden, ob die in solcher Weise wahrgenom- </a:t>
            </a:r>
          </a:p>
          <a:p>
            <a:pPr marL="609600" indent="-609600" algn="just">
              <a:defRPr/>
            </a:pPr>
            <a:r>
              <a:rPr lang="de-DE" sz="2000" dirty="0">
                <a:solidFill>
                  <a:srgbClr val="003366"/>
                </a:solidFill>
              </a:rPr>
              <a:t>  </a:t>
            </a:r>
            <a:r>
              <a:rPr lang="de-DE" sz="2000" dirty="0" err="1">
                <a:solidFill>
                  <a:srgbClr val="003366"/>
                </a:solidFill>
              </a:rPr>
              <a:t>mene</a:t>
            </a:r>
            <a:r>
              <a:rPr lang="de-DE" sz="2000" dirty="0">
                <a:solidFill>
                  <a:srgbClr val="003366"/>
                </a:solidFill>
              </a:rPr>
              <a:t> Einrichtungsaufsicht dem "Kindeswohl" dienen kann: rechtsstaatliche </a:t>
            </a:r>
          </a:p>
          <a:p>
            <a:pPr marL="609600" indent="-609600" algn="just">
              <a:defRPr/>
            </a:pPr>
            <a:r>
              <a:rPr lang="de-DE" sz="2000" dirty="0">
                <a:solidFill>
                  <a:srgbClr val="003366"/>
                </a:solidFill>
              </a:rPr>
              <a:t>  Grundsätze verlangen Entscheidungen anhand nachvollziehbarer und </a:t>
            </a:r>
            <a:r>
              <a:rPr lang="de-DE" sz="2000" dirty="0" err="1">
                <a:solidFill>
                  <a:srgbClr val="003366"/>
                </a:solidFill>
              </a:rPr>
              <a:t>objekti</a:t>
            </a:r>
            <a:r>
              <a:rPr lang="de-DE" sz="2000" dirty="0">
                <a:solidFill>
                  <a:srgbClr val="003366"/>
                </a:solidFill>
              </a:rPr>
              <a:t>- </a:t>
            </a:r>
          </a:p>
          <a:p>
            <a:pPr marL="609600" indent="-609600" algn="just">
              <a:defRPr/>
            </a:pPr>
            <a:r>
              <a:rPr lang="de-DE" sz="2000" dirty="0">
                <a:solidFill>
                  <a:srgbClr val="003366"/>
                </a:solidFill>
              </a:rPr>
              <a:t>  </a:t>
            </a:r>
            <a:r>
              <a:rPr lang="de-DE" sz="2000" dirty="0" err="1">
                <a:solidFill>
                  <a:srgbClr val="003366"/>
                </a:solidFill>
              </a:rPr>
              <a:t>vierender</a:t>
            </a:r>
            <a:r>
              <a:rPr lang="de-DE" sz="2000" dirty="0">
                <a:solidFill>
                  <a:srgbClr val="003366"/>
                </a:solidFill>
              </a:rPr>
              <a:t> Kriterien; ausschließliche Subjektivität ist rechtswidrig, darf </a:t>
            </a:r>
            <a:r>
              <a:rPr lang="de-DE" sz="2000" dirty="0" err="1">
                <a:solidFill>
                  <a:srgbClr val="003366"/>
                </a:solidFill>
              </a:rPr>
              <a:t>behördli</a:t>
            </a:r>
            <a:r>
              <a:rPr lang="de-DE" sz="2000" dirty="0">
                <a:solidFill>
                  <a:srgbClr val="003366"/>
                </a:solidFill>
              </a:rPr>
              <a:t>- </a:t>
            </a:r>
          </a:p>
          <a:p>
            <a:pPr marL="609600" indent="-609600" algn="just">
              <a:defRPr/>
            </a:pPr>
            <a:r>
              <a:rPr lang="de-DE" sz="2000" dirty="0">
                <a:solidFill>
                  <a:srgbClr val="003366"/>
                </a:solidFill>
              </a:rPr>
              <a:t>  </a:t>
            </a:r>
            <a:r>
              <a:rPr lang="de-DE" sz="2000" dirty="0" err="1">
                <a:solidFill>
                  <a:srgbClr val="003366"/>
                </a:solidFill>
              </a:rPr>
              <a:t>chen</a:t>
            </a:r>
            <a:r>
              <a:rPr lang="de-DE" sz="2000" dirty="0">
                <a:solidFill>
                  <a:srgbClr val="003366"/>
                </a:solidFill>
              </a:rPr>
              <a:t>  Entscheidungen nicht  zugrunde liegen. Entscheidungskriterien müssen </a:t>
            </a:r>
          </a:p>
          <a:p>
            <a:pPr marL="609600" indent="-609600" algn="just">
              <a:defRPr/>
            </a:pPr>
            <a:r>
              <a:rPr lang="de-DE" sz="2000" dirty="0">
                <a:solidFill>
                  <a:srgbClr val="003366"/>
                </a:solidFill>
              </a:rPr>
              <a:t>  vielmehr sein: fachliche Begründbarkeit und rechtl. Zulässigkeit/ Kindesrechte.</a:t>
            </a:r>
          </a:p>
          <a:p>
            <a:pPr marL="609600" indent="-609600" algn="just">
              <a:defRPr/>
            </a:pPr>
            <a:endParaRPr lang="de-DE" sz="2000" dirty="0">
              <a:solidFill>
                <a:srgbClr val="003366"/>
              </a:solidFill>
            </a:endParaRPr>
          </a:p>
        </p:txBody>
      </p:sp>
      <p:sp>
        <p:nvSpPr>
          <p:cNvPr id="6" name="Rechteck 5">
            <a:extLst>
              <a:ext uri="{FF2B5EF4-FFF2-40B4-BE49-F238E27FC236}">
                <a16:creationId xmlns:a16="http://schemas.microsoft.com/office/drawing/2014/main" id="{28C8B828-DDAA-4BAC-9CB8-D27D7CF5D2CB}"/>
              </a:ext>
            </a:extLst>
          </p:cNvPr>
          <p:cNvSpPr>
            <a:spLocks noChangeArrowheads="1"/>
          </p:cNvSpPr>
          <p:nvPr/>
        </p:nvSpPr>
        <p:spPr bwMode="auto">
          <a:xfrm>
            <a:off x="0" y="-9"/>
            <a:ext cx="9144000" cy="461665"/>
          </a:xfrm>
          <a:prstGeom prst="rect">
            <a:avLst/>
          </a:prstGeom>
          <a:solidFill>
            <a:schemeClr val="bg1"/>
          </a:solidFill>
          <a:ln w="63500">
            <a:solidFill>
              <a:srgbClr val="003366"/>
            </a:solidFill>
            <a:miter lim="800000"/>
            <a:headEnd/>
            <a:tailEnd/>
          </a:ln>
        </p:spPr>
        <p:txBody>
          <a:bodyPr wrap="square">
            <a:spAutoFit/>
          </a:bodyPr>
          <a:lstStyle/>
          <a:p>
            <a:pPr algn="ctr"/>
            <a:r>
              <a:rPr lang="de-DE" sz="2400" b="1" dirty="0">
                <a:solidFill>
                  <a:srgbClr val="003366"/>
                </a:solidFill>
                <a:effectLst>
                  <a:outerShdw blurRad="38100" dist="38100" dir="2700000" algn="tl">
                    <a:srgbClr val="000000">
                      <a:alpha val="43137"/>
                    </a:srgbClr>
                  </a:outerShdw>
                </a:effectLst>
                <a:sym typeface="Symbol"/>
              </a:rPr>
              <a:t>      WORKSHOP/ Umgang mit der Aufsichtsbehörde</a:t>
            </a:r>
            <a:endParaRPr lang="de-DE" sz="2400" b="1" i="1" dirty="0">
              <a:solidFill>
                <a:srgbClr val="003366"/>
              </a:solidFill>
            </a:endParaRPr>
          </a:p>
        </p:txBody>
      </p:sp>
    </p:spTree>
    <p:extLst>
      <p:ext uri="{BB962C8B-B14F-4D97-AF65-F5344CB8AC3E}">
        <p14:creationId xmlns:p14="http://schemas.microsoft.com/office/powerpoint/2010/main" val="3418865940"/>
      </p:ext>
    </p:extLst>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86000" y="4672889"/>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17462" y="19925"/>
            <a:ext cx="9144000" cy="6840000"/>
          </a:xfrm>
          <a:prstGeom prst="rect">
            <a:avLst/>
          </a:prstGeom>
          <a:solidFill>
            <a:schemeClr val="bg1"/>
          </a:solidFill>
          <a:ln w="63500">
            <a:solidFill>
              <a:srgbClr val="003366"/>
            </a:solidFill>
            <a:miter lim="800000"/>
            <a:headEnd/>
            <a:tailEnd/>
          </a:ln>
        </p:spPr>
        <p:txBody>
          <a:bodyPr>
            <a:spAutoFit/>
          </a:bodyPr>
          <a:lstStyle/>
          <a:p>
            <a:pPr algn="ctr"/>
            <a:endParaRPr lang="de-DE" sz="2000" b="1" dirty="0">
              <a:solidFill>
                <a:srgbClr val="003366"/>
              </a:solidFill>
              <a:effectLst>
                <a:outerShdw blurRad="38100" dist="38100" dir="2700000" algn="tl">
                  <a:srgbClr val="000000">
                    <a:alpha val="43137"/>
                  </a:srgbClr>
                </a:outerShdw>
              </a:effectLst>
            </a:endParaRPr>
          </a:p>
          <a:p>
            <a:pPr algn="ctr"/>
            <a:endParaRPr lang="de-DE" sz="2400" b="1" dirty="0">
              <a:solidFill>
                <a:srgbClr val="003366"/>
              </a:solidFill>
              <a:effectLst>
                <a:outerShdw blurRad="38100" dist="38100" dir="2700000" algn="tl">
                  <a:srgbClr val="000000">
                    <a:alpha val="43137"/>
                  </a:srgbClr>
                </a:outerShdw>
              </a:effectLst>
            </a:endParaRPr>
          </a:p>
          <a:p>
            <a:endParaRPr lang="de-DE" sz="2000" b="1" dirty="0">
              <a:solidFill>
                <a:srgbClr val="003366"/>
              </a:solidFill>
              <a:effectLst>
                <a:outerShdw blurRad="38100" dist="38100" dir="2700000" algn="tl">
                  <a:srgbClr val="000000">
                    <a:alpha val="43137"/>
                  </a:srgbClr>
                </a:outerShdw>
              </a:effectLst>
            </a:endParaRPr>
          </a:p>
          <a:p>
            <a:pPr algn="just"/>
            <a:r>
              <a:rPr lang="de-DE" sz="2000" dirty="0">
                <a:solidFill>
                  <a:srgbClr val="003366"/>
                </a:solidFill>
              </a:rPr>
              <a:t>Das Landesjugendamt lehnt eine Betriebserlaubnis ab, weil die beiden Betreuer ihrem Alter nach (Frau 55 Jahre, Mann 60 Jahre) bald berentet werden. Betreut werden Kinder/ Jugendliche ab 13 Jahren. Das Landesjugendamt weist auf die strikte Beachtung des Rentenalters hin.</a:t>
            </a:r>
          </a:p>
          <a:p>
            <a:pPr lvl="0"/>
            <a:endParaRPr lang="de-DE" sz="2000" dirty="0">
              <a:solidFill>
                <a:srgbClr val="003366"/>
              </a:solidFill>
            </a:endParaRPr>
          </a:p>
          <a:p>
            <a:pPr lvl="0"/>
            <a:r>
              <a:rPr lang="de-DE" sz="2000" dirty="0">
                <a:solidFill>
                  <a:srgbClr val="003366"/>
                </a:solidFill>
              </a:rPr>
              <a:t>Eine  Betriebserlaubnis ist  in  der  Vergangenheit  erteilt worden. Nach </a:t>
            </a:r>
            <a:r>
              <a:rPr lang="de-DE" sz="2000" dirty="0" err="1">
                <a:solidFill>
                  <a:srgbClr val="003366"/>
                </a:solidFill>
              </a:rPr>
              <a:t>Vorwür</a:t>
            </a:r>
            <a:r>
              <a:rPr lang="de-DE" sz="2000" dirty="0">
                <a:solidFill>
                  <a:srgbClr val="003366"/>
                </a:solidFill>
              </a:rPr>
              <a:t>- </a:t>
            </a:r>
            <a:r>
              <a:rPr lang="de-DE" sz="2000" dirty="0" err="1">
                <a:solidFill>
                  <a:srgbClr val="003366"/>
                </a:solidFill>
              </a:rPr>
              <a:t>fen</a:t>
            </a:r>
            <a:r>
              <a:rPr lang="de-DE" sz="2000" dirty="0">
                <a:solidFill>
                  <a:srgbClr val="003366"/>
                </a:solidFill>
              </a:rPr>
              <a:t> der „Kindesmisshandlung“ wird d. Betriebserlaubnis widerrufen, später - bei unveränderter päd. Konzeption - um 5 Plätze reduziert. </a:t>
            </a:r>
          </a:p>
          <a:p>
            <a:pPr lvl="0"/>
            <a:endParaRPr lang="de-DE" sz="2000" dirty="0">
              <a:solidFill>
                <a:srgbClr val="003366"/>
              </a:solidFill>
            </a:endParaRPr>
          </a:p>
          <a:p>
            <a:pPr lvl="0"/>
            <a:r>
              <a:rPr lang="de-DE" sz="2000" dirty="0">
                <a:solidFill>
                  <a:srgbClr val="003366"/>
                </a:solidFill>
              </a:rPr>
              <a:t>Das LJA lehnt d. Betriebserlaubnis ab, da die Infrastruktur als nicht ausreichend empfunden, z.B. die  Anbindung an den  ÖPNV für unzureichend gehalten wird (zu  lange  Fahrplanintervalle/ am Wochenende eingeschränkter  Fahrplan). Es wird ein Mindeststandard zugrunde </a:t>
            </a:r>
            <a:r>
              <a:rPr lang="de-DE" sz="2000" dirty="0" err="1">
                <a:solidFill>
                  <a:srgbClr val="003366"/>
                </a:solidFill>
              </a:rPr>
              <a:t>gelegt,der</a:t>
            </a:r>
            <a:r>
              <a:rPr lang="de-DE" sz="2000" dirty="0">
                <a:solidFill>
                  <a:srgbClr val="003366"/>
                </a:solidFill>
              </a:rPr>
              <a:t> max. Fahrzeit zur Schule vorgibt. </a:t>
            </a:r>
          </a:p>
          <a:p>
            <a:pPr lvl="0"/>
            <a:endParaRPr lang="de-DE" sz="2000" dirty="0">
              <a:solidFill>
                <a:srgbClr val="003366"/>
              </a:solidFill>
            </a:endParaRPr>
          </a:p>
          <a:p>
            <a:pPr lvl="0"/>
            <a:r>
              <a:rPr lang="de-DE" sz="2000" dirty="0">
                <a:solidFill>
                  <a:srgbClr val="003366"/>
                </a:solidFill>
              </a:rPr>
              <a:t>Das Landesjugendamt beschränkt die Wochenarbeitszeit freiberuflicher Pädagogen auf 38,5 Wochenstunden.</a:t>
            </a:r>
          </a:p>
          <a:p>
            <a:pPr lvl="0"/>
            <a:endParaRPr lang="de-DE" sz="2000" dirty="0">
              <a:solidFill>
                <a:srgbClr val="003366"/>
              </a:solidFill>
            </a:endParaRPr>
          </a:p>
          <a:p>
            <a:pPr lvl="0"/>
            <a:endParaRPr lang="de-DE" sz="2000" dirty="0">
              <a:solidFill>
                <a:srgbClr val="003366"/>
              </a:solidFill>
            </a:endParaRPr>
          </a:p>
          <a:p>
            <a:pPr lvl="0"/>
            <a:r>
              <a:rPr lang="de-DE" sz="2000" dirty="0">
                <a:solidFill>
                  <a:srgbClr val="003366"/>
                </a:solidFill>
              </a:rPr>
              <a:t> </a:t>
            </a:r>
            <a:endParaRPr lang="de-DE" sz="2000" dirty="0">
              <a:solidFill>
                <a:srgbClr val="336699"/>
              </a:solidFill>
            </a:endParaRPr>
          </a:p>
        </p:txBody>
      </p:sp>
      <p:sp>
        <p:nvSpPr>
          <p:cNvPr id="5124" name="Rectangle 2"/>
          <p:cNvSpPr>
            <a:spLocks noChangeArrowheads="1"/>
          </p:cNvSpPr>
          <p:nvPr/>
        </p:nvSpPr>
        <p:spPr bwMode="auto">
          <a:xfrm>
            <a:off x="17462" y="1926"/>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a:extLst>
              <a:ext uri="{FF2B5EF4-FFF2-40B4-BE49-F238E27FC236}">
                <a16:creationId xmlns:a16="http://schemas.microsoft.com/office/drawing/2014/main" id="{16A66622-FD3B-44D2-8604-3D7423B398C9}"/>
              </a:ext>
            </a:extLst>
          </p:cNvPr>
          <p:cNvSpPr>
            <a:spLocks noChangeArrowheads="1"/>
          </p:cNvSpPr>
          <p:nvPr/>
        </p:nvSpPr>
        <p:spPr bwMode="auto">
          <a:xfrm>
            <a:off x="0" y="-10"/>
            <a:ext cx="9144000" cy="648000"/>
          </a:xfrm>
          <a:prstGeom prst="rect">
            <a:avLst/>
          </a:prstGeom>
          <a:solidFill>
            <a:schemeClr val="bg1"/>
          </a:solidFill>
          <a:ln w="63500">
            <a:solidFill>
              <a:srgbClr val="003366"/>
            </a:solidFill>
            <a:miter lim="800000"/>
            <a:headEnd/>
            <a:tailEnd/>
          </a:ln>
        </p:spPr>
        <p:txBody>
          <a:bodyPr wrap="square">
            <a:spAutoFit/>
          </a:bodyPr>
          <a:lstStyle/>
          <a:p>
            <a:pPr algn="ctr"/>
            <a:r>
              <a:rPr lang="de-DE" sz="2400" b="1" dirty="0">
                <a:solidFill>
                  <a:srgbClr val="003366"/>
                </a:solidFill>
                <a:effectLst>
                  <a:outerShdw blurRad="38100" dist="38100" dir="2700000" algn="tl">
                    <a:srgbClr val="000000">
                      <a:alpha val="43137"/>
                    </a:srgbClr>
                  </a:outerShdw>
                </a:effectLst>
                <a:sym typeface="Symbol"/>
              </a:rPr>
              <a:t>      WORKSHOP/ Umgang mit der Aufsichtsbehörde</a:t>
            </a:r>
            <a:endParaRPr lang="de-DE" sz="2400" b="1" i="1" dirty="0">
              <a:solidFill>
                <a:srgbClr val="003366"/>
              </a:solidFill>
            </a:endParaRPr>
          </a:p>
        </p:txBody>
      </p:sp>
    </p:spTree>
    <p:extLst>
      <p:ext uri="{BB962C8B-B14F-4D97-AF65-F5344CB8AC3E}">
        <p14:creationId xmlns:p14="http://schemas.microsoft.com/office/powerpoint/2010/main" val="2731646713"/>
      </p:ext>
    </p:extLst>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6148"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8" name="Rechteck 7"/>
          <p:cNvSpPr/>
          <p:nvPr/>
        </p:nvSpPr>
        <p:spPr>
          <a:xfrm>
            <a:off x="0" y="-1"/>
            <a:ext cx="9144000" cy="6840000"/>
          </a:xfrm>
          <a:prstGeom prst="rect">
            <a:avLst/>
          </a:prstGeom>
          <a:ln w="63500">
            <a:solidFill>
              <a:srgbClr val="003366"/>
            </a:solidFill>
          </a:ln>
        </p:spPr>
        <p:txBody>
          <a:bodyPr>
            <a:spAutoFit/>
          </a:bodyPr>
          <a:lstStyle/>
          <a:p>
            <a:pPr>
              <a:defRPr/>
            </a:pPr>
            <a:r>
              <a:rPr lang="de-DE" sz="2000" b="1" dirty="0">
                <a:solidFill>
                  <a:srgbClr val="003366"/>
                </a:solidFill>
              </a:rPr>
              <a:t>        </a:t>
            </a: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r>
              <a:rPr lang="de-DE" sz="2000" b="1" dirty="0">
                <a:solidFill>
                  <a:srgbClr val="003366"/>
                </a:solidFill>
              </a:rPr>
              <a:t>         </a:t>
            </a: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u="sng" dirty="0">
              <a:solidFill>
                <a:srgbClr val="003366"/>
              </a:solidFill>
              <a:effectLst>
                <a:outerShdw blurRad="38100" dist="38100" dir="2700000" algn="tl">
                  <a:srgbClr val="000000">
                    <a:alpha val="43137"/>
                  </a:srgbClr>
                </a:outerShdw>
              </a:effectLst>
            </a:endParaRPr>
          </a:p>
        </p:txBody>
      </p:sp>
      <p:sp>
        <p:nvSpPr>
          <p:cNvPr id="2" name="Rechteck 1">
            <a:extLst>
              <a:ext uri="{FF2B5EF4-FFF2-40B4-BE49-F238E27FC236}">
                <a16:creationId xmlns:a16="http://schemas.microsoft.com/office/drawing/2014/main" id="{59942FFB-33D2-4786-948F-BEB32146BAA2}"/>
              </a:ext>
            </a:extLst>
          </p:cNvPr>
          <p:cNvSpPr/>
          <p:nvPr/>
        </p:nvSpPr>
        <p:spPr>
          <a:xfrm>
            <a:off x="-26155" y="450850"/>
            <a:ext cx="9144000" cy="3108543"/>
          </a:xfrm>
          <a:prstGeom prst="rect">
            <a:avLst/>
          </a:prstGeom>
        </p:spPr>
        <p:txBody>
          <a:bodyPr wrap="square">
            <a:spAutoFit/>
          </a:bodyPr>
          <a:lstStyle/>
          <a:p>
            <a:pPr algn="just"/>
            <a:endParaRPr lang="de-DE" sz="2000" b="1" dirty="0">
              <a:solidFill>
                <a:srgbClr val="003366"/>
              </a:solidFill>
              <a:latin typeface="Arial" panose="020B0604020202020204" pitchFamily="34" charset="0"/>
            </a:endParaRPr>
          </a:p>
          <a:p>
            <a:pPr algn="ctr"/>
            <a:endParaRPr lang="de-DE" sz="2400" b="1" dirty="0">
              <a:solidFill>
                <a:srgbClr val="003366"/>
              </a:solidFill>
              <a:effectLst>
                <a:outerShdw blurRad="38100" dist="38100" dir="2700000" algn="tl">
                  <a:srgbClr val="000000">
                    <a:alpha val="43137"/>
                  </a:srgbClr>
                </a:outerShdw>
              </a:effectLst>
              <a:latin typeface="Arial" panose="020B0604020202020204" pitchFamily="34" charset="0"/>
            </a:endParaRPr>
          </a:p>
          <a:p>
            <a:pPr algn="ctr"/>
            <a:endParaRPr lang="de-DE" sz="2400" b="1" dirty="0">
              <a:solidFill>
                <a:srgbClr val="003366"/>
              </a:solidFill>
              <a:effectLst>
                <a:outerShdw blurRad="38100" dist="38100" dir="2700000" algn="tl">
                  <a:srgbClr val="000000">
                    <a:alpha val="43137"/>
                  </a:srgbClr>
                </a:outerShdw>
              </a:effectLst>
              <a:latin typeface="Arial" panose="020B0604020202020204" pitchFamily="34" charset="0"/>
            </a:endParaRPr>
          </a:p>
          <a:p>
            <a:pPr algn="ctr"/>
            <a:endParaRPr lang="de-DE" sz="2400" b="1" dirty="0">
              <a:solidFill>
                <a:srgbClr val="003366"/>
              </a:solidFill>
              <a:effectLst>
                <a:outerShdw blurRad="38100" dist="38100" dir="2700000" algn="tl">
                  <a:srgbClr val="000000">
                    <a:alpha val="43137"/>
                  </a:srgbClr>
                </a:outerShdw>
              </a:effectLst>
              <a:latin typeface="Arial" panose="020B0604020202020204" pitchFamily="34" charset="0"/>
            </a:endParaRPr>
          </a:p>
          <a:p>
            <a:pPr algn="just"/>
            <a:endParaRPr lang="de-DE" sz="2400" dirty="0">
              <a:solidFill>
                <a:srgbClr val="003366"/>
              </a:solidFill>
              <a:latin typeface="Arial" panose="020B0604020202020204" pitchFamily="34" charset="0"/>
            </a:endParaRPr>
          </a:p>
          <a:p>
            <a:pPr algn="just"/>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endParaRPr lang="de-DE" sz="2000" dirty="0">
              <a:solidFill>
                <a:srgbClr val="003366"/>
              </a:solidFill>
              <a:latin typeface="Arial" panose="020B0604020202020204" pitchFamily="34" charset="0"/>
            </a:endParaRPr>
          </a:p>
          <a:p>
            <a:endParaRPr lang="de-DE" sz="2000" dirty="0">
              <a:solidFill>
                <a:srgbClr val="003366"/>
              </a:solidFill>
              <a:latin typeface="Arial" panose="020B0604020202020204" pitchFamily="34" charset="0"/>
            </a:endParaRPr>
          </a:p>
        </p:txBody>
      </p:sp>
      <p:pic>
        <p:nvPicPr>
          <p:cNvPr id="4" name="Grafik 3">
            <a:extLst>
              <a:ext uri="{FF2B5EF4-FFF2-40B4-BE49-F238E27FC236}">
                <a16:creationId xmlns:a16="http://schemas.microsoft.com/office/drawing/2014/main" id="{7B6EB5C7-2B79-4B3D-9899-2677FD75FF29}"/>
              </a:ext>
            </a:extLst>
          </p:cNvPr>
          <p:cNvPicPr>
            <a:picLocks noChangeAspect="1"/>
          </p:cNvPicPr>
          <p:nvPr/>
        </p:nvPicPr>
        <p:blipFill>
          <a:blip r:embed="rId3"/>
          <a:stretch>
            <a:fillRect/>
          </a:stretch>
        </p:blipFill>
        <p:spPr>
          <a:xfrm>
            <a:off x="25648" y="575996"/>
            <a:ext cx="9092198" cy="6264003"/>
          </a:xfrm>
          <a:prstGeom prst="rect">
            <a:avLst/>
          </a:prstGeom>
        </p:spPr>
      </p:pic>
      <p:sp>
        <p:nvSpPr>
          <p:cNvPr id="13" name="Rechteck 12">
            <a:extLst>
              <a:ext uri="{FF2B5EF4-FFF2-40B4-BE49-F238E27FC236}">
                <a16:creationId xmlns:a16="http://schemas.microsoft.com/office/drawing/2014/main" id="{7ABFE752-7BBE-4525-BD1C-A7BFC2A0533A}"/>
              </a:ext>
            </a:extLst>
          </p:cNvPr>
          <p:cNvSpPr>
            <a:spLocks noChangeArrowheads="1"/>
          </p:cNvSpPr>
          <p:nvPr/>
        </p:nvSpPr>
        <p:spPr bwMode="auto">
          <a:xfrm>
            <a:off x="0" y="-10"/>
            <a:ext cx="9144000" cy="648000"/>
          </a:xfrm>
          <a:prstGeom prst="rect">
            <a:avLst/>
          </a:prstGeom>
          <a:solidFill>
            <a:schemeClr val="bg1"/>
          </a:solidFill>
          <a:ln w="63500">
            <a:solidFill>
              <a:srgbClr val="003366"/>
            </a:solidFill>
            <a:miter lim="800000"/>
            <a:headEnd/>
            <a:tailEnd/>
          </a:ln>
        </p:spPr>
        <p:txBody>
          <a:bodyPr wrap="square">
            <a:spAutoFit/>
          </a:bodyPr>
          <a:lstStyle/>
          <a:p>
            <a:pPr algn="ctr"/>
            <a:r>
              <a:rPr lang="de-DE" sz="2400" b="1" dirty="0">
                <a:solidFill>
                  <a:srgbClr val="003366"/>
                </a:solidFill>
                <a:effectLst>
                  <a:outerShdw blurRad="38100" dist="38100" dir="2700000" algn="tl">
                    <a:srgbClr val="000000">
                      <a:alpha val="43137"/>
                    </a:srgbClr>
                  </a:outerShdw>
                </a:effectLst>
                <a:sym typeface="Symbol"/>
              </a:rPr>
              <a:t>      WORKSHOP/ Umgang mit der Aufsichtsbehörde</a:t>
            </a:r>
            <a:endParaRPr lang="de-DE" sz="2400" b="1" i="1" dirty="0">
              <a:solidFill>
                <a:srgbClr val="003366"/>
              </a:solidFill>
            </a:endParaRPr>
          </a:p>
        </p:txBody>
      </p:sp>
    </p:spTree>
    <p:extLst>
      <p:ext uri="{BB962C8B-B14F-4D97-AF65-F5344CB8AC3E}">
        <p14:creationId xmlns:p14="http://schemas.microsoft.com/office/powerpoint/2010/main" val="253722741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8002"/>
            <a:ext cx="9144000" cy="6876000"/>
          </a:xfrm>
          <a:prstGeom prst="rect">
            <a:avLst/>
          </a:prstGeom>
          <a:solidFill>
            <a:schemeClr val="bg1"/>
          </a:solidFill>
          <a:ln w="63500">
            <a:solidFill>
              <a:srgbClr val="003366"/>
            </a:solidFill>
            <a:miter lim="800000"/>
            <a:headEnd/>
            <a:tailEnd/>
          </a:ln>
        </p:spPr>
        <p:txBody>
          <a:bodyPr>
            <a:spAutoFit/>
          </a:bodyPr>
          <a:lstStyle/>
          <a:p>
            <a:r>
              <a:rPr lang="de-DE" sz="2400" dirty="0"/>
              <a:t> </a:t>
            </a:r>
          </a:p>
          <a:p>
            <a:endParaRPr lang="de-DE" sz="2400" dirty="0"/>
          </a:p>
          <a:p>
            <a:pPr marL="266700" indent="-266700" algn="ctr"/>
            <a:endParaRPr lang="de-DE" sz="2000" b="1" dirty="0">
              <a:solidFill>
                <a:srgbClr val="003366"/>
              </a:solidFill>
            </a:endParaRPr>
          </a:p>
          <a:p>
            <a:pPr marL="266700" indent="-266700" algn="ctr"/>
            <a:r>
              <a:rPr lang="de-DE" sz="2000" b="1" dirty="0">
                <a:solidFill>
                  <a:srgbClr val="003366"/>
                </a:solidFill>
              </a:rPr>
              <a:t>Und auch darauf ist hinzuweisen</a:t>
            </a:r>
          </a:p>
          <a:p>
            <a:pPr marL="266700" indent="-266700"/>
            <a:endParaRPr lang="de-DE" sz="2000" b="1" dirty="0">
              <a:solidFill>
                <a:srgbClr val="003366"/>
              </a:solidFill>
            </a:endParaRPr>
          </a:p>
          <a:p>
            <a:pPr marL="266700" indent="-266700"/>
            <a:r>
              <a:rPr lang="de-DE" sz="2000" dirty="0">
                <a:solidFill>
                  <a:srgbClr val="003366"/>
                </a:solidFill>
              </a:rPr>
              <a:t>•	Warum bedurfte es eines gesetzlichen "</a:t>
            </a:r>
            <a:r>
              <a:rPr lang="de-DE" sz="2000" dirty="0" err="1">
                <a:solidFill>
                  <a:srgbClr val="003366"/>
                </a:solidFill>
              </a:rPr>
              <a:t>Gewalt"verbots</a:t>
            </a:r>
            <a:r>
              <a:rPr lang="de-DE" sz="2000" dirty="0">
                <a:solidFill>
                  <a:srgbClr val="003366"/>
                </a:solidFill>
              </a:rPr>
              <a:t>, um Schlagen zu </a:t>
            </a:r>
            <a:r>
              <a:rPr lang="de-DE" sz="2000" dirty="0" err="1">
                <a:solidFill>
                  <a:srgbClr val="003366"/>
                </a:solidFill>
              </a:rPr>
              <a:t>ver</a:t>
            </a:r>
            <a:r>
              <a:rPr lang="de-DE" sz="2000" dirty="0">
                <a:solidFill>
                  <a:srgbClr val="003366"/>
                </a:solidFill>
              </a:rPr>
              <a:t>- bieten? Hätte nicht d. Fachwelt selbst Schlagen ächten müssen, weil es kein nachvollziehbares pädagogisches Ziel verfolgen kann?</a:t>
            </a:r>
          </a:p>
          <a:p>
            <a:pPr marL="266700" indent="-266700"/>
            <a:endParaRPr lang="de-DE" sz="2000" dirty="0">
              <a:solidFill>
                <a:srgbClr val="003366"/>
              </a:solidFill>
            </a:endParaRPr>
          </a:p>
          <a:p>
            <a:pPr marL="266700" indent="-266700"/>
            <a:r>
              <a:rPr lang="de-DE" sz="2000" dirty="0">
                <a:solidFill>
                  <a:srgbClr val="003366"/>
                </a:solidFill>
              </a:rPr>
              <a:t>•	Früher wurde Schlagen mit d. Hinweis begründet, dies "hätte noch  niemand geschadet". Wenn aber Erziehung Persönlichkeitsentwicklung bedeutet, läge im  "Ausbleiben von Schaden" keine  nachvollziehbare  Begründung, um  ein päd. Ziel zu verfolgen. Die Illegitimität (fachliche Unbegründbarkeit) hätte er- </a:t>
            </a:r>
            <a:r>
              <a:rPr lang="de-DE" sz="2000" dirty="0" err="1">
                <a:solidFill>
                  <a:srgbClr val="003366"/>
                </a:solidFill>
              </a:rPr>
              <a:t>kannt</a:t>
            </a:r>
            <a:r>
              <a:rPr lang="de-DE" sz="2000" dirty="0">
                <a:solidFill>
                  <a:srgbClr val="003366"/>
                </a:solidFill>
              </a:rPr>
              <a:t> werden müssen.</a:t>
            </a:r>
          </a:p>
          <a:p>
            <a:pPr marL="266700" indent="-266700"/>
            <a:endParaRPr lang="de-DE" sz="2000" dirty="0">
              <a:solidFill>
                <a:srgbClr val="003366"/>
              </a:solidFill>
            </a:endParaRPr>
          </a:p>
          <a:p>
            <a:pPr marL="266700" algn="ctr"/>
            <a:r>
              <a:rPr lang="de-DE" sz="2000" b="1" dirty="0">
                <a:solidFill>
                  <a:srgbClr val="003366"/>
                </a:solidFill>
              </a:rPr>
              <a:t>Erwartung an zuständige Behörden und Fachverbände: </a:t>
            </a:r>
          </a:p>
          <a:p>
            <a:pPr marL="266700"/>
            <a:endParaRPr lang="de-DE" sz="2000" dirty="0">
              <a:solidFill>
                <a:srgbClr val="003366"/>
              </a:solidFill>
            </a:endParaRPr>
          </a:p>
          <a:p>
            <a:pPr marL="266700" indent="-266700">
              <a:buFont typeface="Arial" panose="020B0604020202020204" pitchFamily="34" charset="0"/>
              <a:buChar char="•"/>
            </a:pPr>
            <a:r>
              <a:rPr lang="de-DE" sz="2000" dirty="0">
                <a:solidFill>
                  <a:srgbClr val="003366"/>
                </a:solidFill>
              </a:rPr>
              <a:t>gebt der  Praxis Antwort auf die Frage, welches Verhalten  unter das „Gewalt- verbot“  fällt, durch einen fachlichen Orientierungsrahmen =  „Leitlinien </a:t>
            </a:r>
            <a:r>
              <a:rPr lang="de-DE" sz="2000" dirty="0" err="1">
                <a:solidFill>
                  <a:srgbClr val="003366"/>
                </a:solidFill>
              </a:rPr>
              <a:t>päda</a:t>
            </a:r>
            <a:r>
              <a:rPr lang="de-DE" sz="2000" dirty="0">
                <a:solidFill>
                  <a:srgbClr val="003366"/>
                </a:solidFill>
              </a:rPr>
              <a:t>- </a:t>
            </a:r>
            <a:r>
              <a:rPr lang="de-DE" sz="2000" dirty="0" err="1">
                <a:solidFill>
                  <a:srgbClr val="003366"/>
                </a:solidFill>
              </a:rPr>
              <a:t>gogischer</a:t>
            </a:r>
            <a:r>
              <a:rPr lang="de-DE" sz="2000" dirty="0">
                <a:solidFill>
                  <a:srgbClr val="003366"/>
                </a:solidFill>
              </a:rPr>
              <a:t> Kunst“. </a:t>
            </a:r>
          </a:p>
          <a:p>
            <a:pPr marL="266700" indent="-266700"/>
            <a:endParaRPr lang="de-DE" sz="2400" dirty="0">
              <a:solidFill>
                <a:srgbClr val="003366"/>
              </a:solidFill>
            </a:endParaRPr>
          </a:p>
          <a:p>
            <a:pPr marL="266700" indent="-266700"/>
            <a:endParaRPr lang="de-DE" sz="2400" dirty="0">
              <a:solidFill>
                <a:srgbClr val="003366"/>
              </a:solidFill>
            </a:endParaRPr>
          </a:p>
          <a:p>
            <a:pPr marL="266700" indent="-266700"/>
            <a:endParaRPr lang="de-DE" sz="2400" dirty="0">
              <a:solidFill>
                <a:srgbClr val="003366"/>
              </a:solidFill>
            </a:endParaRPr>
          </a:p>
          <a:p>
            <a:pPr marL="266700" indent="-266700"/>
            <a:endParaRPr lang="de-DE" sz="2800" dirty="0">
              <a:solidFill>
                <a:srgbClr val="003366"/>
              </a:solidFill>
            </a:endParaRPr>
          </a:p>
          <a:p>
            <a:endParaRPr lang="de-DE" sz="2400" dirty="0"/>
          </a:p>
        </p:txBody>
      </p:sp>
      <p:sp>
        <p:nvSpPr>
          <p:cNvPr id="5124" name="Rectangle 2"/>
          <p:cNvSpPr>
            <a:spLocks noChangeArrowheads="1"/>
          </p:cNvSpPr>
          <p:nvPr/>
        </p:nvSpPr>
        <p:spPr bwMode="auto">
          <a:xfrm>
            <a:off x="0" y="-18000"/>
            <a:ext cx="9144000" cy="6912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7" name="Rechteck 6">
            <a:extLst>
              <a:ext uri="{FF2B5EF4-FFF2-40B4-BE49-F238E27FC236}">
                <a16:creationId xmlns:a16="http://schemas.microsoft.com/office/drawing/2014/main" id="{174BD1D1-D199-46B6-9EB0-CE24AF64B13B}"/>
              </a:ext>
            </a:extLst>
          </p:cNvPr>
          <p:cNvSpPr>
            <a:spLocks noChangeArrowheads="1"/>
          </p:cNvSpPr>
          <p:nvPr/>
        </p:nvSpPr>
        <p:spPr bwMode="auto">
          <a:xfrm>
            <a:off x="0" y="-90001"/>
            <a:ext cx="9144000" cy="461665"/>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rPr>
              <a:t> </a:t>
            </a:r>
            <a:r>
              <a:rPr lang="de-DE" sz="2400" b="1" dirty="0">
                <a:solidFill>
                  <a:srgbClr val="003366"/>
                </a:solidFill>
                <a:effectLst>
                  <a:outerShdw blurRad="38100" dist="38100" dir="2700000" algn="tl">
                    <a:srgbClr val="000000">
                      <a:alpha val="43137"/>
                    </a:srgbClr>
                  </a:outerShdw>
                </a:effectLst>
                <a:sym typeface="Symbol"/>
              </a:rPr>
              <a:t>I. Grenzsetzungen - Problemanalyse   </a:t>
            </a:r>
            <a:r>
              <a:rPr lang="de-DE" sz="2000" b="1" dirty="0">
                <a:solidFill>
                  <a:srgbClr val="003366"/>
                </a:solidFill>
                <a:sym typeface="Symbol"/>
              </a:rPr>
              <a:t>4. „Gewaltverbot“ </a:t>
            </a:r>
            <a:endParaRPr lang="de-DE" sz="2000" b="1" i="1" dirty="0">
              <a:solidFill>
                <a:srgbClr val="003366"/>
              </a:solidFill>
            </a:endParaRPr>
          </a:p>
        </p:txBody>
      </p:sp>
    </p:spTree>
    <p:extLst>
      <p:ext uri="{BB962C8B-B14F-4D97-AF65-F5344CB8AC3E}">
        <p14:creationId xmlns:p14="http://schemas.microsoft.com/office/powerpoint/2010/main" val="26394344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5" end="5"/>
                                            </p:txEl>
                                          </p:spTgt>
                                        </p:tgtEl>
                                        <p:attrNameLst>
                                          <p:attrName>style.visibility</p:attrName>
                                        </p:attrNameLst>
                                      </p:cBhvr>
                                      <p:to>
                                        <p:strVal val="visible"/>
                                      </p:to>
                                    </p:set>
                                    <p:anim calcmode="lin" valueType="num">
                                      <p:cBhvr additive="base">
                                        <p:cTn id="7"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299">
                                            <p:txEl>
                                              <p:pRg st="7" end="7"/>
                                            </p:txEl>
                                          </p:spTgt>
                                        </p:tgtEl>
                                        <p:attrNameLst>
                                          <p:attrName>style.visibility</p:attrName>
                                        </p:attrNameLst>
                                      </p:cBhvr>
                                      <p:to>
                                        <p:strVal val="visible"/>
                                      </p:to>
                                    </p:set>
                                    <p:anim calcmode="lin" valueType="num">
                                      <p:cBhvr additive="base">
                                        <p:cTn id="11"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299">
                                            <p:txEl>
                                              <p:pRg st="9" end="9"/>
                                            </p:txEl>
                                          </p:spTgt>
                                        </p:tgtEl>
                                        <p:attrNameLst>
                                          <p:attrName>style.visibility</p:attrName>
                                        </p:attrNameLst>
                                      </p:cBhvr>
                                      <p:to>
                                        <p:strVal val="visible"/>
                                      </p:to>
                                    </p:set>
                                    <p:anim calcmode="lin" valueType="num">
                                      <p:cBhvr additive="base">
                                        <p:cTn id="17"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299">
                                            <p:txEl>
                                              <p:pRg st="9" end="9"/>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5299">
                                            <p:txEl>
                                              <p:pRg st="11" end="11"/>
                                            </p:txEl>
                                          </p:spTgt>
                                        </p:tgtEl>
                                        <p:attrNameLst>
                                          <p:attrName>style.visibility</p:attrName>
                                        </p:attrNameLst>
                                      </p:cBhvr>
                                      <p:to>
                                        <p:strVal val="visible"/>
                                      </p:to>
                                    </p:set>
                                    <p:anim calcmode="lin" valueType="num">
                                      <p:cBhvr additive="base">
                                        <p:cTn id="21" dur="500" fill="hold"/>
                                        <p:tgtEl>
                                          <p:spTgt spid="55299">
                                            <p:txEl>
                                              <p:pRg st="11" end="1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29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6148"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8" name="Rechteck 7"/>
          <p:cNvSpPr/>
          <p:nvPr/>
        </p:nvSpPr>
        <p:spPr>
          <a:xfrm>
            <a:off x="30824" y="-17463"/>
            <a:ext cx="9144000" cy="6840000"/>
          </a:xfrm>
          <a:prstGeom prst="rect">
            <a:avLst/>
          </a:prstGeom>
          <a:ln w="63500">
            <a:solidFill>
              <a:srgbClr val="003366"/>
            </a:solidFill>
          </a:ln>
        </p:spPr>
        <p:txBody>
          <a:bodyPr>
            <a:spAutoFit/>
          </a:bodyPr>
          <a:lstStyle/>
          <a:p>
            <a:pPr>
              <a:defRPr/>
            </a:pPr>
            <a:r>
              <a:rPr lang="de-DE" sz="2000" b="1" dirty="0">
                <a:solidFill>
                  <a:srgbClr val="003366"/>
                </a:solidFill>
              </a:rPr>
              <a:t>        </a:t>
            </a: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r>
              <a:rPr lang="de-DE" sz="2000" b="1" dirty="0">
                <a:solidFill>
                  <a:srgbClr val="003366"/>
                </a:solidFill>
              </a:rPr>
              <a:t>         </a:t>
            </a: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u="sng" dirty="0">
              <a:solidFill>
                <a:srgbClr val="003366"/>
              </a:solidFill>
              <a:effectLst>
                <a:outerShdw blurRad="38100" dist="38100" dir="2700000" algn="tl">
                  <a:srgbClr val="000000">
                    <a:alpha val="43137"/>
                  </a:srgbClr>
                </a:outerShdw>
              </a:effectLst>
            </a:endParaRPr>
          </a:p>
        </p:txBody>
      </p:sp>
      <p:sp>
        <p:nvSpPr>
          <p:cNvPr id="2" name="Rechteck 1">
            <a:extLst>
              <a:ext uri="{FF2B5EF4-FFF2-40B4-BE49-F238E27FC236}">
                <a16:creationId xmlns:a16="http://schemas.microsoft.com/office/drawing/2014/main" id="{59942FFB-33D2-4786-948F-BEB32146BAA2}"/>
              </a:ext>
            </a:extLst>
          </p:cNvPr>
          <p:cNvSpPr/>
          <p:nvPr/>
        </p:nvSpPr>
        <p:spPr>
          <a:xfrm>
            <a:off x="-26155" y="450850"/>
            <a:ext cx="9144000" cy="3108543"/>
          </a:xfrm>
          <a:prstGeom prst="rect">
            <a:avLst/>
          </a:prstGeom>
        </p:spPr>
        <p:txBody>
          <a:bodyPr wrap="square">
            <a:spAutoFit/>
          </a:bodyPr>
          <a:lstStyle/>
          <a:p>
            <a:pPr algn="just"/>
            <a:endParaRPr lang="de-DE" sz="2000" b="1" dirty="0">
              <a:solidFill>
                <a:srgbClr val="003366"/>
              </a:solidFill>
              <a:latin typeface="Arial" panose="020B0604020202020204" pitchFamily="34" charset="0"/>
            </a:endParaRPr>
          </a:p>
          <a:p>
            <a:pPr algn="ctr"/>
            <a:endParaRPr lang="de-DE" sz="2400" b="1" dirty="0">
              <a:solidFill>
                <a:srgbClr val="003366"/>
              </a:solidFill>
              <a:effectLst>
                <a:outerShdw blurRad="38100" dist="38100" dir="2700000" algn="tl">
                  <a:srgbClr val="000000">
                    <a:alpha val="43137"/>
                  </a:srgbClr>
                </a:outerShdw>
              </a:effectLst>
              <a:latin typeface="Arial" panose="020B0604020202020204" pitchFamily="34" charset="0"/>
            </a:endParaRPr>
          </a:p>
          <a:p>
            <a:pPr algn="ctr"/>
            <a:endParaRPr lang="de-DE" sz="2400" b="1" dirty="0">
              <a:solidFill>
                <a:srgbClr val="003366"/>
              </a:solidFill>
              <a:effectLst>
                <a:outerShdw blurRad="38100" dist="38100" dir="2700000" algn="tl">
                  <a:srgbClr val="000000">
                    <a:alpha val="43137"/>
                  </a:srgbClr>
                </a:outerShdw>
              </a:effectLst>
              <a:latin typeface="Arial" panose="020B0604020202020204" pitchFamily="34" charset="0"/>
            </a:endParaRPr>
          </a:p>
          <a:p>
            <a:pPr algn="ctr"/>
            <a:endParaRPr lang="de-DE" sz="2400" b="1" dirty="0">
              <a:solidFill>
                <a:srgbClr val="003366"/>
              </a:solidFill>
              <a:effectLst>
                <a:outerShdw blurRad="38100" dist="38100" dir="2700000" algn="tl">
                  <a:srgbClr val="000000">
                    <a:alpha val="43137"/>
                  </a:srgbClr>
                </a:outerShdw>
              </a:effectLst>
              <a:latin typeface="Arial" panose="020B0604020202020204" pitchFamily="34" charset="0"/>
            </a:endParaRPr>
          </a:p>
          <a:p>
            <a:pPr algn="just"/>
            <a:endParaRPr lang="de-DE" sz="2400" dirty="0">
              <a:solidFill>
                <a:srgbClr val="003366"/>
              </a:solidFill>
              <a:latin typeface="Arial" panose="020B0604020202020204" pitchFamily="34" charset="0"/>
            </a:endParaRPr>
          </a:p>
          <a:p>
            <a:pPr algn="just"/>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endParaRPr lang="de-DE" sz="2000" dirty="0">
              <a:solidFill>
                <a:srgbClr val="003366"/>
              </a:solidFill>
              <a:latin typeface="Arial" panose="020B0604020202020204" pitchFamily="34" charset="0"/>
            </a:endParaRPr>
          </a:p>
          <a:p>
            <a:endParaRPr lang="de-DE" sz="2000" dirty="0">
              <a:solidFill>
                <a:srgbClr val="003366"/>
              </a:solidFill>
              <a:latin typeface="Arial" panose="020B0604020202020204" pitchFamily="34" charset="0"/>
            </a:endParaRPr>
          </a:p>
        </p:txBody>
      </p:sp>
      <p:pic>
        <p:nvPicPr>
          <p:cNvPr id="6" name="Grafik 5">
            <a:extLst>
              <a:ext uri="{FF2B5EF4-FFF2-40B4-BE49-F238E27FC236}">
                <a16:creationId xmlns:a16="http://schemas.microsoft.com/office/drawing/2014/main" id="{D55639A1-B90C-4E68-9F3E-87786710B1C1}"/>
              </a:ext>
            </a:extLst>
          </p:cNvPr>
          <p:cNvPicPr>
            <a:picLocks noChangeAspect="1"/>
          </p:cNvPicPr>
          <p:nvPr/>
        </p:nvPicPr>
        <p:blipFill>
          <a:blip r:embed="rId3"/>
          <a:stretch>
            <a:fillRect/>
          </a:stretch>
        </p:blipFill>
        <p:spPr>
          <a:xfrm>
            <a:off x="-26155" y="575996"/>
            <a:ext cx="9170155" cy="6264003"/>
          </a:xfrm>
          <a:prstGeom prst="rect">
            <a:avLst/>
          </a:prstGeom>
        </p:spPr>
      </p:pic>
      <p:sp>
        <p:nvSpPr>
          <p:cNvPr id="10" name="Rechteck 9">
            <a:extLst>
              <a:ext uri="{FF2B5EF4-FFF2-40B4-BE49-F238E27FC236}">
                <a16:creationId xmlns:a16="http://schemas.microsoft.com/office/drawing/2014/main" id="{0BACDBBD-9CE4-4A40-838C-E558EC786308}"/>
              </a:ext>
            </a:extLst>
          </p:cNvPr>
          <p:cNvSpPr>
            <a:spLocks noChangeArrowheads="1"/>
          </p:cNvSpPr>
          <p:nvPr/>
        </p:nvSpPr>
        <p:spPr bwMode="auto">
          <a:xfrm>
            <a:off x="0" y="-10"/>
            <a:ext cx="9144000" cy="648000"/>
          </a:xfrm>
          <a:prstGeom prst="rect">
            <a:avLst/>
          </a:prstGeom>
          <a:solidFill>
            <a:schemeClr val="bg1"/>
          </a:solidFill>
          <a:ln w="63500">
            <a:solidFill>
              <a:srgbClr val="003366"/>
            </a:solidFill>
            <a:miter lim="800000"/>
            <a:headEnd/>
            <a:tailEnd/>
          </a:ln>
        </p:spPr>
        <p:txBody>
          <a:bodyPr wrap="square">
            <a:spAutoFit/>
          </a:bodyPr>
          <a:lstStyle/>
          <a:p>
            <a:pPr algn="ctr"/>
            <a:r>
              <a:rPr lang="de-DE" sz="2400" b="1" dirty="0">
                <a:solidFill>
                  <a:srgbClr val="003366"/>
                </a:solidFill>
                <a:effectLst>
                  <a:outerShdw blurRad="38100" dist="38100" dir="2700000" algn="tl">
                    <a:srgbClr val="000000">
                      <a:alpha val="43137"/>
                    </a:srgbClr>
                  </a:outerShdw>
                </a:effectLst>
                <a:sym typeface="Symbol"/>
              </a:rPr>
              <a:t>      WORKSHOP/ Umgang mit der Aufsichtsbehörde</a:t>
            </a:r>
            <a:endParaRPr lang="de-DE" sz="2400" b="1" i="1" dirty="0">
              <a:solidFill>
                <a:srgbClr val="003366"/>
              </a:solidFill>
            </a:endParaRPr>
          </a:p>
        </p:txBody>
      </p:sp>
    </p:spTree>
    <p:extLst>
      <p:ext uri="{BB962C8B-B14F-4D97-AF65-F5344CB8AC3E}">
        <p14:creationId xmlns:p14="http://schemas.microsoft.com/office/powerpoint/2010/main" val="2280376920"/>
      </p:ext>
    </p:extLst>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6148"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8" name="Rechteck 7"/>
          <p:cNvSpPr/>
          <p:nvPr/>
        </p:nvSpPr>
        <p:spPr>
          <a:xfrm>
            <a:off x="0" y="-1"/>
            <a:ext cx="9144000" cy="6840000"/>
          </a:xfrm>
          <a:prstGeom prst="rect">
            <a:avLst/>
          </a:prstGeom>
          <a:ln w="63500">
            <a:solidFill>
              <a:srgbClr val="003366"/>
            </a:solidFill>
          </a:ln>
        </p:spPr>
        <p:txBody>
          <a:bodyPr>
            <a:spAutoFit/>
          </a:bodyPr>
          <a:lstStyle/>
          <a:p>
            <a:pPr>
              <a:defRPr/>
            </a:pPr>
            <a:r>
              <a:rPr lang="de-DE" sz="2000" b="1" dirty="0">
                <a:solidFill>
                  <a:srgbClr val="003366"/>
                </a:solidFill>
              </a:rPr>
              <a:t>        </a:t>
            </a: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r>
              <a:rPr lang="de-DE" sz="2000" b="1" dirty="0">
                <a:solidFill>
                  <a:srgbClr val="003366"/>
                </a:solidFill>
              </a:rPr>
              <a:t>         </a:t>
            </a: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u="sng" dirty="0">
              <a:solidFill>
                <a:srgbClr val="003366"/>
              </a:solidFill>
              <a:effectLst>
                <a:outerShdw blurRad="38100" dist="38100" dir="2700000" algn="tl">
                  <a:srgbClr val="000000">
                    <a:alpha val="43137"/>
                  </a:srgbClr>
                </a:outerShdw>
              </a:effectLst>
            </a:endParaRPr>
          </a:p>
        </p:txBody>
      </p:sp>
      <p:sp>
        <p:nvSpPr>
          <p:cNvPr id="2" name="Rechteck 1">
            <a:extLst>
              <a:ext uri="{FF2B5EF4-FFF2-40B4-BE49-F238E27FC236}">
                <a16:creationId xmlns:a16="http://schemas.microsoft.com/office/drawing/2014/main" id="{59942FFB-33D2-4786-948F-BEB32146BAA2}"/>
              </a:ext>
            </a:extLst>
          </p:cNvPr>
          <p:cNvSpPr/>
          <p:nvPr/>
        </p:nvSpPr>
        <p:spPr>
          <a:xfrm>
            <a:off x="-26155" y="450850"/>
            <a:ext cx="9144000" cy="6372000"/>
          </a:xfrm>
          <a:prstGeom prst="rect">
            <a:avLst/>
          </a:prstGeom>
        </p:spPr>
        <p:txBody>
          <a:bodyPr wrap="square">
            <a:spAutoFit/>
          </a:bodyPr>
          <a:lstStyle/>
          <a:p>
            <a:pPr algn="just"/>
            <a:endParaRPr lang="de-DE" sz="2000" b="1" dirty="0">
              <a:solidFill>
                <a:srgbClr val="003366"/>
              </a:solidFill>
              <a:latin typeface="Arial" panose="020B0604020202020204" pitchFamily="34" charset="0"/>
            </a:endParaRPr>
          </a:p>
          <a:p>
            <a:pPr algn="ctr"/>
            <a:endParaRPr lang="de-DE" sz="2400" b="1" dirty="0">
              <a:solidFill>
                <a:srgbClr val="003366"/>
              </a:solidFill>
              <a:effectLst>
                <a:outerShdw blurRad="38100" dist="38100" dir="2700000" algn="tl">
                  <a:srgbClr val="000000">
                    <a:alpha val="43137"/>
                  </a:srgbClr>
                </a:outerShdw>
              </a:effectLst>
              <a:latin typeface="Arial" panose="020B0604020202020204" pitchFamily="34" charset="0"/>
            </a:endParaRPr>
          </a:p>
          <a:p>
            <a:pPr algn="ctr"/>
            <a:endParaRPr lang="de-DE" sz="2400" b="1" dirty="0">
              <a:solidFill>
                <a:srgbClr val="003366"/>
              </a:solidFill>
              <a:effectLst>
                <a:outerShdw blurRad="38100" dist="38100" dir="2700000" algn="tl">
                  <a:srgbClr val="000000">
                    <a:alpha val="43137"/>
                  </a:srgbClr>
                </a:outerShdw>
              </a:effectLst>
              <a:latin typeface="Arial" panose="020B0604020202020204" pitchFamily="34" charset="0"/>
            </a:endParaRPr>
          </a:p>
          <a:p>
            <a:pPr algn="ctr"/>
            <a:endParaRPr lang="de-DE" sz="2400" b="1" dirty="0">
              <a:solidFill>
                <a:srgbClr val="003366"/>
              </a:solidFill>
              <a:effectLst>
                <a:outerShdw blurRad="38100" dist="38100" dir="2700000" algn="tl">
                  <a:srgbClr val="000000">
                    <a:alpha val="43137"/>
                  </a:srgbClr>
                </a:outerShdw>
              </a:effectLst>
              <a:latin typeface="Arial" panose="020B0604020202020204" pitchFamily="34" charset="0"/>
            </a:endParaRPr>
          </a:p>
          <a:p>
            <a:pPr algn="just"/>
            <a:endParaRPr lang="de-DE" sz="2400" dirty="0">
              <a:solidFill>
                <a:srgbClr val="003366"/>
              </a:solidFill>
              <a:latin typeface="Arial" panose="020B0604020202020204" pitchFamily="34" charset="0"/>
            </a:endParaRPr>
          </a:p>
          <a:p>
            <a:pPr algn="just"/>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endParaRPr lang="de-DE" sz="2000" dirty="0">
              <a:solidFill>
                <a:srgbClr val="003366"/>
              </a:solidFill>
              <a:latin typeface="Arial" panose="020B0604020202020204" pitchFamily="34" charset="0"/>
            </a:endParaRPr>
          </a:p>
          <a:p>
            <a:r>
              <a:rPr lang="de-DE" sz="2000" dirty="0">
                <a:solidFill>
                  <a:srgbClr val="003366"/>
                </a:solidFill>
                <a:latin typeface="Arial" panose="020B0604020202020204" pitchFamily="34" charset="0"/>
              </a:rPr>
              <a:t>Beispielhaft:</a:t>
            </a:r>
          </a:p>
          <a:p>
            <a:endParaRPr lang="de-DE" sz="2000" dirty="0">
              <a:solidFill>
                <a:srgbClr val="003366"/>
              </a:solidFill>
              <a:latin typeface="Arial" panose="020B0604020202020204" pitchFamily="34" charset="0"/>
            </a:endParaRPr>
          </a:p>
          <a:p>
            <a:r>
              <a:rPr lang="de-DE" sz="2000" dirty="0">
                <a:solidFill>
                  <a:srgbClr val="003366"/>
                </a:solidFill>
                <a:latin typeface="Arial" panose="020B0604020202020204" pitchFamily="34" charset="0"/>
              </a:rPr>
              <a:t>-   Sicherungsvorkehrungen, damit sich Jugendlicher nicht entfernt</a:t>
            </a:r>
          </a:p>
          <a:p>
            <a:endParaRPr lang="de-DE" sz="2000" dirty="0">
              <a:solidFill>
                <a:srgbClr val="003366"/>
              </a:solidFill>
              <a:latin typeface="Arial" panose="020B0604020202020204" pitchFamily="34" charset="0"/>
            </a:endParaRPr>
          </a:p>
          <a:p>
            <a:r>
              <a:rPr lang="de-DE" sz="2000" dirty="0">
                <a:solidFill>
                  <a:srgbClr val="003366"/>
                </a:solidFill>
                <a:latin typeface="Arial" panose="020B0604020202020204" pitchFamily="34" charset="0"/>
              </a:rPr>
              <a:t>-   Bestimmte Bekleidung wie Badelatschen, damit sich J. nicht entfernt</a:t>
            </a:r>
          </a:p>
          <a:p>
            <a:endParaRPr lang="de-DE" sz="2000" dirty="0">
              <a:solidFill>
                <a:srgbClr val="003366"/>
              </a:solidFill>
              <a:latin typeface="Arial" panose="020B0604020202020204" pitchFamily="34" charset="0"/>
            </a:endParaRPr>
          </a:p>
          <a:p>
            <a:r>
              <a:rPr lang="de-DE" sz="2000" dirty="0">
                <a:solidFill>
                  <a:srgbClr val="003366"/>
                </a:solidFill>
                <a:latin typeface="Arial" panose="020B0604020202020204" pitchFamily="34" charset="0"/>
              </a:rPr>
              <a:t>-   Bei Entweichung: in den Weg stellen / Festhalten</a:t>
            </a:r>
          </a:p>
          <a:p>
            <a:endParaRPr lang="de-DE" sz="2000" dirty="0">
              <a:solidFill>
                <a:srgbClr val="003366"/>
              </a:solidFill>
              <a:latin typeface="Arial" panose="020B0604020202020204" pitchFamily="34" charset="0"/>
            </a:endParaRPr>
          </a:p>
          <a:p>
            <a:r>
              <a:rPr lang="de-DE" sz="2000" dirty="0">
                <a:solidFill>
                  <a:srgbClr val="003366"/>
                </a:solidFill>
                <a:latin typeface="Arial" panose="020B0604020202020204" pitchFamily="34" charset="0"/>
              </a:rPr>
              <a:t>-   Außerhalb der Einrichtung antreffen: festhalten, zurückbringen</a:t>
            </a:r>
          </a:p>
          <a:p>
            <a:endParaRPr lang="de-DE" sz="2000" dirty="0">
              <a:solidFill>
                <a:srgbClr val="003366"/>
              </a:solidFill>
              <a:latin typeface="Arial" panose="020B0604020202020204" pitchFamily="34" charset="0"/>
            </a:endParaRPr>
          </a:p>
          <a:p>
            <a:r>
              <a:rPr lang="de-DE" sz="2000" dirty="0">
                <a:solidFill>
                  <a:srgbClr val="003366"/>
                </a:solidFill>
                <a:latin typeface="Arial" panose="020B0604020202020204" pitchFamily="34" charset="0"/>
              </a:rPr>
              <a:t>Welche Alternativen sind denkbar ?</a:t>
            </a:r>
          </a:p>
          <a:p>
            <a:endParaRPr lang="de-DE" sz="2000" dirty="0">
              <a:solidFill>
                <a:srgbClr val="003366"/>
              </a:solidFill>
              <a:latin typeface="Arial" panose="020B0604020202020204" pitchFamily="34" charset="0"/>
            </a:endParaRPr>
          </a:p>
          <a:p>
            <a:r>
              <a:rPr lang="de-DE" sz="2000" dirty="0">
                <a:solidFill>
                  <a:srgbClr val="003366"/>
                </a:solidFill>
                <a:latin typeface="Arial" panose="020B0604020202020204" pitchFamily="34" charset="0"/>
              </a:rPr>
              <a:t> </a:t>
            </a:r>
          </a:p>
        </p:txBody>
      </p:sp>
      <p:pic>
        <p:nvPicPr>
          <p:cNvPr id="3" name="Grafik 2">
            <a:extLst>
              <a:ext uri="{FF2B5EF4-FFF2-40B4-BE49-F238E27FC236}">
                <a16:creationId xmlns:a16="http://schemas.microsoft.com/office/drawing/2014/main" id="{4E822AB8-D8CE-483D-ADD3-9F8ADF7FAA19}"/>
              </a:ext>
            </a:extLst>
          </p:cNvPr>
          <p:cNvPicPr>
            <a:picLocks noChangeAspect="1"/>
          </p:cNvPicPr>
          <p:nvPr/>
        </p:nvPicPr>
        <p:blipFill>
          <a:blip r:embed="rId3"/>
          <a:stretch>
            <a:fillRect/>
          </a:stretch>
        </p:blipFill>
        <p:spPr>
          <a:xfrm>
            <a:off x="-17462" y="575996"/>
            <a:ext cx="9144000" cy="2319306"/>
          </a:xfrm>
          <a:prstGeom prst="rect">
            <a:avLst/>
          </a:prstGeom>
        </p:spPr>
      </p:pic>
      <p:sp>
        <p:nvSpPr>
          <p:cNvPr id="10" name="Rechteck 9">
            <a:extLst>
              <a:ext uri="{FF2B5EF4-FFF2-40B4-BE49-F238E27FC236}">
                <a16:creationId xmlns:a16="http://schemas.microsoft.com/office/drawing/2014/main" id="{3EF69C1F-9EAC-49AA-BB81-9C35DF4078DF}"/>
              </a:ext>
            </a:extLst>
          </p:cNvPr>
          <p:cNvSpPr>
            <a:spLocks noChangeArrowheads="1"/>
          </p:cNvSpPr>
          <p:nvPr/>
        </p:nvSpPr>
        <p:spPr bwMode="auto">
          <a:xfrm>
            <a:off x="0" y="-10"/>
            <a:ext cx="9144000" cy="648000"/>
          </a:xfrm>
          <a:prstGeom prst="rect">
            <a:avLst/>
          </a:prstGeom>
          <a:solidFill>
            <a:schemeClr val="bg1"/>
          </a:solidFill>
          <a:ln w="63500">
            <a:solidFill>
              <a:srgbClr val="003366"/>
            </a:solidFill>
            <a:miter lim="800000"/>
            <a:headEnd/>
            <a:tailEnd/>
          </a:ln>
        </p:spPr>
        <p:txBody>
          <a:bodyPr wrap="square">
            <a:spAutoFit/>
          </a:bodyPr>
          <a:lstStyle/>
          <a:p>
            <a:pPr algn="ctr"/>
            <a:r>
              <a:rPr lang="de-DE" sz="2400" b="1" dirty="0">
                <a:solidFill>
                  <a:srgbClr val="003366"/>
                </a:solidFill>
                <a:effectLst>
                  <a:outerShdw blurRad="38100" dist="38100" dir="2700000" algn="tl">
                    <a:srgbClr val="000000">
                      <a:alpha val="43137"/>
                    </a:srgbClr>
                  </a:outerShdw>
                </a:effectLst>
                <a:sym typeface="Symbol"/>
              </a:rPr>
              <a:t>      WORKSHOP/ Umgang mit der Aufsichtsbehörde</a:t>
            </a:r>
            <a:endParaRPr lang="de-DE" sz="2400" b="1" i="1" dirty="0">
              <a:solidFill>
                <a:srgbClr val="003366"/>
              </a:solidFill>
            </a:endParaRPr>
          </a:p>
        </p:txBody>
      </p:sp>
    </p:spTree>
    <p:extLst>
      <p:ext uri="{BB962C8B-B14F-4D97-AF65-F5344CB8AC3E}">
        <p14:creationId xmlns:p14="http://schemas.microsoft.com/office/powerpoint/2010/main" val="1761003075"/>
      </p:ext>
    </p:extLst>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1"/>
            <a:ext cx="9144000" cy="6840000"/>
          </a:xfrm>
          <a:prstGeom prst="rect">
            <a:avLst/>
          </a:prstGeom>
          <a:solidFill>
            <a:schemeClr val="bg1"/>
          </a:solidFill>
          <a:ln w="63500">
            <a:solidFill>
              <a:srgbClr val="003366"/>
            </a:solidFill>
          </a:ln>
        </p:spPr>
        <p:txBody>
          <a:bodyPr wrap="square">
            <a:spAutoFit/>
          </a:bodyPr>
          <a:lstStyle/>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000" b="1" dirty="0">
                <a:solidFill>
                  <a:srgbClr val="003366"/>
                </a:solidFill>
              </a:rPr>
              <a:t>Zusammenfassung:</a:t>
            </a:r>
          </a:p>
          <a:p>
            <a:pPr marL="609600" indent="-609600">
              <a:defRPr/>
            </a:pPr>
            <a:endParaRPr lang="de-DE" sz="2000" b="1" dirty="0">
              <a:solidFill>
                <a:srgbClr val="003366"/>
              </a:solidFill>
            </a:endParaRPr>
          </a:p>
          <a:p>
            <a:pPr marL="609600" indent="-609600" algn="ctr">
              <a:defRPr/>
            </a:pPr>
            <a:r>
              <a:rPr lang="de-DE" sz="2000" dirty="0">
                <a:solidFill>
                  <a:srgbClr val="003366"/>
                </a:solidFill>
              </a:rPr>
              <a:t>Aufsichtsbehörden nehmen aufgrund der Trägerhoheit u. der päd. Gestaltungs- </a:t>
            </a:r>
          </a:p>
          <a:p>
            <a:pPr marL="609600" indent="-609600" algn="ctr">
              <a:defRPr/>
            </a:pPr>
            <a:r>
              <a:rPr lang="de-DE" sz="2000" dirty="0" err="1">
                <a:solidFill>
                  <a:srgbClr val="003366"/>
                </a:solidFill>
              </a:rPr>
              <a:t>freiheit</a:t>
            </a:r>
            <a:r>
              <a:rPr lang="de-DE" sz="2000" dirty="0">
                <a:solidFill>
                  <a:srgbClr val="003366"/>
                </a:solidFill>
              </a:rPr>
              <a:t> im Rahmen des/r „KW“/ „</a:t>
            </a:r>
            <a:r>
              <a:rPr lang="de-DE" sz="2000" dirty="0" err="1">
                <a:solidFill>
                  <a:srgbClr val="003366"/>
                </a:solidFill>
              </a:rPr>
              <a:t>KW.gefährdung</a:t>
            </a:r>
            <a:r>
              <a:rPr lang="de-DE" sz="2000" dirty="0">
                <a:solidFill>
                  <a:srgbClr val="003366"/>
                </a:solidFill>
              </a:rPr>
              <a:t> eine Rechtmäßigkeitsaufsicht wahr.</a:t>
            </a:r>
          </a:p>
          <a:p>
            <a:pPr marL="609600" indent="-609600" algn="ctr">
              <a:defRPr/>
            </a:pPr>
            <a:r>
              <a:rPr lang="de-DE" sz="2000" dirty="0">
                <a:solidFill>
                  <a:srgbClr val="003366"/>
                </a:solidFill>
              </a:rPr>
              <a:t> </a:t>
            </a:r>
          </a:p>
          <a:p>
            <a:pPr marL="609600" indent="-609600" algn="ctr">
              <a:defRPr/>
            </a:pPr>
            <a:r>
              <a:rPr lang="de-DE" sz="2000" dirty="0">
                <a:solidFill>
                  <a:srgbClr val="003366"/>
                </a:solidFill>
              </a:rPr>
              <a:t>Sie haben in der Aufsicht nicht die Aufgabe „die besseren Pädagogen zu sein“.</a:t>
            </a:r>
          </a:p>
          <a:p>
            <a:pPr marL="609600" indent="-609600" algn="ctr">
              <a:defRPr/>
            </a:pPr>
            <a:endParaRPr lang="de-DE" sz="2000" dirty="0">
              <a:solidFill>
                <a:srgbClr val="003366"/>
              </a:solidFill>
            </a:endParaRPr>
          </a:p>
          <a:p>
            <a:pPr marL="609600" indent="-609600" algn="ctr">
              <a:defRPr/>
            </a:pPr>
            <a:r>
              <a:rPr lang="de-DE" sz="2000" dirty="0">
                <a:solidFill>
                  <a:srgbClr val="003366"/>
                </a:solidFill>
              </a:rPr>
              <a:t>Das können sie im Kontext von Beratung zum Ausdruck bringen. </a:t>
            </a:r>
          </a:p>
          <a:p>
            <a:pPr marL="609600" indent="-609600" algn="ctr">
              <a:defRPr/>
            </a:pPr>
            <a:endParaRPr lang="de-DE" sz="2000" dirty="0">
              <a:solidFill>
                <a:srgbClr val="003366"/>
              </a:solidFill>
            </a:endParaRPr>
          </a:p>
          <a:p>
            <a:pPr marL="609600" indent="-609600" algn="ctr">
              <a:defRPr/>
            </a:pPr>
            <a:endParaRPr lang="de-DE" sz="2000" dirty="0">
              <a:solidFill>
                <a:srgbClr val="003366"/>
              </a:solidFill>
            </a:endParaRPr>
          </a:p>
          <a:p>
            <a:pPr marL="609600" indent="-609600" algn="ctr">
              <a:defRPr/>
            </a:pPr>
            <a:endParaRPr lang="de-DE" sz="2000" dirty="0">
              <a:solidFill>
                <a:srgbClr val="003366"/>
              </a:solidFill>
            </a:endParaRPr>
          </a:p>
          <a:p>
            <a:pPr marL="609600" indent="-609600" algn="ctr">
              <a:defRPr/>
            </a:pPr>
            <a:endParaRPr lang="de-DE" sz="2000" dirty="0">
              <a:solidFill>
                <a:srgbClr val="003366"/>
              </a:solidFill>
            </a:endParaRPr>
          </a:p>
          <a:p>
            <a:pPr marL="609600" indent="-609600" algn="ctr">
              <a:defRPr/>
            </a:pPr>
            <a:endParaRPr lang="de-DE" sz="2000" dirty="0">
              <a:solidFill>
                <a:srgbClr val="003366"/>
              </a:solidFill>
            </a:endParaRPr>
          </a:p>
          <a:p>
            <a:pPr marL="609600" indent="-609600" algn="ctr">
              <a:defRPr/>
            </a:pPr>
            <a:endParaRPr lang="de-DE" sz="2000" dirty="0">
              <a:solidFill>
                <a:srgbClr val="003366"/>
              </a:solidFill>
            </a:endParaRPr>
          </a:p>
          <a:p>
            <a:pPr marL="609600" indent="-609600" algn="ctr">
              <a:defRPr/>
            </a:pPr>
            <a:endParaRPr lang="de-DE" sz="2000" dirty="0">
              <a:solidFill>
                <a:srgbClr val="003366"/>
              </a:solidFill>
            </a:endParaRPr>
          </a:p>
          <a:p>
            <a:pPr marL="609600" indent="-609600" algn="ct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p:txBody>
      </p:sp>
      <p:sp>
        <p:nvSpPr>
          <p:cNvPr id="7" name="Rechteck 6">
            <a:extLst>
              <a:ext uri="{FF2B5EF4-FFF2-40B4-BE49-F238E27FC236}">
                <a16:creationId xmlns:a16="http://schemas.microsoft.com/office/drawing/2014/main" id="{E3839E1A-6D21-4101-95CB-88166519547C}"/>
              </a:ext>
            </a:extLst>
          </p:cNvPr>
          <p:cNvSpPr>
            <a:spLocks noChangeArrowheads="1"/>
          </p:cNvSpPr>
          <p:nvPr/>
        </p:nvSpPr>
        <p:spPr bwMode="auto">
          <a:xfrm>
            <a:off x="0" y="-9"/>
            <a:ext cx="9144000" cy="461665"/>
          </a:xfrm>
          <a:prstGeom prst="rect">
            <a:avLst/>
          </a:prstGeom>
          <a:solidFill>
            <a:schemeClr val="bg1"/>
          </a:solidFill>
          <a:ln w="63500">
            <a:solidFill>
              <a:srgbClr val="003366"/>
            </a:solidFill>
            <a:miter lim="800000"/>
            <a:headEnd/>
            <a:tailEnd/>
          </a:ln>
        </p:spPr>
        <p:txBody>
          <a:bodyPr wrap="square">
            <a:spAutoFit/>
          </a:bodyPr>
          <a:lstStyle/>
          <a:p>
            <a:pPr algn="ctr"/>
            <a:r>
              <a:rPr lang="de-DE" sz="2400" b="1" dirty="0">
                <a:solidFill>
                  <a:srgbClr val="003366"/>
                </a:solidFill>
                <a:effectLst>
                  <a:outerShdw blurRad="38100" dist="38100" dir="2700000" algn="tl">
                    <a:srgbClr val="000000">
                      <a:alpha val="43137"/>
                    </a:srgbClr>
                  </a:outerShdw>
                </a:effectLst>
                <a:sym typeface="Symbol"/>
              </a:rPr>
              <a:t>      WORKSHOP/ Umgang mit der Aufsichtsbehörde</a:t>
            </a:r>
            <a:endParaRPr lang="de-DE" sz="2400" b="1" i="1" dirty="0">
              <a:solidFill>
                <a:srgbClr val="003366"/>
              </a:solidFill>
            </a:endParaRPr>
          </a:p>
        </p:txBody>
      </p:sp>
    </p:spTree>
    <p:extLst>
      <p:ext uri="{BB962C8B-B14F-4D97-AF65-F5344CB8AC3E}">
        <p14:creationId xmlns:p14="http://schemas.microsoft.com/office/powerpoint/2010/main" val="1926116539"/>
      </p:ext>
    </p:extLst>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2"/>
            <a:ext cx="9144000" cy="6840000"/>
          </a:xfrm>
          <a:prstGeom prst="rect">
            <a:avLst/>
          </a:prstGeom>
          <a:solidFill>
            <a:schemeClr val="bg1"/>
          </a:solidFill>
          <a:ln w="63500">
            <a:solidFill>
              <a:srgbClr val="003366"/>
            </a:solidFill>
            <a:miter lim="800000"/>
            <a:headEnd/>
            <a:tailEnd/>
          </a:ln>
        </p:spPr>
        <p:txBody>
          <a:bodyPr>
            <a:spAutoFit/>
          </a:bodyPr>
          <a:lstStyle/>
          <a:p>
            <a:pPr algn="ctr"/>
            <a:endParaRPr lang="de-DE" sz="2000" b="1" dirty="0">
              <a:solidFill>
                <a:srgbClr val="003366"/>
              </a:solidFill>
              <a:effectLst>
                <a:outerShdw blurRad="38100" dist="38100" dir="2700000" algn="tl">
                  <a:srgbClr val="000000">
                    <a:alpha val="43137"/>
                  </a:srgbClr>
                </a:outerShdw>
              </a:effectLst>
            </a:endParaRPr>
          </a:p>
          <a:p>
            <a:pPr algn="ctr">
              <a:lnSpc>
                <a:spcPct val="107000"/>
              </a:lnSpc>
              <a:spcAft>
                <a:spcPts val="800"/>
              </a:spcAft>
            </a:pPr>
            <a:r>
              <a:rPr lang="de-AT" sz="2400" b="1" dirty="0">
                <a:solidFill>
                  <a:srgbClr val="003366"/>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Workshop / „Datenschutz/ Verschwiegenheit“</a:t>
            </a:r>
          </a:p>
          <a:p>
            <a:pPr algn="ctr">
              <a:lnSpc>
                <a:spcPct val="107000"/>
              </a:lnSpc>
              <a:spcAft>
                <a:spcPts val="800"/>
              </a:spcAft>
            </a:pPr>
            <a:r>
              <a:rPr lang="de-AT" sz="2000" i="1" dirty="0">
                <a:solidFill>
                  <a:srgbClr val="003366"/>
                </a:solidFill>
                <a:latin typeface="+mn-lt"/>
                <a:ea typeface="Calibri" panose="020F0502020204030204" pitchFamily="34" charset="0"/>
                <a:cs typeface="Times New Roman" panose="02020603050405020304" pitchFamily="18" charset="0"/>
              </a:rPr>
              <a:t> </a:t>
            </a:r>
            <a:r>
              <a:rPr lang="de-DE" sz="2000" b="1" dirty="0">
                <a:solidFill>
                  <a:srgbClr val="003366"/>
                </a:solidFill>
              </a:rPr>
              <a:t>Information von Kindern und Jugendlichen über die Verschwiegenheit</a:t>
            </a:r>
          </a:p>
          <a:p>
            <a:pPr algn="ctr"/>
            <a:r>
              <a:rPr lang="de-DE" sz="2000" b="1" dirty="0">
                <a:solidFill>
                  <a:srgbClr val="003366"/>
                </a:solidFill>
              </a:rPr>
              <a:t>Vorschlag: „Was Du uns anvertraust - Wir gehen damit sorgsam um“ </a:t>
            </a:r>
          </a:p>
          <a:p>
            <a:endParaRPr lang="de-DE" sz="2000" dirty="0">
              <a:solidFill>
                <a:srgbClr val="003366"/>
              </a:solidFill>
            </a:endParaRPr>
          </a:p>
          <a:p>
            <a:r>
              <a:rPr lang="de-DE" sz="2000" dirty="0">
                <a:solidFill>
                  <a:srgbClr val="003366"/>
                </a:solidFill>
              </a:rPr>
              <a:t>Wir wollen mit Dir einen  Weg gehen, an dessen Ende Du d. Ziel erreichst, Dich in unserer Gesellschaft zurechtzufinden.  </a:t>
            </a:r>
          </a:p>
          <a:p>
            <a:r>
              <a:rPr lang="de-DE" sz="2000" dirty="0">
                <a:solidFill>
                  <a:srgbClr val="003366"/>
                </a:solidFill>
              </a:rPr>
              <a:t>Wir sind </a:t>
            </a:r>
            <a:r>
              <a:rPr lang="de-DE" sz="2000" dirty="0" err="1">
                <a:solidFill>
                  <a:srgbClr val="003366"/>
                </a:solidFill>
              </a:rPr>
              <a:t>gehalten,die</a:t>
            </a:r>
            <a:r>
              <a:rPr lang="de-DE" sz="2000" dirty="0">
                <a:solidFill>
                  <a:srgbClr val="003366"/>
                </a:solidFill>
              </a:rPr>
              <a:t> Schweigepflicht u. den Datenschutz zu beachten. Für uns bedeutet dies, dass wir grundsätzlich ohne Deine Zustimmung oder die Deiner Mutter/ Vaters niemand über das informieren, was Du uns an persönlichen Din- gen anvertraut hast. Dabei gibt es freilich </a:t>
            </a:r>
            <a:r>
              <a:rPr lang="de-DE" sz="2000" b="1" dirty="0">
                <a:solidFill>
                  <a:srgbClr val="003366"/>
                </a:solidFill>
              </a:rPr>
              <a:t>Besonderheiten und Ausnahmen, die wir nachfolgend beschreiben:</a:t>
            </a:r>
          </a:p>
          <a:p>
            <a:r>
              <a:rPr lang="de-DE" sz="2000" dirty="0">
                <a:solidFill>
                  <a:srgbClr val="003366"/>
                </a:solidFill>
              </a:rPr>
              <a:t>- Um Andere zu informieren, werden wir in d. Regel Deine Mutter/ Deinen Vater </a:t>
            </a:r>
          </a:p>
          <a:p>
            <a:r>
              <a:rPr lang="de-DE" sz="2000" dirty="0">
                <a:solidFill>
                  <a:srgbClr val="003366"/>
                </a:solidFill>
              </a:rPr>
              <a:t>  um schriftliche </a:t>
            </a:r>
            <a:r>
              <a:rPr lang="de-DE" sz="2000" dirty="0" err="1">
                <a:solidFill>
                  <a:srgbClr val="003366"/>
                </a:solidFill>
              </a:rPr>
              <a:t>Zustimmg</a:t>
            </a:r>
            <a:r>
              <a:rPr lang="de-DE" sz="2000" dirty="0">
                <a:solidFill>
                  <a:srgbClr val="003366"/>
                </a:solidFill>
              </a:rPr>
              <a:t>. bitten, Dich aber auch </a:t>
            </a:r>
            <a:r>
              <a:rPr lang="de-DE" sz="2000" dirty="0" err="1">
                <a:solidFill>
                  <a:srgbClr val="003366"/>
                </a:solidFill>
              </a:rPr>
              <a:t>selbst,wenn</a:t>
            </a:r>
            <a:r>
              <a:rPr lang="de-DE" sz="2000" dirty="0">
                <a:solidFill>
                  <a:srgbClr val="003366"/>
                </a:solidFill>
              </a:rPr>
              <a:t> wir den Eindruck </a:t>
            </a:r>
          </a:p>
          <a:p>
            <a:r>
              <a:rPr lang="de-DE" sz="2000" dirty="0">
                <a:solidFill>
                  <a:srgbClr val="003366"/>
                </a:solidFill>
              </a:rPr>
              <a:t>  haben, dass Du uns verstehst.</a:t>
            </a:r>
          </a:p>
          <a:p>
            <a:r>
              <a:rPr lang="de-DE" sz="2000" dirty="0">
                <a:solidFill>
                  <a:srgbClr val="003366"/>
                </a:solidFill>
              </a:rPr>
              <a:t>- Unsere Mitarbeiter werden sich  untereinander besprechen, um Dir zu  helfen. </a:t>
            </a:r>
          </a:p>
          <a:p>
            <a:r>
              <a:rPr lang="de-DE" sz="2000" dirty="0">
                <a:solidFill>
                  <a:srgbClr val="003366"/>
                </a:solidFill>
              </a:rPr>
              <a:t>  Sofern Du aber </a:t>
            </a:r>
            <a:r>
              <a:rPr lang="de-DE" sz="2000" dirty="0" err="1">
                <a:solidFill>
                  <a:srgbClr val="003366"/>
                </a:solidFill>
              </a:rPr>
              <a:t>möchtest,dass</a:t>
            </a:r>
            <a:r>
              <a:rPr lang="de-DE" sz="2000" dirty="0">
                <a:solidFill>
                  <a:srgbClr val="003366"/>
                </a:solidFill>
              </a:rPr>
              <a:t> ein bestimmter Mitarbeiter Deine Informationen </a:t>
            </a:r>
          </a:p>
          <a:p>
            <a:r>
              <a:rPr lang="de-DE" sz="2000" dirty="0">
                <a:solidFill>
                  <a:srgbClr val="003366"/>
                </a:solidFill>
              </a:rPr>
              <a:t>  für sich </a:t>
            </a:r>
            <a:r>
              <a:rPr lang="de-DE" sz="2000" dirty="0" err="1">
                <a:solidFill>
                  <a:srgbClr val="003366"/>
                </a:solidFill>
              </a:rPr>
              <a:t>behält,wird</a:t>
            </a:r>
            <a:r>
              <a:rPr lang="de-DE" sz="2000" dirty="0">
                <a:solidFill>
                  <a:srgbClr val="003366"/>
                </a:solidFill>
              </a:rPr>
              <a:t> dieser darüber nicht mit Anderen sprechen. Etwas anderes  </a:t>
            </a:r>
          </a:p>
          <a:p>
            <a:r>
              <a:rPr lang="de-DE" sz="2000" dirty="0">
                <a:solidFill>
                  <a:srgbClr val="003366"/>
                </a:solidFill>
              </a:rPr>
              <a:t>  </a:t>
            </a:r>
            <a:r>
              <a:rPr lang="de-DE" sz="2000" dirty="0" err="1">
                <a:solidFill>
                  <a:srgbClr val="003366"/>
                </a:solidFill>
              </a:rPr>
              <a:t>res</a:t>
            </a:r>
            <a:r>
              <a:rPr lang="de-DE" sz="2000" dirty="0">
                <a:solidFill>
                  <a:srgbClr val="003366"/>
                </a:solidFill>
              </a:rPr>
              <a:t> gilt nur, wenn es um eine erhebliche Gefahr für Deine Gesundheit geht.</a:t>
            </a:r>
          </a:p>
          <a:p>
            <a:r>
              <a:rPr lang="de-DE" sz="2000" dirty="0">
                <a:solidFill>
                  <a:srgbClr val="003366"/>
                </a:solidFill>
              </a:rPr>
              <a:t>- Damit die zust. Behörde für die Hilfe, die Du bekommst, zahlt, wird sie über in-</a:t>
            </a:r>
          </a:p>
          <a:p>
            <a:r>
              <a:rPr lang="de-DE" sz="2000" dirty="0">
                <a:solidFill>
                  <a:srgbClr val="003366"/>
                </a:solidFill>
              </a:rPr>
              <a:t>  soweit wichtige Dinge informiert.</a:t>
            </a:r>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Tree>
    <p:extLst>
      <p:ext uri="{BB962C8B-B14F-4D97-AF65-F5344CB8AC3E}">
        <p14:creationId xmlns:p14="http://schemas.microsoft.com/office/powerpoint/2010/main" val="340198611"/>
      </p:ext>
    </p:extLst>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
            <a:ext cx="9144000" cy="6840000"/>
          </a:xfrm>
          <a:prstGeom prst="rect">
            <a:avLst/>
          </a:prstGeom>
          <a:solidFill>
            <a:schemeClr val="bg1"/>
          </a:solidFill>
          <a:ln w="63500">
            <a:solidFill>
              <a:srgbClr val="003366"/>
            </a:solidFill>
            <a:miter lim="800000"/>
            <a:headEnd/>
            <a:tailEnd/>
          </a:ln>
        </p:spPr>
        <p:txBody>
          <a:bodyPr>
            <a:spAutoFit/>
          </a:bodyPr>
          <a:lstStyle/>
          <a:p>
            <a:pPr algn="ctr"/>
            <a:endParaRPr lang="de-DE" sz="2000" b="1" dirty="0">
              <a:solidFill>
                <a:srgbClr val="003366"/>
              </a:solidFill>
              <a:effectLst>
                <a:outerShdw blurRad="38100" dist="38100" dir="2700000" algn="tl">
                  <a:srgbClr val="000000">
                    <a:alpha val="43137"/>
                  </a:srgbClr>
                </a:outerShdw>
              </a:effectLst>
            </a:endParaRPr>
          </a:p>
          <a:p>
            <a:pPr algn="ctr">
              <a:lnSpc>
                <a:spcPct val="107000"/>
              </a:lnSpc>
              <a:spcAft>
                <a:spcPts val="800"/>
              </a:spcAft>
            </a:pPr>
            <a:r>
              <a:rPr lang="de-AT" sz="2400" b="1" dirty="0">
                <a:solidFill>
                  <a:srgbClr val="003366"/>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Workshop / „Datenschutz/ Verschwiegenheit“</a:t>
            </a:r>
          </a:p>
          <a:p>
            <a:pPr algn="ctr">
              <a:lnSpc>
                <a:spcPct val="107000"/>
              </a:lnSpc>
              <a:spcAft>
                <a:spcPts val="800"/>
              </a:spcAft>
            </a:pPr>
            <a:r>
              <a:rPr lang="de-AT" sz="2000" i="1" dirty="0">
                <a:solidFill>
                  <a:srgbClr val="003366"/>
                </a:solidFill>
                <a:latin typeface="+mn-lt"/>
                <a:ea typeface="Calibri" panose="020F0502020204030204" pitchFamily="34" charset="0"/>
                <a:cs typeface="Times New Roman" panose="02020603050405020304" pitchFamily="18" charset="0"/>
              </a:rPr>
              <a:t> </a:t>
            </a:r>
            <a:r>
              <a:rPr lang="de-DE" sz="2000" b="1" dirty="0">
                <a:solidFill>
                  <a:srgbClr val="003366"/>
                </a:solidFill>
              </a:rPr>
              <a:t>Information von Kindern und Jugendlichen über die Verschwiegenheit</a:t>
            </a:r>
          </a:p>
          <a:p>
            <a:pPr algn="ctr"/>
            <a:r>
              <a:rPr lang="de-DE" sz="2000" dirty="0">
                <a:solidFill>
                  <a:srgbClr val="003366"/>
                </a:solidFill>
              </a:rPr>
              <a:t>Vorschlag: „Was Du uns anvertraust - Wir gehen damit sorgsam um“ </a:t>
            </a:r>
          </a:p>
          <a:p>
            <a:endParaRPr lang="de-DE" sz="2000" dirty="0">
              <a:solidFill>
                <a:srgbClr val="003366"/>
              </a:solidFill>
            </a:endParaRPr>
          </a:p>
          <a:p>
            <a:r>
              <a:rPr lang="de-DE" sz="2000" dirty="0">
                <a:solidFill>
                  <a:srgbClr val="003366"/>
                </a:solidFill>
              </a:rPr>
              <a:t>- Sofern das möglich ist, werden wir Andere informieren, ohne Deinen Namen </a:t>
            </a:r>
          </a:p>
          <a:p>
            <a:r>
              <a:rPr lang="de-DE" sz="2000" dirty="0">
                <a:solidFill>
                  <a:srgbClr val="003366"/>
                </a:solidFill>
              </a:rPr>
              <a:t>  zu nennen. Das gilt z.B. </a:t>
            </a:r>
            <a:r>
              <a:rPr lang="de-DE" sz="2000" dirty="0" err="1">
                <a:solidFill>
                  <a:srgbClr val="003366"/>
                </a:solidFill>
              </a:rPr>
              <a:t>dann,wenn</a:t>
            </a:r>
            <a:r>
              <a:rPr lang="de-DE" sz="2000" dirty="0">
                <a:solidFill>
                  <a:srgbClr val="003366"/>
                </a:solidFill>
              </a:rPr>
              <a:t> wir der Aufsichtsbehörde über wichtige Er- </a:t>
            </a:r>
          </a:p>
          <a:p>
            <a:r>
              <a:rPr lang="de-DE" sz="2000" dirty="0">
                <a:solidFill>
                  <a:srgbClr val="003366"/>
                </a:solidFill>
              </a:rPr>
              <a:t>  </a:t>
            </a:r>
            <a:r>
              <a:rPr lang="de-DE" sz="2000" dirty="0" err="1">
                <a:solidFill>
                  <a:srgbClr val="003366"/>
                </a:solidFill>
              </a:rPr>
              <a:t>eignisse</a:t>
            </a:r>
            <a:r>
              <a:rPr lang="de-DE" sz="2000" dirty="0">
                <a:solidFill>
                  <a:srgbClr val="003366"/>
                </a:solidFill>
              </a:rPr>
              <a:t> berichten.</a:t>
            </a:r>
          </a:p>
          <a:p>
            <a:endParaRPr lang="de-DE" sz="2000" dirty="0">
              <a:solidFill>
                <a:srgbClr val="003366"/>
              </a:solidFill>
            </a:endParaRPr>
          </a:p>
          <a:p>
            <a:r>
              <a:rPr lang="de-DE" sz="2000" dirty="0">
                <a:solidFill>
                  <a:srgbClr val="003366"/>
                </a:solidFill>
              </a:rPr>
              <a:t>- Immer dann wenn wir Dir in einer Weise helfen möchten, wie dies Deine Mut- </a:t>
            </a:r>
          </a:p>
          <a:p>
            <a:r>
              <a:rPr lang="de-DE" sz="2000" dirty="0">
                <a:solidFill>
                  <a:srgbClr val="003366"/>
                </a:solidFill>
              </a:rPr>
              <a:t>  </a:t>
            </a:r>
            <a:r>
              <a:rPr lang="de-DE" sz="2000" dirty="0" err="1">
                <a:solidFill>
                  <a:srgbClr val="003366"/>
                </a:solidFill>
              </a:rPr>
              <a:t>ter</a:t>
            </a:r>
            <a:r>
              <a:rPr lang="de-DE" sz="2000" dirty="0">
                <a:solidFill>
                  <a:srgbClr val="003366"/>
                </a:solidFill>
              </a:rPr>
              <a:t>/Dein Vater nicht erwarten, müssen wir diese um Zustimmung bitten u. über </a:t>
            </a:r>
          </a:p>
          <a:p>
            <a:r>
              <a:rPr lang="de-DE" sz="2000" dirty="0">
                <a:solidFill>
                  <a:srgbClr val="003366"/>
                </a:solidFill>
              </a:rPr>
              <a:t>  das Notwendige unterrichten. </a:t>
            </a:r>
          </a:p>
          <a:p>
            <a:endParaRPr lang="de-DE" sz="2000" dirty="0">
              <a:solidFill>
                <a:srgbClr val="003366"/>
              </a:solidFill>
            </a:endParaRPr>
          </a:p>
          <a:p>
            <a:r>
              <a:rPr lang="de-DE" sz="2000" dirty="0">
                <a:solidFill>
                  <a:srgbClr val="003366"/>
                </a:solidFill>
              </a:rPr>
              <a:t>- Erst wenn es Dir schadet oder schaden kann, werden wir mit Deiner Mutter/ </a:t>
            </a:r>
          </a:p>
          <a:p>
            <a:r>
              <a:rPr lang="de-DE" sz="2000" dirty="0">
                <a:solidFill>
                  <a:srgbClr val="003366"/>
                </a:solidFill>
              </a:rPr>
              <a:t>  Vater über das sprechen, was Du uns anvertraut hast und diesen nicht sagen </a:t>
            </a:r>
          </a:p>
          <a:p>
            <a:r>
              <a:rPr lang="de-DE" sz="2000" dirty="0">
                <a:solidFill>
                  <a:srgbClr val="003366"/>
                </a:solidFill>
              </a:rPr>
              <a:t>   möchtest.</a:t>
            </a:r>
          </a:p>
          <a:p>
            <a:endParaRPr lang="de-DE" sz="2000" dirty="0">
              <a:solidFill>
                <a:srgbClr val="003366"/>
              </a:solidFill>
            </a:endParaRPr>
          </a:p>
          <a:p>
            <a:r>
              <a:rPr lang="de-DE" sz="2000" dirty="0">
                <a:solidFill>
                  <a:srgbClr val="003366"/>
                </a:solidFill>
              </a:rPr>
              <a:t>- Alles was wir über Dich wissen, wird bei uns im Computer o. in Akten sorgsam </a:t>
            </a:r>
          </a:p>
          <a:p>
            <a:r>
              <a:rPr lang="de-DE" sz="2000" dirty="0">
                <a:solidFill>
                  <a:srgbClr val="003366"/>
                </a:solidFill>
              </a:rPr>
              <a:t>  festgehalten. Du selbst und Deine Mutter/ Dein Vater können diese Unterlagen </a:t>
            </a:r>
          </a:p>
          <a:p>
            <a:r>
              <a:rPr lang="de-DE" sz="2000" dirty="0">
                <a:solidFill>
                  <a:srgbClr val="003366"/>
                </a:solidFill>
              </a:rPr>
              <a:t>  einsehen, soweit es Dir oder Anderen nicht schadet. </a:t>
            </a:r>
          </a:p>
          <a:p>
            <a:endParaRPr lang="de-DE" sz="2000" dirty="0">
              <a:solidFill>
                <a:srgbClr val="003366"/>
              </a:solidFill>
            </a:endParaRPr>
          </a:p>
          <a:p>
            <a:pPr lvl="0"/>
            <a:r>
              <a:rPr lang="de-DE" sz="2000" dirty="0">
                <a:solidFill>
                  <a:srgbClr val="003366"/>
                </a:solidFill>
              </a:rPr>
              <a:t> </a:t>
            </a:r>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Tree>
    <p:extLst>
      <p:ext uri="{BB962C8B-B14F-4D97-AF65-F5344CB8AC3E}">
        <p14:creationId xmlns:p14="http://schemas.microsoft.com/office/powerpoint/2010/main" val="1673896967"/>
      </p:ext>
    </p:extLst>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11"/>
            <a:ext cx="9144000" cy="6840000"/>
          </a:xfrm>
          <a:prstGeom prst="rect">
            <a:avLst/>
          </a:prstGeom>
          <a:solidFill>
            <a:schemeClr val="bg1"/>
          </a:solidFill>
          <a:ln w="63500">
            <a:solidFill>
              <a:srgbClr val="003366"/>
            </a:solidFill>
          </a:ln>
        </p:spPr>
        <p:txBody>
          <a:bodyPr wrap="square">
            <a:spAutoFit/>
          </a:bodyPr>
          <a:lstStyle/>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lgn="ctr">
              <a:defRPr/>
            </a:pPr>
            <a:endParaRPr lang="de-DE" sz="2000" b="1" dirty="0">
              <a:solidFill>
                <a:srgbClr val="003366"/>
              </a:solidFill>
            </a:endParaRPr>
          </a:p>
          <a:p>
            <a:r>
              <a:rPr lang="de-DE" sz="2000" b="1" dirty="0">
                <a:solidFill>
                  <a:srgbClr val="003366"/>
                </a:solidFill>
              </a:rPr>
              <a:t>1. </a:t>
            </a:r>
            <a:r>
              <a:rPr lang="de-DE" sz="2000" dirty="0">
                <a:solidFill>
                  <a:srgbClr val="003366"/>
                </a:solidFill>
              </a:rPr>
              <a:t>Der Begriff „</a:t>
            </a:r>
            <a:r>
              <a:rPr lang="de-DE" sz="2000" b="1" dirty="0">
                <a:solidFill>
                  <a:srgbClr val="003366"/>
                </a:solidFill>
              </a:rPr>
              <a:t>Kindeswohl</a:t>
            </a:r>
            <a:r>
              <a:rPr lang="de-DE" sz="2000" dirty="0">
                <a:solidFill>
                  <a:srgbClr val="003366"/>
                </a:solidFill>
              </a:rPr>
              <a:t>“ ist im Rahmen  des körperlichen, geistigen u. </a:t>
            </a:r>
            <a:r>
              <a:rPr lang="de-DE" sz="2000" dirty="0" err="1">
                <a:solidFill>
                  <a:srgbClr val="003366"/>
                </a:solidFill>
              </a:rPr>
              <a:t>seel</a:t>
            </a:r>
            <a:r>
              <a:rPr lang="de-DE" sz="2000" dirty="0">
                <a:solidFill>
                  <a:srgbClr val="003366"/>
                </a:solidFill>
              </a:rPr>
              <a:t>.  Wohls in d.  Erziehung zu konkretisieren. Er umschließt neben den </a:t>
            </a:r>
            <a:r>
              <a:rPr lang="de-DE" sz="2000" dirty="0" err="1">
                <a:solidFill>
                  <a:srgbClr val="003366"/>
                </a:solidFill>
              </a:rPr>
              <a:t>Kindesrech</a:t>
            </a:r>
            <a:r>
              <a:rPr lang="de-DE" sz="2000" dirty="0">
                <a:solidFill>
                  <a:srgbClr val="003366"/>
                </a:solidFill>
              </a:rPr>
              <a:t>- </a:t>
            </a:r>
            <a:r>
              <a:rPr lang="de-DE" sz="2000" dirty="0" err="1">
                <a:solidFill>
                  <a:srgbClr val="003366"/>
                </a:solidFill>
              </a:rPr>
              <a:t>ten</a:t>
            </a:r>
            <a:r>
              <a:rPr lang="de-DE" sz="2000" dirty="0">
                <a:solidFill>
                  <a:srgbClr val="003366"/>
                </a:solidFill>
              </a:rPr>
              <a:t> die fachliche Legitimität → fachlich begründbares Verhalten.</a:t>
            </a:r>
          </a:p>
          <a:p>
            <a:endParaRPr lang="de-DE" sz="2000" b="1" dirty="0">
              <a:solidFill>
                <a:srgbClr val="003366"/>
              </a:solidFill>
            </a:endParaRPr>
          </a:p>
          <a:p>
            <a:r>
              <a:rPr lang="de-DE" sz="2000" b="1" dirty="0">
                <a:solidFill>
                  <a:srgbClr val="003366"/>
                </a:solidFill>
              </a:rPr>
              <a:t>2. Integriert fachlich- rechtliche Gesetzesauslegung</a:t>
            </a:r>
          </a:p>
          <a:p>
            <a:endParaRPr lang="de-DE" sz="2000" b="1" dirty="0">
              <a:solidFill>
                <a:srgbClr val="003366"/>
              </a:solidFill>
            </a:endParaRPr>
          </a:p>
          <a:p>
            <a:r>
              <a:rPr lang="de-DE" sz="2000" b="1" dirty="0">
                <a:solidFill>
                  <a:srgbClr val="003366"/>
                </a:solidFill>
              </a:rPr>
              <a:t>In der Pädagogik kann nur </a:t>
            </a:r>
            <a:r>
              <a:rPr lang="de-DE" sz="2000" b="1" dirty="0" err="1">
                <a:solidFill>
                  <a:srgbClr val="003366"/>
                </a:solidFill>
              </a:rPr>
              <a:t>fachl</a:t>
            </a:r>
            <a:r>
              <a:rPr lang="de-DE" sz="2000" b="1" dirty="0">
                <a:solidFill>
                  <a:srgbClr val="003366"/>
                </a:solidFill>
              </a:rPr>
              <a:t>. legitimes/ begründbares Verhalten </a:t>
            </a:r>
            <a:r>
              <a:rPr lang="de-DE" sz="2000" b="1" dirty="0" err="1">
                <a:solidFill>
                  <a:srgbClr val="003366"/>
                </a:solidFill>
              </a:rPr>
              <a:t>rech</a:t>
            </a:r>
            <a:r>
              <a:rPr lang="de-DE" sz="2000" b="1" dirty="0">
                <a:solidFill>
                  <a:srgbClr val="003366"/>
                </a:solidFill>
              </a:rPr>
              <a:t>- </a:t>
            </a:r>
            <a:r>
              <a:rPr lang="de-DE" sz="2000" b="1" dirty="0" err="1">
                <a:solidFill>
                  <a:srgbClr val="003366"/>
                </a:solidFill>
              </a:rPr>
              <a:t>tens</a:t>
            </a:r>
            <a:r>
              <a:rPr lang="de-DE" sz="2000" b="1" dirty="0">
                <a:solidFill>
                  <a:srgbClr val="003366"/>
                </a:solidFill>
              </a:rPr>
              <a:t> sein </a:t>
            </a:r>
            <a:r>
              <a:rPr lang="de-DE" sz="2000" dirty="0">
                <a:solidFill>
                  <a:srgbClr val="003366"/>
                </a:solidFill>
              </a:rPr>
              <a:t>→     Verhalten, das nachvollziehbar der  Persönlichkeitsentwicklung eines/r Kindes/ Jugendlichen dient, mithin päd. Ziele i. S. von „</a:t>
            </a:r>
            <a:r>
              <a:rPr lang="de-DE" sz="2000" dirty="0" err="1">
                <a:solidFill>
                  <a:srgbClr val="003366"/>
                </a:solidFill>
              </a:rPr>
              <a:t>Eigenverantwort</a:t>
            </a:r>
            <a:r>
              <a:rPr lang="de-DE" sz="2000" dirty="0">
                <a:solidFill>
                  <a:srgbClr val="003366"/>
                </a:solidFill>
              </a:rPr>
              <a:t>- </a:t>
            </a:r>
            <a:r>
              <a:rPr lang="de-DE" sz="2000" dirty="0" err="1">
                <a:solidFill>
                  <a:srgbClr val="003366"/>
                </a:solidFill>
              </a:rPr>
              <a:t>lichkeit</a:t>
            </a:r>
            <a:r>
              <a:rPr lang="de-DE" sz="2000" dirty="0">
                <a:solidFill>
                  <a:srgbClr val="003366"/>
                </a:solidFill>
              </a:rPr>
              <a:t>“ und/oder „Gemeinschaftsfähigkeit“ verfolgt. Es ist daher zu prüfen, ob Verhalten aus Sicht einer fiktiv neutralen, päd.  geschulten Person geeignet ist, ein </a:t>
            </a:r>
            <a:r>
              <a:rPr lang="de-DE" sz="2000" dirty="0" err="1">
                <a:solidFill>
                  <a:srgbClr val="003366"/>
                </a:solidFill>
              </a:rPr>
              <a:t>pädag</a:t>
            </a:r>
            <a:r>
              <a:rPr lang="de-DE" sz="2000" dirty="0">
                <a:solidFill>
                  <a:srgbClr val="003366"/>
                </a:solidFill>
              </a:rPr>
              <a:t>. Ziel zu verfolgen. Eignung besagt, dass die breite Skala päd.  </a:t>
            </a:r>
            <a:r>
              <a:rPr lang="de-DE" sz="2000" dirty="0" err="1">
                <a:solidFill>
                  <a:srgbClr val="003366"/>
                </a:solidFill>
              </a:rPr>
              <a:t>Optio</a:t>
            </a:r>
            <a:r>
              <a:rPr lang="de-DE" sz="2000" dirty="0">
                <a:solidFill>
                  <a:srgbClr val="003366"/>
                </a:solidFill>
              </a:rPr>
              <a:t>- </a:t>
            </a:r>
            <a:r>
              <a:rPr lang="de-DE" sz="2000" dirty="0" err="1">
                <a:solidFill>
                  <a:srgbClr val="003366"/>
                </a:solidFill>
              </a:rPr>
              <a:t>nen</a:t>
            </a:r>
            <a:r>
              <a:rPr lang="de-DE" sz="2000" dirty="0">
                <a:solidFill>
                  <a:srgbClr val="003366"/>
                </a:solidFill>
              </a:rPr>
              <a:t>  beachtet ist. Verhalten, das  kein  nachvollziehbares  päd.  Ziel verfolgt, ist ungeeignet und „</a:t>
            </a:r>
            <a:r>
              <a:rPr lang="de-DE" sz="2000" dirty="0" err="1">
                <a:solidFill>
                  <a:srgbClr val="003366"/>
                </a:solidFill>
              </a:rPr>
              <a:t>fachl</a:t>
            </a:r>
            <a:r>
              <a:rPr lang="de-DE" sz="2000" dirty="0">
                <a:solidFill>
                  <a:srgbClr val="003366"/>
                </a:solidFill>
              </a:rPr>
              <a:t>. illegitim“. Ob Verhalten legitim (fachlich begründbar)  ist, unterliegt einer einzelfallspezifischen Betrachtung, unter Berücksichtigung  des Alters, der Entwicklungsstufe und der Ressourcen des/r  Kindes/ Jugendlichen, darüber hinaus unter Berücksichtigung der Vorgeschichte sowie der  jeweiligen konkreten Situation.</a:t>
            </a:r>
          </a:p>
          <a:p>
            <a:pPr marL="457200" indent="-457200">
              <a:defRPr/>
            </a:pPr>
            <a:endParaRPr lang="de-DE" sz="2000" dirty="0">
              <a:solidFill>
                <a:srgbClr val="003366"/>
              </a:solidFill>
            </a:endParaRPr>
          </a:p>
        </p:txBody>
      </p:sp>
      <p:sp>
        <p:nvSpPr>
          <p:cNvPr id="6" name="Rechteck 5"/>
          <p:cNvSpPr>
            <a:spLocks noChangeArrowheads="1"/>
          </p:cNvSpPr>
          <p:nvPr/>
        </p:nvSpPr>
        <p:spPr bwMode="auto">
          <a:xfrm>
            <a:off x="0" y="18267"/>
            <a:ext cx="9144000" cy="461665"/>
          </a:xfrm>
          <a:prstGeom prst="rect">
            <a:avLst/>
          </a:prstGeom>
          <a:solidFill>
            <a:schemeClr val="bg1"/>
          </a:solidFill>
          <a:ln w="63500">
            <a:solidFill>
              <a:srgbClr val="003366"/>
            </a:solidFill>
            <a:miter lim="800000"/>
            <a:headEnd/>
            <a:tailEnd/>
          </a:ln>
        </p:spPr>
        <p:txBody>
          <a:bodyPr wrap="square">
            <a:spAutoFit/>
          </a:bodyPr>
          <a:lstStyle/>
          <a:p>
            <a:pPr algn="ctr"/>
            <a:r>
              <a:rPr lang="de-DE" sz="2400" b="1" dirty="0">
                <a:solidFill>
                  <a:srgbClr val="003366"/>
                </a:solidFill>
                <a:effectLst>
                  <a:outerShdw blurRad="38100" dist="38100" dir="2700000" algn="tl">
                    <a:srgbClr val="000000">
                      <a:alpha val="43137"/>
                    </a:srgbClr>
                  </a:outerShdw>
                </a:effectLst>
                <a:sym typeface="Symbol"/>
              </a:rPr>
              <a:t>  Zusammenfassung beider Tage - Wie geht es weiter? </a:t>
            </a:r>
            <a:endParaRPr lang="de-DE" sz="2400" b="1" i="1" dirty="0">
              <a:solidFill>
                <a:srgbClr val="003366"/>
              </a:solidFill>
            </a:endParaRPr>
          </a:p>
        </p:txBody>
      </p:sp>
    </p:spTree>
    <p:extLst>
      <p:ext uri="{BB962C8B-B14F-4D97-AF65-F5344CB8AC3E}">
        <p14:creationId xmlns:p14="http://schemas.microsoft.com/office/powerpoint/2010/main" val="2678820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additive="base">
                                        <p:cTn id="1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 calcmode="lin" valueType="num">
                                      <p:cBhvr additive="base">
                                        <p:cTn id="1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11"/>
            <a:ext cx="9144000" cy="6876000"/>
          </a:xfrm>
          <a:prstGeom prst="rect">
            <a:avLst/>
          </a:prstGeom>
          <a:solidFill>
            <a:schemeClr val="bg1"/>
          </a:solidFill>
          <a:ln w="63500">
            <a:solidFill>
              <a:srgbClr val="003366"/>
            </a:solidFill>
          </a:ln>
        </p:spPr>
        <p:txBody>
          <a:bodyPr wrap="square">
            <a:spAutoFit/>
          </a:bodyPr>
          <a:lstStyle/>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r>
              <a:rPr lang="de-DE" sz="2000" b="1" dirty="0">
                <a:solidFill>
                  <a:srgbClr val="003366"/>
                </a:solidFill>
              </a:rPr>
              <a:t>3. </a:t>
            </a:r>
            <a:r>
              <a:rPr lang="de-DE" sz="2000" dirty="0">
                <a:solidFill>
                  <a:srgbClr val="003366"/>
                </a:solidFill>
              </a:rPr>
              <a:t>Liegt „fachliche Illegitimität“ vor, ist das Verhalten auch illegal, es sei denn, es geht darum, einer konkreten Eigen- o. Fremdgefährdung des Kindes/ </a:t>
            </a:r>
            <a:r>
              <a:rPr lang="de-DE" sz="2000" dirty="0" err="1">
                <a:solidFill>
                  <a:srgbClr val="003366"/>
                </a:solidFill>
              </a:rPr>
              <a:t>Jugendln</a:t>
            </a:r>
            <a:r>
              <a:rPr lang="de-DE" sz="2000" dirty="0">
                <a:solidFill>
                  <a:srgbClr val="003366"/>
                </a:solidFill>
              </a:rPr>
              <a:t>. zu begegnen („Gefahrenabwehr“). → In diesem Kontext wird ein „</a:t>
            </a:r>
            <a:r>
              <a:rPr lang="de-DE" sz="2000" b="1" dirty="0">
                <a:solidFill>
                  <a:srgbClr val="003366"/>
                </a:solidFill>
              </a:rPr>
              <a:t>Prüfschema zulässige Macht</a:t>
            </a:r>
            <a:r>
              <a:rPr lang="de-DE" sz="2000" dirty="0">
                <a:solidFill>
                  <a:srgbClr val="003366"/>
                </a:solidFill>
              </a:rPr>
              <a:t>“ angeboten. </a:t>
            </a:r>
          </a:p>
          <a:p>
            <a:r>
              <a:rPr lang="de-DE" sz="2000" dirty="0">
                <a:solidFill>
                  <a:srgbClr val="003366"/>
                </a:solidFill>
              </a:rPr>
              <a:t>Das Prüfschema hilft, in schwierigen Situationen des päd. Alltags zwischen „zu- lässiger Macht“ </a:t>
            </a:r>
            <a:r>
              <a:rPr lang="de-DE" sz="2000" dirty="0" err="1">
                <a:solidFill>
                  <a:srgbClr val="003366"/>
                </a:solidFill>
              </a:rPr>
              <a:t>u.„Machtmissbrauch</a:t>
            </a:r>
            <a:r>
              <a:rPr lang="de-DE" sz="2000" dirty="0">
                <a:solidFill>
                  <a:srgbClr val="003366"/>
                </a:solidFill>
              </a:rPr>
              <a:t>“ zu unterscheiden. Dabei wird „</a:t>
            </a:r>
            <a:r>
              <a:rPr lang="de-DE" sz="2000" dirty="0" err="1">
                <a:solidFill>
                  <a:srgbClr val="003366"/>
                </a:solidFill>
              </a:rPr>
              <a:t>Machtmiss</a:t>
            </a:r>
            <a:r>
              <a:rPr lang="de-DE" sz="2000" dirty="0">
                <a:solidFill>
                  <a:srgbClr val="003366"/>
                </a:solidFill>
              </a:rPr>
              <a:t>- brauch“  mit </a:t>
            </a:r>
            <a:r>
              <a:rPr lang="de-DE" sz="2000" dirty="0" err="1">
                <a:solidFill>
                  <a:srgbClr val="003366"/>
                </a:solidFill>
              </a:rPr>
              <a:t>unzuläss</a:t>
            </a:r>
            <a:r>
              <a:rPr lang="de-DE" sz="2000" dirty="0">
                <a:solidFill>
                  <a:srgbClr val="003366"/>
                </a:solidFill>
              </a:rPr>
              <a:t>. „Gewalt“ gleichgesetzt. Bei  „Machtmissbrauch“ im Sinne des Prüfschemas  liegt zugleich die  Verletzung eines Kindesrechts vor. In dem Prüfschema kann - neben der Einzelfallbetrachtung - im  Rahmen einer </a:t>
            </a:r>
            <a:r>
              <a:rPr lang="de-DE" sz="2000" dirty="0" err="1">
                <a:solidFill>
                  <a:srgbClr val="003366"/>
                </a:solidFill>
              </a:rPr>
              <a:t>allgem</a:t>
            </a:r>
            <a:r>
              <a:rPr lang="de-DE" sz="2000" dirty="0">
                <a:solidFill>
                  <a:srgbClr val="003366"/>
                </a:solidFill>
              </a:rPr>
              <a:t>. Planung auch geprüft werden, ob - vorbehaltlich des Einzelfalls - eine best. Ver- </a:t>
            </a:r>
            <a:r>
              <a:rPr lang="de-DE" sz="2000" dirty="0" err="1">
                <a:solidFill>
                  <a:srgbClr val="003366"/>
                </a:solidFill>
              </a:rPr>
              <a:t>haltensoption</a:t>
            </a:r>
            <a:r>
              <a:rPr lang="de-DE" sz="2000" dirty="0">
                <a:solidFill>
                  <a:srgbClr val="003366"/>
                </a:solidFill>
              </a:rPr>
              <a:t>  als  „fachlich legitim“ in  Betracht kommt (z.B. Wegnahme Handy oder sonstige in die pers. Freiheit des K./</a:t>
            </a:r>
            <a:r>
              <a:rPr lang="de-DE" sz="2000" dirty="0" err="1">
                <a:solidFill>
                  <a:srgbClr val="003366"/>
                </a:solidFill>
              </a:rPr>
              <a:t>Jug</a:t>
            </a:r>
            <a:r>
              <a:rPr lang="de-DE" sz="2000" dirty="0">
                <a:solidFill>
                  <a:srgbClr val="003366"/>
                </a:solidFill>
              </a:rPr>
              <a:t>. eingreifende Maßnahme).</a:t>
            </a:r>
          </a:p>
          <a:p>
            <a:r>
              <a:rPr lang="de-DE" sz="2000" dirty="0">
                <a:solidFill>
                  <a:srgbClr val="003366"/>
                </a:solidFill>
              </a:rPr>
              <a:t> </a:t>
            </a:r>
          </a:p>
          <a:p>
            <a:r>
              <a:rPr lang="de-DE" sz="2000" b="1" dirty="0">
                <a:solidFill>
                  <a:srgbClr val="003366"/>
                </a:solidFill>
              </a:rPr>
              <a:t>4. Päd. Qualität </a:t>
            </a:r>
            <a:r>
              <a:rPr lang="de-DE" sz="2000" dirty="0">
                <a:solidFill>
                  <a:srgbClr val="003366"/>
                </a:solidFill>
              </a:rPr>
              <a:t>bedeutet Verhalten auf Basis “fachlicher Legitimität“ und rechtl. Zulässigkeit (Legalität), verbunden mit  bestmöglicher Wirksamkeit (</a:t>
            </a:r>
            <a:r>
              <a:rPr lang="de-DE" sz="2000" dirty="0" err="1">
                <a:solidFill>
                  <a:srgbClr val="003366"/>
                </a:solidFill>
              </a:rPr>
              <a:t>prognostiz</a:t>
            </a:r>
            <a:r>
              <a:rPr lang="de-DE" sz="2000" dirty="0">
                <a:solidFill>
                  <a:srgbClr val="003366"/>
                </a:solidFill>
              </a:rPr>
              <a:t>. Wahrscheinlichkeit des  Erreichens eines </a:t>
            </a:r>
            <a:r>
              <a:rPr lang="de-DE" sz="2000" dirty="0" err="1">
                <a:solidFill>
                  <a:srgbClr val="003366"/>
                </a:solidFill>
              </a:rPr>
              <a:t>pädag</a:t>
            </a:r>
            <a:r>
              <a:rPr lang="de-DE" sz="2000" dirty="0">
                <a:solidFill>
                  <a:srgbClr val="003366"/>
                </a:solidFill>
              </a:rPr>
              <a:t>. Ziels). PädagogInnen können sich  „fachlich legitim“ verhalten, ohne  dass päd. Qualität vorliegt. Es ist  daher stets  zu  fragen, ob es  nicht eine  wirksame  Alternative gibt, das  angestrebte päd. Ziel zu erreichen (Frage 5 des Prüfschemas).</a:t>
            </a: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p:txBody>
      </p:sp>
      <p:sp>
        <p:nvSpPr>
          <p:cNvPr id="7" name="Rechteck 6">
            <a:extLst>
              <a:ext uri="{FF2B5EF4-FFF2-40B4-BE49-F238E27FC236}">
                <a16:creationId xmlns:a16="http://schemas.microsoft.com/office/drawing/2014/main" id="{3286D705-3906-45C3-8E53-4EEA643A0912}"/>
              </a:ext>
            </a:extLst>
          </p:cNvPr>
          <p:cNvSpPr>
            <a:spLocks noChangeArrowheads="1"/>
          </p:cNvSpPr>
          <p:nvPr/>
        </p:nvSpPr>
        <p:spPr bwMode="auto">
          <a:xfrm>
            <a:off x="0" y="18267"/>
            <a:ext cx="9144000" cy="461665"/>
          </a:xfrm>
          <a:prstGeom prst="rect">
            <a:avLst/>
          </a:prstGeom>
          <a:solidFill>
            <a:schemeClr val="bg1"/>
          </a:solidFill>
          <a:ln w="63500">
            <a:solidFill>
              <a:srgbClr val="003366"/>
            </a:solidFill>
            <a:miter lim="800000"/>
            <a:headEnd/>
            <a:tailEnd/>
          </a:ln>
        </p:spPr>
        <p:txBody>
          <a:bodyPr wrap="square">
            <a:spAutoFit/>
          </a:bodyPr>
          <a:lstStyle/>
          <a:p>
            <a:pPr algn="ctr"/>
            <a:r>
              <a:rPr lang="de-DE" sz="2400" b="1" dirty="0">
                <a:solidFill>
                  <a:srgbClr val="003366"/>
                </a:solidFill>
                <a:effectLst>
                  <a:outerShdw blurRad="38100" dist="38100" dir="2700000" algn="tl">
                    <a:srgbClr val="000000">
                      <a:alpha val="43137"/>
                    </a:srgbClr>
                  </a:outerShdw>
                </a:effectLst>
                <a:sym typeface="Symbol"/>
              </a:rPr>
              <a:t>  Zusammenfassung beider Tage - Wie geht es weiter? </a:t>
            </a:r>
            <a:endParaRPr lang="de-DE" sz="2400" b="1" i="1" dirty="0">
              <a:solidFill>
                <a:srgbClr val="003366"/>
              </a:solidFill>
            </a:endParaRPr>
          </a:p>
        </p:txBody>
      </p:sp>
    </p:spTree>
    <p:extLst>
      <p:ext uri="{BB962C8B-B14F-4D97-AF65-F5344CB8AC3E}">
        <p14:creationId xmlns:p14="http://schemas.microsoft.com/office/powerpoint/2010/main" val="2011833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11"/>
            <a:ext cx="9144000" cy="6840000"/>
          </a:xfrm>
          <a:prstGeom prst="rect">
            <a:avLst/>
          </a:prstGeom>
          <a:solidFill>
            <a:schemeClr val="bg1"/>
          </a:solidFill>
          <a:ln w="63500">
            <a:solidFill>
              <a:srgbClr val="003366"/>
            </a:solidFill>
          </a:ln>
        </p:spPr>
        <p:txBody>
          <a:bodyPr wrap="square">
            <a:spAutoFit/>
          </a:bodyPr>
          <a:lstStyle/>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lgn="ctr">
              <a:defRPr/>
            </a:pPr>
            <a:endParaRPr lang="de-DE" sz="2000" b="1" dirty="0">
              <a:solidFill>
                <a:srgbClr val="003366"/>
              </a:solidFill>
            </a:endParaRPr>
          </a:p>
          <a:p>
            <a:endParaRPr lang="de-DE" sz="2000" b="1" dirty="0">
              <a:solidFill>
                <a:srgbClr val="003366"/>
              </a:solidFill>
            </a:endParaRPr>
          </a:p>
          <a:p>
            <a:r>
              <a:rPr lang="de-DE" sz="2000" b="1" dirty="0">
                <a:solidFill>
                  <a:srgbClr val="003366"/>
                </a:solidFill>
              </a:rPr>
              <a:t>5.  Ausgeschlossen muss sein, dass</a:t>
            </a:r>
            <a:r>
              <a:rPr lang="de-DE" sz="2000" dirty="0">
                <a:solidFill>
                  <a:srgbClr val="003366"/>
                </a:solidFill>
              </a:rPr>
              <a:t> - weil auch ein päd. Ziel verfolgt wird – </a:t>
            </a:r>
            <a:r>
              <a:rPr lang="de-DE" sz="2000" b="1" dirty="0">
                <a:solidFill>
                  <a:srgbClr val="003366"/>
                </a:solidFill>
              </a:rPr>
              <a:t>Maßnahmen  der  „Gefahrenabwehr“ (z.B.  Postkontrolle)  ausschließlich unter päd. Aspekten betrachtet werden</a:t>
            </a:r>
            <a:r>
              <a:rPr lang="de-DE" sz="2000" dirty="0">
                <a:solidFill>
                  <a:srgbClr val="003366"/>
                </a:solidFill>
              </a:rPr>
              <a:t>, „pädagogisch importiert“. Im Gegen- teil: da die rechtlichen Anforderungen der „Gefahrenabwehr“ weiter reichen  als die der „fachlichen Legitimität“, müssen die rechtlichen Voraussetzungen  stets geprüft werden:  </a:t>
            </a:r>
            <a:r>
              <a:rPr lang="de-DE" sz="2000" b="1" dirty="0">
                <a:solidFill>
                  <a:srgbClr val="003366"/>
                </a:solidFill>
              </a:rPr>
              <a:t>„der Zweck darf nicht die  Mittel heiligen“</a:t>
            </a:r>
            <a:r>
              <a:rPr lang="de-DE" sz="2000" dirty="0">
                <a:solidFill>
                  <a:srgbClr val="003366"/>
                </a:solidFill>
              </a:rPr>
              <a:t>,</a:t>
            </a:r>
            <a:r>
              <a:rPr lang="de-DE" sz="2000" b="1" dirty="0">
                <a:solidFill>
                  <a:srgbClr val="003366"/>
                </a:solidFill>
              </a:rPr>
              <a:t> </a:t>
            </a:r>
            <a:r>
              <a:rPr lang="de-DE" sz="2000" dirty="0">
                <a:solidFill>
                  <a:srgbClr val="003366"/>
                </a:solidFill>
              </a:rPr>
              <a:t>es könnten Kin- desrechte verletzt werden. Rechtliche Voraussetzungen der  „Gefahrenabwehr“ sind: erforderliche, geeignete  und  verhältnismäßige Reaktion auf eine  Eigen- oder Fremdgefährdung.</a:t>
            </a:r>
          </a:p>
          <a:p>
            <a:endParaRPr lang="de-DE" sz="2000" dirty="0">
              <a:solidFill>
                <a:srgbClr val="003366"/>
              </a:solidFill>
            </a:endParaRPr>
          </a:p>
          <a:p>
            <a:r>
              <a:rPr lang="de-DE" sz="2000" b="1" dirty="0">
                <a:solidFill>
                  <a:srgbClr val="003366"/>
                </a:solidFill>
              </a:rPr>
              <a:t>6. </a:t>
            </a:r>
            <a:r>
              <a:rPr lang="de-DE" sz="2000" dirty="0">
                <a:solidFill>
                  <a:srgbClr val="003366"/>
                </a:solidFill>
              </a:rPr>
              <a:t>Eine „</a:t>
            </a:r>
            <a:r>
              <a:rPr lang="de-DE" sz="2000" b="1" dirty="0">
                <a:solidFill>
                  <a:srgbClr val="003366"/>
                </a:solidFill>
              </a:rPr>
              <a:t>Kindeswohlgefährdung</a:t>
            </a:r>
            <a:r>
              <a:rPr lang="de-DE" sz="2000" dirty="0">
                <a:solidFill>
                  <a:srgbClr val="003366"/>
                </a:solidFill>
              </a:rPr>
              <a:t>“ liegt vor bei Lebens- o. erheblicher Gesund- </a:t>
            </a:r>
            <a:r>
              <a:rPr lang="de-DE" sz="2000" dirty="0" err="1">
                <a:solidFill>
                  <a:srgbClr val="003366"/>
                </a:solidFill>
              </a:rPr>
              <a:t>heitsgefahr</a:t>
            </a:r>
            <a:r>
              <a:rPr lang="de-DE" sz="2000" dirty="0">
                <a:solidFill>
                  <a:srgbClr val="003366"/>
                </a:solidFill>
              </a:rPr>
              <a:t> oder andauernder Gefährdung der Persönlichkeitsentwicklung.</a:t>
            </a:r>
          </a:p>
          <a:p>
            <a:endParaRPr lang="de-DE" sz="2000" dirty="0">
              <a:solidFill>
                <a:srgbClr val="003366"/>
              </a:solidFill>
            </a:endParaRPr>
          </a:p>
          <a:p>
            <a:r>
              <a:rPr lang="de-DE" sz="2000" b="1" dirty="0">
                <a:solidFill>
                  <a:srgbClr val="003366"/>
                </a:solidFill>
              </a:rPr>
              <a:t>7. Entscheidungen mittelbar Verantwortlicher</a:t>
            </a:r>
            <a:r>
              <a:rPr lang="de-DE" sz="2000" dirty="0">
                <a:solidFill>
                  <a:srgbClr val="003366"/>
                </a:solidFill>
              </a:rPr>
              <a:t> (Leitung, Träger, Jugendamt, Landesjugendamt) sind nur dann „fachlich legitim“ - mithin kindeswohlgerecht - wenn sie eine </a:t>
            </a:r>
            <a:r>
              <a:rPr lang="de-DE" sz="2000" dirty="0" err="1">
                <a:solidFill>
                  <a:srgbClr val="003366"/>
                </a:solidFill>
              </a:rPr>
              <a:t>Voraussetzg</a:t>
            </a:r>
            <a:r>
              <a:rPr lang="de-DE" sz="2000" dirty="0">
                <a:solidFill>
                  <a:srgbClr val="003366"/>
                </a:solidFill>
              </a:rPr>
              <a:t>. setzen, um nachvollziehbar päd. Ziele zu verfolgen.</a:t>
            </a:r>
          </a:p>
          <a:p>
            <a:pPr marL="457200" lvl="0" indent="-457200"/>
            <a:endParaRPr lang="de-DE" sz="2000" dirty="0">
              <a:solidFill>
                <a:srgbClr val="003366"/>
              </a:solidFill>
            </a:endParaRPr>
          </a:p>
          <a:p>
            <a:pPr marL="457200" lvl="0" indent="-457200"/>
            <a:endParaRPr lang="de-DE" sz="2000" dirty="0">
              <a:solidFill>
                <a:srgbClr val="003366"/>
              </a:solidFill>
            </a:endParaRPr>
          </a:p>
          <a:p>
            <a:pPr marL="457200" lvl="0" indent="-457200"/>
            <a:r>
              <a:rPr lang="de-DE" sz="2000" dirty="0">
                <a:solidFill>
                  <a:srgbClr val="003366"/>
                </a:solidFill>
              </a:rPr>
              <a:t>    </a:t>
            </a:r>
          </a:p>
          <a:p>
            <a:pPr marL="457200" lvl="0" indent="-457200"/>
            <a:r>
              <a:rPr lang="de-DE" sz="2000" dirty="0">
                <a:solidFill>
                  <a:srgbClr val="003366"/>
                </a:solidFill>
              </a:rPr>
              <a:t>     </a:t>
            </a:r>
          </a:p>
        </p:txBody>
      </p:sp>
      <p:sp>
        <p:nvSpPr>
          <p:cNvPr id="7" name="Rechteck 6">
            <a:extLst>
              <a:ext uri="{FF2B5EF4-FFF2-40B4-BE49-F238E27FC236}">
                <a16:creationId xmlns:a16="http://schemas.microsoft.com/office/drawing/2014/main" id="{B765A6E3-885C-40FF-BAEF-8BABB8DA4CC9}"/>
              </a:ext>
            </a:extLst>
          </p:cNvPr>
          <p:cNvSpPr>
            <a:spLocks noChangeArrowheads="1"/>
          </p:cNvSpPr>
          <p:nvPr/>
        </p:nvSpPr>
        <p:spPr bwMode="auto">
          <a:xfrm>
            <a:off x="0" y="18267"/>
            <a:ext cx="9144000" cy="461665"/>
          </a:xfrm>
          <a:prstGeom prst="rect">
            <a:avLst/>
          </a:prstGeom>
          <a:solidFill>
            <a:schemeClr val="bg1"/>
          </a:solidFill>
          <a:ln w="63500">
            <a:solidFill>
              <a:srgbClr val="003366"/>
            </a:solidFill>
            <a:miter lim="800000"/>
            <a:headEnd/>
            <a:tailEnd/>
          </a:ln>
        </p:spPr>
        <p:txBody>
          <a:bodyPr wrap="square">
            <a:spAutoFit/>
          </a:bodyPr>
          <a:lstStyle/>
          <a:p>
            <a:pPr algn="ctr"/>
            <a:r>
              <a:rPr lang="de-DE" sz="2400" b="1" dirty="0">
                <a:solidFill>
                  <a:srgbClr val="003366"/>
                </a:solidFill>
                <a:effectLst>
                  <a:outerShdw blurRad="38100" dist="38100" dir="2700000" algn="tl">
                    <a:srgbClr val="000000">
                      <a:alpha val="43137"/>
                    </a:srgbClr>
                  </a:outerShdw>
                </a:effectLst>
                <a:sym typeface="Symbol"/>
              </a:rPr>
              <a:t>  Zusammenfassung beider Tage - Wie geht es weiter? </a:t>
            </a:r>
            <a:endParaRPr lang="de-DE" sz="2400" b="1" i="1" dirty="0">
              <a:solidFill>
                <a:srgbClr val="003366"/>
              </a:solidFill>
            </a:endParaRPr>
          </a:p>
        </p:txBody>
      </p:sp>
    </p:spTree>
    <p:extLst>
      <p:ext uri="{BB962C8B-B14F-4D97-AF65-F5344CB8AC3E}">
        <p14:creationId xmlns:p14="http://schemas.microsoft.com/office/powerpoint/2010/main" val="13825899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additive="base">
                                        <p:cTn id="1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 calcmode="lin" valueType="num">
                                      <p:cBhvr additive="base">
                                        <p:cTn id="1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anim calcmode="lin" valueType="num">
                                      <p:cBhvr additive="base">
                                        <p:cTn id="2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anim calcmode="lin" valueType="num">
                                      <p:cBhvr additive="base">
                                        <p:cTn id="31"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A2CE5E08-773D-4869-97E2-57311F15CF02}"/>
              </a:ext>
            </a:extLst>
          </p:cNvPr>
          <p:cNvSpPr/>
          <p:nvPr/>
        </p:nvSpPr>
        <p:spPr>
          <a:xfrm>
            <a:off x="-28305" y="-1"/>
            <a:ext cx="9161462" cy="6876000"/>
          </a:xfrm>
          <a:prstGeom prst="rect">
            <a:avLst/>
          </a:prstGeom>
          <a:solidFill>
            <a:srgbClr val="003366"/>
          </a:solidFill>
        </p:spPr>
        <p:txBody>
          <a:bodyPr wrap="square">
            <a:spAutoFit/>
          </a:bodyPr>
          <a:lstStyle/>
          <a:p>
            <a:pPr marL="355600" indent="-355600">
              <a:tabLst>
                <a:tab pos="88900" algn="l"/>
              </a:tabLst>
            </a:pPr>
            <a:r>
              <a:rPr lang="de-DE" sz="2000" b="1" dirty="0">
                <a:solidFill>
                  <a:schemeClr val="bg1"/>
                </a:solidFill>
              </a:rPr>
              <a:t> </a:t>
            </a:r>
            <a:r>
              <a:rPr lang="de-DE" sz="3200" b="1" dirty="0">
                <a:solidFill>
                  <a:schemeClr val="bg1"/>
                </a:solidFill>
              </a:rPr>
              <a:t>VIELEN DANK FÜR IHRE AUFMERKSAMKEIT</a:t>
            </a:r>
          </a:p>
        </p:txBody>
      </p:sp>
      <p:pic>
        <p:nvPicPr>
          <p:cNvPr id="2" name="Grafik 1">
            <a:extLst>
              <a:ext uri="{FF2B5EF4-FFF2-40B4-BE49-F238E27FC236}">
                <a16:creationId xmlns:a16="http://schemas.microsoft.com/office/drawing/2014/main" id="{2C80DB2E-B3C0-4487-ABC6-2D5B9485AB9B}"/>
              </a:ext>
            </a:extLst>
          </p:cNvPr>
          <p:cNvPicPr>
            <a:picLocks noChangeAspect="1"/>
          </p:cNvPicPr>
          <p:nvPr/>
        </p:nvPicPr>
        <p:blipFill>
          <a:blip r:embed="rId3"/>
          <a:stretch>
            <a:fillRect/>
          </a:stretch>
        </p:blipFill>
        <p:spPr>
          <a:xfrm>
            <a:off x="827583" y="476672"/>
            <a:ext cx="7416825" cy="6381328"/>
          </a:xfrm>
          <a:prstGeom prst="rect">
            <a:avLst/>
          </a:prstGeom>
        </p:spPr>
      </p:pic>
    </p:spTree>
    <p:extLst>
      <p:ext uri="{BB962C8B-B14F-4D97-AF65-F5344CB8AC3E}">
        <p14:creationId xmlns:p14="http://schemas.microsoft.com/office/powerpoint/2010/main" val="384258030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6148"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8" name="Rechteck 7"/>
          <p:cNvSpPr/>
          <p:nvPr/>
        </p:nvSpPr>
        <p:spPr>
          <a:xfrm>
            <a:off x="0" y="-1"/>
            <a:ext cx="9144000" cy="6840000"/>
          </a:xfrm>
          <a:prstGeom prst="rect">
            <a:avLst/>
          </a:prstGeom>
          <a:ln w="63500">
            <a:solidFill>
              <a:srgbClr val="003366"/>
            </a:solidFill>
          </a:ln>
        </p:spPr>
        <p:txBody>
          <a:bodyPr>
            <a:spAutoFit/>
          </a:bodyPr>
          <a:lstStyle/>
          <a:p>
            <a:pPr>
              <a:defRPr/>
            </a:pPr>
            <a:r>
              <a:rPr lang="de-DE" sz="2000" b="1" dirty="0">
                <a:solidFill>
                  <a:srgbClr val="003366"/>
                </a:solidFill>
              </a:rPr>
              <a:t>        </a:t>
            </a: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r>
              <a:rPr lang="de-DE" sz="2000" b="1" dirty="0">
                <a:solidFill>
                  <a:srgbClr val="003366"/>
                </a:solidFill>
              </a:rPr>
              <a:t>         </a:t>
            </a: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u="sng" dirty="0">
              <a:solidFill>
                <a:srgbClr val="003366"/>
              </a:solidFill>
              <a:effectLst>
                <a:outerShdw blurRad="38100" dist="38100" dir="2700000" algn="tl">
                  <a:srgbClr val="000000">
                    <a:alpha val="43137"/>
                  </a:srgbClr>
                </a:outerShdw>
              </a:effectLst>
            </a:endParaRPr>
          </a:p>
        </p:txBody>
      </p:sp>
      <p:sp>
        <p:nvSpPr>
          <p:cNvPr id="2" name="Rechteck 1">
            <a:extLst>
              <a:ext uri="{FF2B5EF4-FFF2-40B4-BE49-F238E27FC236}">
                <a16:creationId xmlns:a16="http://schemas.microsoft.com/office/drawing/2014/main" id="{59942FFB-33D2-4786-948F-BEB32146BAA2}"/>
              </a:ext>
            </a:extLst>
          </p:cNvPr>
          <p:cNvSpPr/>
          <p:nvPr/>
        </p:nvSpPr>
        <p:spPr>
          <a:xfrm>
            <a:off x="16272" y="17997"/>
            <a:ext cx="9144000" cy="6840000"/>
          </a:xfrm>
          <a:prstGeom prst="rect">
            <a:avLst/>
          </a:prstGeom>
        </p:spPr>
        <p:txBody>
          <a:bodyPr wrap="square">
            <a:spAutoFit/>
          </a:bodyPr>
          <a:lstStyle/>
          <a:p>
            <a:endParaRPr lang="de-DE" dirty="0">
              <a:latin typeface="Arial" panose="020B0604020202020204" pitchFamily="34" charset="0"/>
            </a:endParaRPr>
          </a:p>
          <a:p>
            <a:endParaRPr lang="de-DE" dirty="0">
              <a:latin typeface="Arial" panose="020B0604020202020204" pitchFamily="34" charset="0"/>
            </a:endParaRPr>
          </a:p>
          <a:p>
            <a:endParaRPr lang="de-DE" sz="2000" b="1" dirty="0">
              <a:solidFill>
                <a:srgbClr val="003366"/>
              </a:solidFill>
              <a:latin typeface="Arial" panose="020B0604020202020204" pitchFamily="34" charset="0"/>
            </a:endParaRPr>
          </a:p>
          <a:p>
            <a:endParaRPr lang="de-DE" sz="2000" b="1" dirty="0">
              <a:solidFill>
                <a:srgbClr val="003366"/>
              </a:solidFill>
              <a:latin typeface="Arial" panose="020B0604020202020204" pitchFamily="34" charset="0"/>
            </a:endParaRPr>
          </a:p>
          <a:p>
            <a:endParaRPr lang="de-DE" sz="2000" b="1" dirty="0">
              <a:solidFill>
                <a:srgbClr val="003366"/>
              </a:solidFill>
              <a:latin typeface="Arial" panose="020B0604020202020204" pitchFamily="34" charset="0"/>
            </a:endParaRPr>
          </a:p>
          <a:p>
            <a:r>
              <a:rPr lang="de-DE" sz="2000" b="1" dirty="0">
                <a:solidFill>
                  <a:srgbClr val="003366"/>
                </a:solidFill>
                <a:latin typeface="Arial" panose="020B0604020202020204" pitchFamily="34" charset="0"/>
              </a:rPr>
              <a:t>a. In der Pädagogik  kann nur fachlich  legitimes/ begründbares Verhalten  </a:t>
            </a:r>
          </a:p>
          <a:p>
            <a:r>
              <a:rPr lang="de-DE" sz="2000" b="1" dirty="0">
                <a:solidFill>
                  <a:srgbClr val="003366"/>
                </a:solidFill>
                <a:latin typeface="Arial" panose="020B0604020202020204" pitchFamily="34" charset="0"/>
              </a:rPr>
              <a:t>    rechtens  sein  ►    integriert  fachlich - rechtliche  Gesetzesauslegung</a:t>
            </a:r>
          </a:p>
          <a:p>
            <a:endParaRPr lang="de-DE" sz="2000" b="1" dirty="0">
              <a:solidFill>
                <a:srgbClr val="003366"/>
              </a:solidFill>
              <a:latin typeface="Arial" panose="020B0604020202020204" pitchFamily="34" charset="0"/>
            </a:endParaRPr>
          </a:p>
          <a:p>
            <a:endParaRPr lang="de-DE" sz="2000" dirty="0">
              <a:solidFill>
                <a:srgbClr val="003366"/>
              </a:solidFill>
              <a:latin typeface="Arial" panose="020B0604020202020204" pitchFamily="34" charset="0"/>
            </a:endParaRPr>
          </a:p>
          <a:p>
            <a:r>
              <a:rPr lang="de-DE" sz="2000" b="1" dirty="0">
                <a:solidFill>
                  <a:srgbClr val="003366"/>
                </a:solidFill>
                <a:latin typeface="Arial" panose="020B0604020202020204" pitchFamily="34" charset="0"/>
              </a:rPr>
              <a:t>b. </a:t>
            </a:r>
            <a:r>
              <a:rPr lang="de-DE" sz="2000" dirty="0">
                <a:solidFill>
                  <a:srgbClr val="003366"/>
                </a:solidFill>
                <a:latin typeface="Arial" panose="020B0604020202020204" pitchFamily="34" charset="0"/>
              </a:rPr>
              <a:t>Situationen </a:t>
            </a:r>
            <a:r>
              <a:rPr lang="de-DE" sz="2000" dirty="0" err="1">
                <a:solidFill>
                  <a:srgbClr val="003366"/>
                </a:solidFill>
                <a:latin typeface="Arial" panose="020B0604020202020204" pitchFamily="34" charset="0"/>
              </a:rPr>
              <a:t>päd.Alltags</a:t>
            </a:r>
            <a:r>
              <a:rPr lang="de-DE" sz="2000" dirty="0">
                <a:solidFill>
                  <a:srgbClr val="003366"/>
                </a:solidFill>
                <a:latin typeface="Arial" panose="020B0604020202020204" pitchFamily="34" charset="0"/>
              </a:rPr>
              <a:t> sind vorrangig fachlich zu </a:t>
            </a:r>
            <a:r>
              <a:rPr lang="de-DE" sz="2000" dirty="0" err="1">
                <a:solidFill>
                  <a:srgbClr val="003366"/>
                </a:solidFill>
                <a:latin typeface="Arial" panose="020B0604020202020204" pitchFamily="34" charset="0"/>
              </a:rPr>
              <a:t>bewerten,danach</a:t>
            </a:r>
            <a:r>
              <a:rPr lang="de-DE" sz="2000" dirty="0">
                <a:solidFill>
                  <a:srgbClr val="003366"/>
                </a:solidFill>
                <a:latin typeface="Arial" panose="020B0604020202020204" pitchFamily="34" charset="0"/>
              </a:rPr>
              <a:t> rechtlich.</a:t>
            </a:r>
          </a:p>
          <a:p>
            <a:endParaRPr lang="de-DE" sz="2000" dirty="0">
              <a:solidFill>
                <a:srgbClr val="003366"/>
              </a:solidFill>
              <a:latin typeface="Arial" panose="020B0604020202020204" pitchFamily="34" charset="0"/>
            </a:endParaRPr>
          </a:p>
          <a:p>
            <a:r>
              <a:rPr lang="de-DE" sz="2000" b="1" dirty="0">
                <a:solidFill>
                  <a:srgbClr val="003366"/>
                </a:solidFill>
                <a:latin typeface="Arial" panose="020B0604020202020204" pitchFamily="34" charset="0"/>
              </a:rPr>
              <a:t>c. </a:t>
            </a:r>
            <a:r>
              <a:rPr lang="de-DE" sz="2000" dirty="0">
                <a:solidFill>
                  <a:srgbClr val="003366"/>
                </a:solidFill>
                <a:latin typeface="Arial" panose="020B0604020202020204" pitchFamily="34" charset="0"/>
              </a:rPr>
              <a:t>Angebot „Prüfschema zulässige Macht“ zur Orientierung in schw. Situationen</a:t>
            </a:r>
          </a:p>
          <a:p>
            <a:endParaRPr lang="de-DE" sz="2000" dirty="0">
              <a:solidFill>
                <a:srgbClr val="003366"/>
              </a:solidFill>
              <a:latin typeface="Arial" panose="020B0604020202020204" pitchFamily="34" charset="0"/>
            </a:endParaRPr>
          </a:p>
          <a:p>
            <a:r>
              <a:rPr lang="de-DE" sz="2000" b="1" dirty="0">
                <a:solidFill>
                  <a:srgbClr val="003366"/>
                </a:solidFill>
                <a:latin typeface="Arial" panose="020B0604020202020204" pitchFamily="34" charset="0"/>
              </a:rPr>
              <a:t>              ► </a:t>
            </a:r>
            <a:r>
              <a:rPr lang="de-DE" sz="2000" dirty="0">
                <a:solidFill>
                  <a:srgbClr val="003366"/>
                </a:solidFill>
                <a:latin typeface="Arial" panose="020B0604020202020204" pitchFamily="34" charset="0"/>
              </a:rPr>
              <a:t>für das Einplanen von Verhaltensoptionen, vorbehaltlich der päd. In- </a:t>
            </a:r>
          </a:p>
          <a:p>
            <a:r>
              <a:rPr lang="de-DE" sz="2000" dirty="0">
                <a:solidFill>
                  <a:srgbClr val="003366"/>
                </a:solidFill>
                <a:latin typeface="Arial" panose="020B0604020202020204" pitchFamily="34" charset="0"/>
              </a:rPr>
              <a:t>                   </a:t>
            </a:r>
            <a:r>
              <a:rPr lang="de-DE" sz="2000" dirty="0" err="1">
                <a:solidFill>
                  <a:srgbClr val="003366"/>
                </a:solidFill>
                <a:latin typeface="Arial" panose="020B0604020202020204" pitchFamily="34" charset="0"/>
              </a:rPr>
              <a:t>dikation</a:t>
            </a:r>
            <a:r>
              <a:rPr lang="de-DE" sz="2000" dirty="0">
                <a:solidFill>
                  <a:srgbClr val="003366"/>
                </a:solidFill>
                <a:latin typeface="Arial" panose="020B0604020202020204" pitchFamily="34" charset="0"/>
              </a:rPr>
              <a:t> des Einzelfalls </a:t>
            </a:r>
          </a:p>
          <a:p>
            <a:r>
              <a:rPr lang="de-DE" sz="2000" b="1" dirty="0">
                <a:solidFill>
                  <a:srgbClr val="003366"/>
                </a:solidFill>
                <a:latin typeface="Arial" panose="020B0604020202020204" pitchFamily="34" charset="0"/>
              </a:rPr>
              <a:t>              ► </a:t>
            </a:r>
            <a:r>
              <a:rPr lang="de-DE" sz="2000" dirty="0">
                <a:solidFill>
                  <a:srgbClr val="003366"/>
                </a:solidFill>
                <a:latin typeface="Arial" panose="020B0604020202020204" pitchFamily="34" charset="0"/>
              </a:rPr>
              <a:t>für das nachträgliche Bewerten des Verhaltens</a:t>
            </a:r>
          </a:p>
          <a:p>
            <a:endParaRPr lang="de-DE" sz="2000" dirty="0">
              <a:solidFill>
                <a:srgbClr val="003366"/>
              </a:solidFill>
              <a:latin typeface="Arial" panose="020B0604020202020204" pitchFamily="34" charset="0"/>
            </a:endParaRPr>
          </a:p>
          <a:p>
            <a:r>
              <a:rPr lang="de-DE" sz="2000" b="1" dirty="0">
                <a:solidFill>
                  <a:srgbClr val="003366"/>
                </a:solidFill>
                <a:latin typeface="Arial" panose="020B0604020202020204" pitchFamily="34" charset="0"/>
              </a:rPr>
              <a:t>d. </a:t>
            </a:r>
            <a:r>
              <a:rPr lang="de-DE" sz="2000" dirty="0">
                <a:solidFill>
                  <a:srgbClr val="003366"/>
                </a:solidFill>
                <a:latin typeface="Arial" panose="020B0604020202020204" pitchFamily="34" charset="0"/>
              </a:rPr>
              <a:t>Ob- vorbehaltlich des „Einzelfalls“- Verhalten fachlich begründbar ist, sollte in </a:t>
            </a:r>
          </a:p>
          <a:p>
            <a:r>
              <a:rPr lang="de-DE" sz="2000" dirty="0">
                <a:solidFill>
                  <a:srgbClr val="003366"/>
                </a:solidFill>
                <a:latin typeface="Arial" panose="020B0604020202020204" pitchFamily="34" charset="0"/>
              </a:rPr>
              <a:t>     Handlungsleitlinien generell beschrieben werden: z.B. bezogen auf </a:t>
            </a:r>
            <a:r>
              <a:rPr lang="de-DE" sz="2000" dirty="0" err="1">
                <a:solidFill>
                  <a:srgbClr val="003366"/>
                </a:solidFill>
                <a:latin typeface="Arial" panose="020B0604020202020204" pitchFamily="34" charset="0"/>
              </a:rPr>
              <a:t>Festhal</a:t>
            </a:r>
            <a:r>
              <a:rPr lang="de-DE" sz="2000" dirty="0">
                <a:solidFill>
                  <a:srgbClr val="003366"/>
                </a:solidFill>
                <a:latin typeface="Arial" panose="020B0604020202020204" pitchFamily="34" charset="0"/>
              </a:rPr>
              <a:t>- </a:t>
            </a:r>
          </a:p>
          <a:p>
            <a:r>
              <a:rPr lang="de-DE" sz="2000" dirty="0">
                <a:solidFill>
                  <a:srgbClr val="003366"/>
                </a:solidFill>
                <a:latin typeface="Arial" panose="020B0604020202020204" pitchFamily="34" charset="0"/>
              </a:rPr>
              <a:t>     </a:t>
            </a:r>
            <a:r>
              <a:rPr lang="de-DE" sz="2000" dirty="0" err="1">
                <a:solidFill>
                  <a:srgbClr val="003366"/>
                </a:solidFill>
                <a:latin typeface="Arial" panose="020B0604020202020204" pitchFamily="34" charset="0"/>
              </a:rPr>
              <a:t>ten</a:t>
            </a:r>
            <a:r>
              <a:rPr lang="de-DE" sz="2000" dirty="0">
                <a:solidFill>
                  <a:srgbClr val="003366"/>
                </a:solidFill>
                <a:latin typeface="Arial" panose="020B0604020202020204" pitchFamily="34" charset="0"/>
              </a:rPr>
              <a:t>, Handywegnahme, Freiheitsbeeinträchtigung  u. Freiheitsbeschränkung.</a:t>
            </a:r>
            <a:endParaRPr lang="de-DE" sz="2000" dirty="0">
              <a:solidFill>
                <a:srgbClr val="003366"/>
              </a:solidFill>
              <a:effectLst/>
              <a:latin typeface="Arial" panose="020B0604020202020204" pitchFamily="34" charset="0"/>
            </a:endParaRPr>
          </a:p>
        </p:txBody>
      </p:sp>
      <p:sp>
        <p:nvSpPr>
          <p:cNvPr id="3" name="Rechteck 2">
            <a:extLst>
              <a:ext uri="{FF2B5EF4-FFF2-40B4-BE49-F238E27FC236}">
                <a16:creationId xmlns:a16="http://schemas.microsoft.com/office/drawing/2014/main" id="{D71A1D5D-CCB9-4E59-A0FC-5B9BDA104635}"/>
              </a:ext>
            </a:extLst>
          </p:cNvPr>
          <p:cNvSpPr/>
          <p:nvPr/>
        </p:nvSpPr>
        <p:spPr>
          <a:xfrm>
            <a:off x="-1190" y="36008"/>
            <a:ext cx="9161462" cy="769441"/>
          </a:xfrm>
          <a:prstGeom prst="rect">
            <a:avLst/>
          </a:prstGeom>
          <a:solidFill>
            <a:srgbClr val="003366"/>
          </a:solidFill>
        </p:spPr>
        <p:txBody>
          <a:bodyPr wrap="square">
            <a:spAutoFit/>
          </a:bodyPr>
          <a:lstStyle/>
          <a:p>
            <a:pPr marL="355600" indent="-355600">
              <a:tabLst>
                <a:tab pos="88900" algn="l"/>
              </a:tabLst>
            </a:pPr>
            <a:r>
              <a:rPr lang="de-DE" sz="2400" b="1" dirty="0">
                <a:solidFill>
                  <a:schemeClr val="bg1"/>
                </a:solidFill>
              </a:rPr>
              <a:t>II. Fachlich- rechtliche Grenzen im „Gewaltverbot“                                     </a:t>
            </a:r>
            <a:r>
              <a:rPr lang="de-DE" sz="2000" b="1" dirty="0">
                <a:solidFill>
                  <a:schemeClr val="bg1"/>
                </a:solidFill>
              </a:rPr>
              <a:t>1. Leitgedanken des „Projekts Pädagogik und Recht“</a:t>
            </a:r>
          </a:p>
        </p:txBody>
      </p:sp>
    </p:spTree>
    <p:extLst>
      <p:ext uri="{BB962C8B-B14F-4D97-AF65-F5344CB8AC3E}">
        <p14:creationId xmlns:p14="http://schemas.microsoft.com/office/powerpoint/2010/main" val="38105896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additive="base">
                                        <p:cTn id="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anim calcmode="lin" valueType="num">
                                      <p:cBhvr additive="base">
                                        <p:cTn id="1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anim calcmode="lin" valueType="num">
                                      <p:cBhvr additive="base">
                                        <p:cTn id="1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anim calcmode="lin" valueType="num">
                                      <p:cBhvr additive="base">
                                        <p:cTn id="2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anim calcmode="lin" valueType="num">
                                      <p:cBhvr additive="base">
                                        <p:cTn id="27"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14" end="14"/>
                                            </p:txEl>
                                          </p:spTgt>
                                        </p:tgtEl>
                                        <p:attrNameLst>
                                          <p:attrName>style.visibility</p:attrName>
                                        </p:attrNameLst>
                                      </p:cBhvr>
                                      <p:to>
                                        <p:strVal val="visible"/>
                                      </p:to>
                                    </p:set>
                                    <p:anim calcmode="lin" valueType="num">
                                      <p:cBhvr additive="base">
                                        <p:cTn id="31"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4" end="1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15" end="15"/>
                                            </p:txEl>
                                          </p:spTgt>
                                        </p:tgtEl>
                                        <p:attrNameLst>
                                          <p:attrName>style.visibility</p:attrName>
                                        </p:attrNameLst>
                                      </p:cBhvr>
                                      <p:to>
                                        <p:strVal val="visible"/>
                                      </p:to>
                                    </p:set>
                                    <p:anim calcmode="lin" valueType="num">
                                      <p:cBhvr additive="base">
                                        <p:cTn id="35"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17" end="17"/>
                                            </p:txEl>
                                          </p:spTgt>
                                        </p:tgtEl>
                                        <p:attrNameLst>
                                          <p:attrName>style.visibility</p:attrName>
                                        </p:attrNameLst>
                                      </p:cBhvr>
                                      <p:to>
                                        <p:strVal val="visible"/>
                                      </p:to>
                                    </p:set>
                                    <p:anim calcmode="lin" valueType="num">
                                      <p:cBhvr additive="base">
                                        <p:cTn id="41" dur="500" fill="hold"/>
                                        <p:tgtEl>
                                          <p:spTgt spid="2">
                                            <p:txEl>
                                              <p:pRg st="17" end="1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7" end="1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18" end="18"/>
                                            </p:txEl>
                                          </p:spTgt>
                                        </p:tgtEl>
                                        <p:attrNameLst>
                                          <p:attrName>style.visibility</p:attrName>
                                        </p:attrNameLst>
                                      </p:cBhvr>
                                      <p:to>
                                        <p:strVal val="visible"/>
                                      </p:to>
                                    </p:set>
                                    <p:anim calcmode="lin" valueType="num">
                                      <p:cBhvr additive="base">
                                        <p:cTn id="45" dur="500" fill="hold"/>
                                        <p:tgtEl>
                                          <p:spTgt spid="2">
                                            <p:txEl>
                                              <p:pRg st="18" end="1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8" end="1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19" end="19"/>
                                            </p:txEl>
                                          </p:spTgt>
                                        </p:tgtEl>
                                        <p:attrNameLst>
                                          <p:attrName>style.visibility</p:attrName>
                                        </p:attrNameLst>
                                      </p:cBhvr>
                                      <p:to>
                                        <p:strVal val="visible"/>
                                      </p:to>
                                    </p:set>
                                    <p:anim calcmode="lin" valueType="num">
                                      <p:cBhvr additive="base">
                                        <p:cTn id="49" dur="500" fill="hold"/>
                                        <p:tgtEl>
                                          <p:spTgt spid="2">
                                            <p:txEl>
                                              <p:pRg st="19" end="1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6148"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8" name="Rechteck 7"/>
          <p:cNvSpPr/>
          <p:nvPr/>
        </p:nvSpPr>
        <p:spPr>
          <a:xfrm>
            <a:off x="0" y="-1"/>
            <a:ext cx="9144000" cy="6840000"/>
          </a:xfrm>
          <a:prstGeom prst="rect">
            <a:avLst/>
          </a:prstGeom>
          <a:ln w="63500">
            <a:solidFill>
              <a:srgbClr val="003366"/>
            </a:solidFill>
          </a:ln>
        </p:spPr>
        <p:txBody>
          <a:bodyPr>
            <a:spAutoFit/>
          </a:bodyPr>
          <a:lstStyle/>
          <a:p>
            <a:pPr>
              <a:defRPr/>
            </a:pPr>
            <a:r>
              <a:rPr lang="de-DE" sz="2000" b="1" dirty="0">
                <a:solidFill>
                  <a:srgbClr val="003366"/>
                </a:solidFill>
              </a:rPr>
              <a:t>        </a:t>
            </a: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r>
              <a:rPr lang="de-DE" sz="2000" b="1" dirty="0">
                <a:solidFill>
                  <a:srgbClr val="003366"/>
                </a:solidFill>
              </a:rPr>
              <a:t>         </a:t>
            </a: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u="sng" dirty="0">
              <a:solidFill>
                <a:srgbClr val="003366"/>
              </a:solidFill>
              <a:effectLst>
                <a:outerShdw blurRad="38100" dist="38100" dir="2700000" algn="tl">
                  <a:srgbClr val="000000">
                    <a:alpha val="43137"/>
                  </a:srgbClr>
                </a:outerShdw>
              </a:effectLst>
            </a:endParaRPr>
          </a:p>
        </p:txBody>
      </p:sp>
      <p:sp>
        <p:nvSpPr>
          <p:cNvPr id="2" name="Rechteck 1">
            <a:extLst>
              <a:ext uri="{FF2B5EF4-FFF2-40B4-BE49-F238E27FC236}">
                <a16:creationId xmlns:a16="http://schemas.microsoft.com/office/drawing/2014/main" id="{59942FFB-33D2-4786-948F-BEB32146BAA2}"/>
              </a:ext>
            </a:extLst>
          </p:cNvPr>
          <p:cNvSpPr/>
          <p:nvPr/>
        </p:nvSpPr>
        <p:spPr>
          <a:xfrm>
            <a:off x="-1190" y="805446"/>
            <a:ext cx="9144000" cy="6048000"/>
          </a:xfrm>
          <a:prstGeom prst="rect">
            <a:avLst/>
          </a:prstGeom>
        </p:spPr>
        <p:txBody>
          <a:bodyPr wrap="square">
            <a:spAutoFit/>
          </a:bodyPr>
          <a:lstStyle/>
          <a:p>
            <a:pPr algn="ctr"/>
            <a:r>
              <a:rPr lang="de-DE" sz="2000" b="1" dirty="0">
                <a:solidFill>
                  <a:srgbClr val="003366"/>
                </a:solidFill>
                <a:latin typeface="Arial" panose="020B0604020202020204" pitchFamily="34" charset="0"/>
              </a:rPr>
              <a:t>Die integriert fachlich- rechtliche Gesetzesauslegung des Projekts</a:t>
            </a:r>
          </a:p>
          <a:p>
            <a:pPr algn="ctr"/>
            <a:r>
              <a:rPr lang="de-DE" sz="2000" b="1" dirty="0">
                <a:solidFill>
                  <a:srgbClr val="003366"/>
                </a:solidFill>
                <a:latin typeface="Arial" panose="020B0604020202020204" pitchFamily="34" charset="0"/>
              </a:rPr>
              <a:t> </a:t>
            </a:r>
          </a:p>
          <a:p>
            <a:r>
              <a:rPr lang="de-DE" sz="2000" dirty="0">
                <a:solidFill>
                  <a:srgbClr val="003366"/>
                </a:solidFill>
                <a:latin typeface="Arial" panose="020B0604020202020204" pitchFamily="34" charset="0"/>
              </a:rPr>
              <a:t>Päd. Sachverhalte sind primär fachlich zu bewerten, bevor Juristen dies mit </a:t>
            </a:r>
            <a:r>
              <a:rPr lang="de-DE" sz="2000" dirty="0" err="1">
                <a:solidFill>
                  <a:srgbClr val="003366"/>
                </a:solidFill>
                <a:latin typeface="Arial" panose="020B0604020202020204" pitchFamily="34" charset="0"/>
              </a:rPr>
              <a:t>un</a:t>
            </a:r>
            <a:r>
              <a:rPr lang="de-DE" sz="2000" dirty="0">
                <a:solidFill>
                  <a:srgbClr val="003366"/>
                </a:solidFill>
                <a:latin typeface="Arial" panose="020B0604020202020204" pitchFamily="34" charset="0"/>
              </a:rPr>
              <a:t>- klaren Begriffen tun (z.B. „Kindeswohl“/ „Gewalt“). Die  Rechtslehre ist insoweit von der Fachwelt abhängig, die aber das Gegenteil empfindet: Vorrang der Ge- setze (auch weil </a:t>
            </a:r>
            <a:r>
              <a:rPr lang="de-DE" sz="2000" dirty="0" err="1">
                <a:solidFill>
                  <a:srgbClr val="003366"/>
                </a:solidFill>
                <a:latin typeface="Arial" panose="020B0604020202020204" pitchFamily="34" charset="0"/>
              </a:rPr>
              <a:t>fachl</a:t>
            </a:r>
            <a:r>
              <a:rPr lang="de-DE" sz="2000" dirty="0">
                <a:solidFill>
                  <a:srgbClr val="003366"/>
                </a:solidFill>
                <a:latin typeface="Arial" panose="020B0604020202020204" pitchFamily="34" charset="0"/>
              </a:rPr>
              <a:t>. Aussagen fehlen). Dieser Vorrang stellt eine </a:t>
            </a:r>
            <a:r>
              <a:rPr lang="de-DE" sz="2000" dirty="0" err="1">
                <a:solidFill>
                  <a:srgbClr val="003366"/>
                </a:solidFill>
                <a:latin typeface="Arial" panose="020B0604020202020204" pitchFamily="34" charset="0"/>
              </a:rPr>
              <a:t>Überbewer</a:t>
            </a:r>
            <a:r>
              <a:rPr lang="de-DE" sz="2000" dirty="0">
                <a:solidFill>
                  <a:srgbClr val="003366"/>
                </a:solidFill>
                <a:latin typeface="Arial" panose="020B0604020202020204" pitchFamily="34" charset="0"/>
              </a:rPr>
              <a:t>- </a:t>
            </a:r>
            <a:r>
              <a:rPr lang="de-DE" sz="2000" dirty="0" err="1">
                <a:solidFill>
                  <a:srgbClr val="003366"/>
                </a:solidFill>
                <a:latin typeface="Arial" panose="020B0604020202020204" pitchFamily="34" charset="0"/>
              </a:rPr>
              <a:t>tung</a:t>
            </a:r>
            <a:r>
              <a:rPr lang="de-DE" sz="2000" dirty="0">
                <a:solidFill>
                  <a:srgbClr val="003366"/>
                </a:solidFill>
                <a:latin typeface="Arial" panose="020B0604020202020204" pitchFamily="34" charset="0"/>
              </a:rPr>
              <a:t> dar, die im  Rechtsstaat, für den die </a:t>
            </a:r>
            <a:r>
              <a:rPr lang="de-DE" sz="2000" dirty="0" err="1">
                <a:solidFill>
                  <a:srgbClr val="003366"/>
                </a:solidFill>
                <a:latin typeface="Arial" panose="020B0604020202020204" pitchFamily="34" charset="0"/>
              </a:rPr>
              <a:t>pädag</a:t>
            </a:r>
            <a:r>
              <a:rPr lang="de-DE" sz="2000" dirty="0">
                <a:solidFill>
                  <a:srgbClr val="003366"/>
                </a:solidFill>
                <a:latin typeface="Arial" panose="020B0604020202020204" pitchFamily="34" charset="0"/>
              </a:rPr>
              <a:t>. Freiheit steht, nicht gewollt ist. </a:t>
            </a:r>
          </a:p>
          <a:p>
            <a:endParaRPr lang="de-DE" sz="2000" dirty="0">
              <a:solidFill>
                <a:srgbClr val="003366"/>
              </a:solidFill>
              <a:latin typeface="Arial" panose="020B0604020202020204" pitchFamily="34" charset="0"/>
            </a:endParaRPr>
          </a:p>
          <a:p>
            <a:r>
              <a:rPr lang="de-DE" sz="2000" dirty="0">
                <a:solidFill>
                  <a:srgbClr val="003366"/>
                </a:solidFill>
                <a:latin typeface="Arial" panose="020B0604020202020204" pitchFamily="34" charset="0"/>
              </a:rPr>
              <a:t>Begreifen wir </a:t>
            </a:r>
            <a:r>
              <a:rPr lang="de-DE" sz="2000" dirty="0" err="1">
                <a:solidFill>
                  <a:srgbClr val="003366"/>
                </a:solidFill>
                <a:latin typeface="Arial" panose="020B0604020202020204" pitchFamily="34" charset="0"/>
              </a:rPr>
              <a:t>Erziehg</a:t>
            </a:r>
            <a:r>
              <a:rPr lang="de-DE" sz="2000" dirty="0">
                <a:solidFill>
                  <a:srgbClr val="003366"/>
                </a:solidFill>
                <a:latin typeface="Arial" panose="020B0604020202020204" pitchFamily="34" charset="0"/>
              </a:rPr>
              <a:t>. primär im Kontext „</a:t>
            </a:r>
            <a:r>
              <a:rPr lang="de-DE" sz="2000" dirty="0" err="1">
                <a:solidFill>
                  <a:srgbClr val="003366"/>
                </a:solidFill>
                <a:latin typeface="Arial" panose="020B0604020202020204" pitchFamily="34" charset="0"/>
              </a:rPr>
              <a:t>fachl</a:t>
            </a:r>
            <a:r>
              <a:rPr lang="de-DE" sz="2000" dirty="0">
                <a:solidFill>
                  <a:srgbClr val="003366"/>
                </a:solidFill>
                <a:latin typeface="Arial" panose="020B0604020202020204" pitchFamily="34" charset="0"/>
              </a:rPr>
              <a:t>. Legitimität“, die Juristen bindet. Solange Verhalten so begründet ist, dass nachvollziehbar ein päd. Ziel verfolgt wird, werden Juristen dies akzeptieren. So wird päd. Qualität </a:t>
            </a:r>
            <a:r>
              <a:rPr lang="de-DE" sz="2000" dirty="0" err="1">
                <a:solidFill>
                  <a:srgbClr val="003366"/>
                </a:solidFill>
                <a:latin typeface="Arial" panose="020B0604020202020204" pitchFamily="34" charset="0"/>
              </a:rPr>
              <a:t>gesichert,natürlich</a:t>
            </a:r>
            <a:r>
              <a:rPr lang="de-DE" sz="2000" dirty="0">
                <a:solidFill>
                  <a:srgbClr val="003366"/>
                </a:solidFill>
                <a:latin typeface="Arial" panose="020B0604020202020204" pitchFamily="34" charset="0"/>
              </a:rPr>
              <a:t> der  Rechtsordnung verpflichtet. Die gegenüber „</a:t>
            </a:r>
            <a:r>
              <a:rPr lang="de-DE" sz="2000" dirty="0" err="1">
                <a:solidFill>
                  <a:srgbClr val="003366"/>
                </a:solidFill>
                <a:latin typeface="Arial" panose="020B0604020202020204" pitchFamily="34" charset="0"/>
              </a:rPr>
              <a:t>fachl</a:t>
            </a:r>
            <a:r>
              <a:rPr lang="de-DE" sz="2000" dirty="0">
                <a:solidFill>
                  <a:srgbClr val="003366"/>
                </a:solidFill>
                <a:latin typeface="Arial" panose="020B0604020202020204" pitchFamily="34" charset="0"/>
              </a:rPr>
              <a:t>. Legitimität“ nachrangige rechtl. Prüfung beinhaltet sodann: „Verhalten darf keine Kindeswohlgefährdung o. Straftat beinhalten u. bedarf der </a:t>
            </a:r>
            <a:r>
              <a:rPr lang="de-DE" sz="2000" dirty="0" err="1">
                <a:solidFill>
                  <a:srgbClr val="003366"/>
                </a:solidFill>
                <a:latin typeface="Arial" panose="020B0604020202020204" pitchFamily="34" charset="0"/>
              </a:rPr>
              <a:t>Zustimmg</a:t>
            </a:r>
            <a:r>
              <a:rPr lang="de-DE" sz="2000" dirty="0">
                <a:solidFill>
                  <a:srgbClr val="003366"/>
                </a:solidFill>
                <a:latin typeface="Arial" panose="020B0604020202020204" pitchFamily="34" charset="0"/>
              </a:rPr>
              <a:t>. </a:t>
            </a:r>
            <a:r>
              <a:rPr lang="de-DE" sz="2000" dirty="0" err="1">
                <a:solidFill>
                  <a:srgbClr val="003366"/>
                </a:solidFill>
                <a:latin typeface="Arial" panose="020B0604020202020204" pitchFamily="34" charset="0"/>
              </a:rPr>
              <a:t>Obsorgeberechtigter</a:t>
            </a:r>
            <a:r>
              <a:rPr lang="de-DE" sz="2000" dirty="0">
                <a:solidFill>
                  <a:srgbClr val="003366"/>
                </a:solidFill>
                <a:latin typeface="Arial" panose="020B0604020202020204" pitchFamily="34" charset="0"/>
              </a:rPr>
              <a:t>“. Ist dies </a:t>
            </a:r>
            <a:r>
              <a:rPr lang="de-DE" sz="2000" dirty="0" err="1">
                <a:solidFill>
                  <a:srgbClr val="003366"/>
                </a:solidFill>
                <a:latin typeface="Arial" panose="020B0604020202020204" pitchFamily="34" charset="0"/>
              </a:rPr>
              <a:t>ge</a:t>
            </a:r>
            <a:r>
              <a:rPr lang="de-DE" sz="2000" dirty="0">
                <a:solidFill>
                  <a:srgbClr val="003366"/>
                </a:solidFill>
                <a:latin typeface="Arial" panose="020B0604020202020204" pitchFamily="34" charset="0"/>
              </a:rPr>
              <a:t>- </a:t>
            </a:r>
            <a:r>
              <a:rPr lang="de-DE" sz="2000" dirty="0" err="1">
                <a:solidFill>
                  <a:srgbClr val="003366"/>
                </a:solidFill>
                <a:latin typeface="Arial" panose="020B0604020202020204" pitchFamily="34" charset="0"/>
              </a:rPr>
              <a:t>währleistet</a:t>
            </a:r>
            <a:r>
              <a:rPr lang="de-DE" sz="2000" dirty="0">
                <a:solidFill>
                  <a:srgbClr val="003366"/>
                </a:solidFill>
                <a:latin typeface="Arial" panose="020B0604020202020204" pitchFamily="34" charset="0"/>
              </a:rPr>
              <a:t>, wird  z.B. eine „</a:t>
            </a:r>
            <a:r>
              <a:rPr lang="de-DE" sz="2000" dirty="0" err="1">
                <a:solidFill>
                  <a:srgbClr val="003366"/>
                </a:solidFill>
                <a:latin typeface="Arial" panose="020B0604020202020204" pitchFamily="34" charset="0"/>
              </a:rPr>
              <a:t>körperl</a:t>
            </a:r>
            <a:r>
              <a:rPr lang="de-DE" sz="2000" dirty="0">
                <a:solidFill>
                  <a:srgbClr val="003366"/>
                </a:solidFill>
                <a:latin typeface="Arial" panose="020B0604020202020204" pitchFamily="34" charset="0"/>
              </a:rPr>
              <a:t>. </a:t>
            </a:r>
            <a:r>
              <a:rPr lang="de-DE" sz="2000" dirty="0" err="1">
                <a:solidFill>
                  <a:srgbClr val="003366"/>
                </a:solidFill>
                <a:latin typeface="Arial" panose="020B0604020202020204" pitchFamily="34" charset="0"/>
              </a:rPr>
              <a:t>Begrenzg</a:t>
            </a:r>
            <a:r>
              <a:rPr lang="de-DE" sz="2000" dirty="0">
                <a:solidFill>
                  <a:srgbClr val="003366"/>
                </a:solidFill>
                <a:latin typeface="Arial" panose="020B0604020202020204" pitchFamily="34" charset="0"/>
              </a:rPr>
              <a:t>.“ wie Festhalten dem „</a:t>
            </a:r>
            <a:r>
              <a:rPr lang="de-DE" sz="2000" dirty="0" err="1">
                <a:solidFill>
                  <a:srgbClr val="003366"/>
                </a:solidFill>
                <a:latin typeface="Arial" panose="020B0604020202020204" pitchFamily="34" charset="0"/>
              </a:rPr>
              <a:t>Gewaltver</a:t>
            </a:r>
            <a:r>
              <a:rPr lang="de-DE" sz="2000" dirty="0">
                <a:solidFill>
                  <a:srgbClr val="003366"/>
                </a:solidFill>
                <a:latin typeface="Arial" panose="020B0604020202020204" pitchFamily="34" charset="0"/>
              </a:rPr>
              <a:t>- bot“ entsprechen, d.h. es wird kein Kindesrecht verletzt.</a:t>
            </a:r>
          </a:p>
          <a:p>
            <a:endParaRPr lang="de-DE" sz="2000" dirty="0">
              <a:solidFill>
                <a:srgbClr val="003366"/>
              </a:solidFill>
              <a:latin typeface="Arial" panose="020B0604020202020204" pitchFamily="34" charset="0"/>
            </a:endParaRPr>
          </a:p>
        </p:txBody>
      </p:sp>
      <p:sp>
        <p:nvSpPr>
          <p:cNvPr id="4" name="Rechteck 3">
            <a:extLst>
              <a:ext uri="{FF2B5EF4-FFF2-40B4-BE49-F238E27FC236}">
                <a16:creationId xmlns:a16="http://schemas.microsoft.com/office/drawing/2014/main" id="{2090C1BA-863C-4F4A-B83E-4AEBDA2A4E00}"/>
              </a:ext>
            </a:extLst>
          </p:cNvPr>
          <p:cNvSpPr/>
          <p:nvPr/>
        </p:nvSpPr>
        <p:spPr>
          <a:xfrm>
            <a:off x="16272" y="5736161"/>
            <a:ext cx="9144000" cy="1080000"/>
          </a:xfrm>
          <a:prstGeom prst="rect">
            <a:avLst/>
          </a:prstGeom>
          <a:solidFill>
            <a:srgbClr val="001B36"/>
          </a:solidFill>
          <a:ln w="50800">
            <a:solidFill>
              <a:srgbClr val="003366"/>
            </a:solidFill>
          </a:ln>
        </p:spPr>
        <p:txBody>
          <a:bodyPr>
            <a:spAutoFit/>
          </a:bodyPr>
          <a:lstStyle/>
          <a:p>
            <a:pPr algn="ctr"/>
            <a:r>
              <a:rPr lang="de-DE" sz="2000" b="1" dirty="0">
                <a:solidFill>
                  <a:schemeClr val="bg1"/>
                </a:solidFill>
              </a:rPr>
              <a:t>Kein  Jurist  würde  Physikern vorschreiben, was Gravitationswellen sind. Warum lassen sich Pädagogen von Juristen vorschreiben, was Erziehung beinhaltet, ohne zuvor eigene Aussagen </a:t>
            </a:r>
            <a:r>
              <a:rPr lang="de-DE" sz="2000" b="1" dirty="0" err="1">
                <a:solidFill>
                  <a:schemeClr val="bg1"/>
                </a:solidFill>
              </a:rPr>
              <a:t>pädag</a:t>
            </a:r>
            <a:r>
              <a:rPr lang="de-DE" sz="2000" b="1" dirty="0">
                <a:solidFill>
                  <a:schemeClr val="bg1"/>
                </a:solidFill>
              </a:rPr>
              <a:t>. Fachlichkeit festzulegen?</a:t>
            </a:r>
          </a:p>
          <a:p>
            <a:pPr algn="ctr"/>
            <a:r>
              <a:rPr lang="de-DE" sz="2000" b="1" dirty="0">
                <a:solidFill>
                  <a:schemeClr val="bg1"/>
                </a:solidFill>
              </a:rPr>
              <a:t> </a:t>
            </a:r>
          </a:p>
        </p:txBody>
      </p:sp>
      <p:sp>
        <p:nvSpPr>
          <p:cNvPr id="9" name="Rechteck 8">
            <a:extLst>
              <a:ext uri="{FF2B5EF4-FFF2-40B4-BE49-F238E27FC236}">
                <a16:creationId xmlns:a16="http://schemas.microsoft.com/office/drawing/2014/main" id="{617121EF-D9FA-4032-99FD-2DE88EE6B293}"/>
              </a:ext>
            </a:extLst>
          </p:cNvPr>
          <p:cNvSpPr/>
          <p:nvPr/>
        </p:nvSpPr>
        <p:spPr>
          <a:xfrm>
            <a:off x="-18652" y="-41840"/>
            <a:ext cx="9161462" cy="769441"/>
          </a:xfrm>
          <a:prstGeom prst="rect">
            <a:avLst/>
          </a:prstGeom>
          <a:solidFill>
            <a:srgbClr val="003366"/>
          </a:solidFill>
        </p:spPr>
        <p:txBody>
          <a:bodyPr wrap="square">
            <a:spAutoFit/>
          </a:bodyPr>
          <a:lstStyle/>
          <a:p>
            <a:pPr marL="355600" indent="-355600">
              <a:tabLst>
                <a:tab pos="88900" algn="l"/>
              </a:tabLst>
            </a:pPr>
            <a:r>
              <a:rPr lang="de-DE" sz="2400" b="1" dirty="0">
                <a:solidFill>
                  <a:schemeClr val="bg1"/>
                </a:solidFill>
              </a:rPr>
              <a:t>II. Fachlich- rechtliche Grenzen im „Gewaltverbot“                           </a:t>
            </a:r>
            <a:r>
              <a:rPr lang="de-DE" sz="2000" b="1" dirty="0">
                <a:solidFill>
                  <a:schemeClr val="bg1"/>
                </a:solidFill>
              </a:rPr>
              <a:t>1. Leitgedanken des „Projekts Pädagogik und Recht“</a:t>
            </a:r>
          </a:p>
        </p:txBody>
      </p:sp>
    </p:spTree>
    <p:extLst>
      <p:ext uri="{BB962C8B-B14F-4D97-AF65-F5344CB8AC3E}">
        <p14:creationId xmlns:p14="http://schemas.microsoft.com/office/powerpoint/2010/main" val="33928283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743048"/>
            <a:ext cx="9108000" cy="6156000"/>
          </a:xfrm>
          <a:prstGeom prst="rect">
            <a:avLst/>
          </a:prstGeom>
          <a:solidFill>
            <a:schemeClr val="bg1"/>
          </a:solidFill>
          <a:ln w="63500">
            <a:solidFill>
              <a:srgbClr val="003366"/>
            </a:solidFill>
            <a:miter lim="800000"/>
            <a:headEnd/>
            <a:tailEnd/>
          </a:ln>
        </p:spPr>
        <p:txBody>
          <a:bodyPr wrap="square">
            <a:spAutoFit/>
          </a:bodyPr>
          <a:lstStyle/>
          <a:p>
            <a:pPr lvl="0"/>
            <a:endParaRPr lang="de-DE" sz="2000" b="1" dirty="0">
              <a:solidFill>
                <a:srgbClr val="003366"/>
              </a:solidFill>
              <a:sym typeface="Symbol"/>
            </a:endParaRPr>
          </a:p>
          <a:p>
            <a:pPr algn="ctr"/>
            <a:r>
              <a:rPr lang="de-DE" sz="2000" b="1" dirty="0">
                <a:solidFill>
                  <a:srgbClr val="003366"/>
                </a:solidFill>
                <a:sym typeface="Symbol"/>
              </a:rPr>
              <a:t>Der Bedarf, den Begriff „Kindeswohl“ zu konkretisierten</a:t>
            </a:r>
            <a:endParaRPr lang="de-DE" sz="2000" b="1" u="sng" dirty="0">
              <a:solidFill>
                <a:srgbClr val="003366"/>
              </a:solidFill>
              <a:sym typeface="Symbol"/>
            </a:endParaRPr>
          </a:p>
          <a:p>
            <a:pPr lvl="0" algn="just"/>
            <a:endParaRPr lang="de-DE" sz="2000" b="1" u="sng" dirty="0">
              <a:solidFill>
                <a:srgbClr val="003366"/>
              </a:solidFill>
              <a:sym typeface="Symbol"/>
            </a:endParaRPr>
          </a:p>
          <a:p>
            <a:pPr lvl="0" algn="ctr"/>
            <a:r>
              <a:rPr lang="de-DE" sz="2000" b="1" dirty="0">
                <a:solidFill>
                  <a:srgbClr val="003366"/>
                </a:solidFill>
                <a:sym typeface="Symbol"/>
              </a:rPr>
              <a:t>Verunsichernden Rahmenbedingungen ist durch objektivierende Kindes-</a:t>
            </a:r>
          </a:p>
          <a:p>
            <a:pPr lvl="0" algn="ctr"/>
            <a:r>
              <a:rPr lang="de-DE" sz="2000" b="1" dirty="0">
                <a:solidFill>
                  <a:srgbClr val="003366"/>
                </a:solidFill>
                <a:sym typeface="Symbol"/>
              </a:rPr>
              <a:t>wohl- Reflexion zu begegnen / </a:t>
            </a:r>
            <a:r>
              <a:rPr lang="de-DE" sz="2000" b="1" dirty="0">
                <a:solidFill>
                  <a:srgbClr val="003366"/>
                </a:solidFill>
              </a:rPr>
              <a:t>Art. 3 UN - Kinderrechtskonvention:</a:t>
            </a:r>
          </a:p>
          <a:p>
            <a:pPr lvl="0" algn="ctr"/>
            <a:endParaRPr lang="de-DE" sz="2000" b="1" dirty="0">
              <a:solidFill>
                <a:srgbClr val="003366"/>
              </a:solidFill>
            </a:endParaRPr>
          </a:p>
          <a:p>
            <a:r>
              <a:rPr lang="de-DE" sz="2000" dirty="0">
                <a:solidFill>
                  <a:srgbClr val="003366"/>
                </a:solidFill>
              </a:rPr>
              <a:t>„Bei allen Maßnahmen, die Kinder betreffen, gleich viel ob sie von öffentlichen  oder privaten Einrichtungen der sozialen Fürsorge, Gerichten, </a:t>
            </a:r>
            <a:r>
              <a:rPr lang="de-DE" sz="2000" dirty="0" err="1">
                <a:solidFill>
                  <a:srgbClr val="003366"/>
                </a:solidFill>
              </a:rPr>
              <a:t>Verwaltungsbe</a:t>
            </a:r>
            <a:r>
              <a:rPr lang="de-DE" sz="2000" dirty="0">
                <a:solidFill>
                  <a:srgbClr val="003366"/>
                </a:solidFill>
              </a:rPr>
              <a:t>- </a:t>
            </a:r>
            <a:r>
              <a:rPr lang="de-DE" sz="2000" dirty="0" err="1">
                <a:solidFill>
                  <a:srgbClr val="003366"/>
                </a:solidFill>
              </a:rPr>
              <a:t>hörden</a:t>
            </a:r>
            <a:r>
              <a:rPr lang="de-DE" sz="2000" dirty="0">
                <a:solidFill>
                  <a:srgbClr val="003366"/>
                </a:solidFill>
              </a:rPr>
              <a:t> o. Gesetzgebungsorganen getroffen werden, ist das  Wohl des Kindes ein Gesichtspunkt, der vorrangig zu berücksichtigen ist.“</a:t>
            </a:r>
          </a:p>
          <a:p>
            <a:pPr lvl="0"/>
            <a:endParaRPr lang="de-DE" sz="2000" dirty="0">
              <a:solidFill>
                <a:srgbClr val="003366"/>
              </a:solidFill>
            </a:endParaRPr>
          </a:p>
          <a:p>
            <a:pPr lvl="0"/>
            <a:r>
              <a:rPr lang="de-DE" sz="2000" dirty="0">
                <a:solidFill>
                  <a:srgbClr val="003366"/>
                </a:solidFill>
              </a:rPr>
              <a:t>Viele  „meinen es gut” - das  reicht  jedoch nicht. </a:t>
            </a:r>
          </a:p>
          <a:p>
            <a:pPr lvl="0"/>
            <a:endParaRPr lang="de-DE" sz="2000" dirty="0">
              <a:solidFill>
                <a:srgbClr val="003366"/>
              </a:solidFill>
            </a:endParaRPr>
          </a:p>
          <a:p>
            <a:pPr lvl="0"/>
            <a:r>
              <a:rPr lang="de-DE" sz="2000" b="1" dirty="0" err="1">
                <a:solidFill>
                  <a:srgbClr val="003366"/>
                </a:solidFill>
              </a:rPr>
              <a:t>KWbegriff</a:t>
            </a:r>
            <a:r>
              <a:rPr lang="de-DE" sz="2000" b="1" dirty="0">
                <a:solidFill>
                  <a:srgbClr val="003366"/>
                </a:solidFill>
              </a:rPr>
              <a:t> zur Stärkung der Handlungssicher-</a:t>
            </a:r>
          </a:p>
          <a:p>
            <a:pPr lvl="0"/>
            <a:r>
              <a:rPr lang="de-DE" sz="2000" b="1" dirty="0" err="1">
                <a:solidFill>
                  <a:srgbClr val="003366"/>
                </a:solidFill>
              </a:rPr>
              <a:t>heit</a:t>
            </a:r>
            <a:r>
              <a:rPr lang="de-DE" sz="2000" b="1" dirty="0">
                <a:solidFill>
                  <a:srgbClr val="003366"/>
                </a:solidFill>
              </a:rPr>
              <a:t>  in  Praxis / Behörden  konkreter  fassen! </a:t>
            </a:r>
          </a:p>
          <a:p>
            <a:endParaRPr lang="de-DE" sz="2000" b="1" dirty="0">
              <a:solidFill>
                <a:srgbClr val="003366"/>
              </a:solidFill>
            </a:endParaRPr>
          </a:p>
          <a:p>
            <a:r>
              <a:rPr lang="de-DE" sz="2000" b="1" dirty="0">
                <a:solidFill>
                  <a:srgbClr val="003366"/>
                </a:solidFill>
              </a:rPr>
              <a:t>    </a:t>
            </a:r>
            <a:endParaRPr lang="de-DE" sz="2000" dirty="0">
              <a:solidFill>
                <a:srgbClr val="003366"/>
              </a:solidFill>
            </a:endParaRPr>
          </a:p>
          <a:p>
            <a:r>
              <a:rPr lang="de-DE" sz="2000" dirty="0">
                <a:solidFill>
                  <a:srgbClr val="003366"/>
                </a:solidFill>
              </a:rPr>
              <a:t>    </a:t>
            </a:r>
          </a:p>
          <a:p>
            <a:r>
              <a:rPr lang="de-DE" sz="2000" b="1" dirty="0">
                <a:solidFill>
                  <a:srgbClr val="003366"/>
                </a:solidFill>
              </a:rPr>
              <a:t>     </a:t>
            </a:r>
          </a:p>
          <a:p>
            <a:r>
              <a:rPr lang="de-DE" sz="2000" dirty="0">
                <a:solidFill>
                  <a:srgbClr val="003366"/>
                </a:solidFill>
              </a:rPr>
              <a:t>    </a:t>
            </a:r>
          </a:p>
          <a:p>
            <a:pPr lvl="0"/>
            <a:endParaRPr lang="de-DE" sz="2400" dirty="0">
              <a:solidFill>
                <a:srgbClr val="003366"/>
              </a:solidFill>
              <a:ea typeface="Calibri" pitchFamily="34" charset="0"/>
              <a:cs typeface="Times New Roman" pitchFamily="18" charset="0"/>
            </a:endParaRPr>
          </a:p>
          <a:p>
            <a:pPr lvl="0"/>
            <a:r>
              <a:rPr lang="de-DE" sz="2400" b="1" dirty="0">
                <a:solidFill>
                  <a:srgbClr val="003366"/>
                </a:solidFill>
                <a:ea typeface="Calibri" pitchFamily="34" charset="0"/>
                <a:cs typeface="Times New Roman" pitchFamily="18" charset="0"/>
              </a:rPr>
              <a:t> </a:t>
            </a:r>
            <a:endParaRPr lang="de-DE" sz="2400" dirty="0">
              <a:solidFill>
                <a:srgbClr val="003366"/>
              </a:solidFill>
              <a:ea typeface="Calibri" pitchFamily="34" charset="0"/>
              <a:cs typeface="Times New Roman" pitchFamily="18" charset="0"/>
            </a:endParaRPr>
          </a:p>
        </p:txBody>
      </p:sp>
      <p:sp>
        <p:nvSpPr>
          <p:cNvPr id="5" name="Rechteck 4"/>
          <p:cNvSpPr/>
          <p:nvPr/>
        </p:nvSpPr>
        <p:spPr>
          <a:xfrm>
            <a:off x="0" y="0"/>
            <a:ext cx="9144000" cy="113877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marL="609600" indent="-609600">
              <a:defRPr/>
            </a:pPr>
            <a:endParaRPr lang="de-DE" sz="2400" dirty="0"/>
          </a:p>
        </p:txBody>
      </p:sp>
      <p:pic>
        <p:nvPicPr>
          <p:cNvPr id="2050" name="Picture 2" descr="http://www.aaegb.de/htdocs/images/akrankheiten/grauer_star_2_2.jpg"/>
          <p:cNvPicPr>
            <a:picLocks noChangeAspect="1" noChangeArrowheads="1"/>
          </p:cNvPicPr>
          <p:nvPr/>
        </p:nvPicPr>
        <p:blipFill>
          <a:blip r:embed="rId3" cstate="print"/>
          <a:srcRect/>
          <a:stretch>
            <a:fillRect/>
          </a:stretch>
        </p:blipFill>
        <p:spPr bwMode="auto">
          <a:xfrm>
            <a:off x="5724129" y="3909876"/>
            <a:ext cx="3213476" cy="2808000"/>
          </a:xfrm>
          <a:prstGeom prst="rect">
            <a:avLst/>
          </a:prstGeom>
          <a:solidFill>
            <a:srgbClr val="003366"/>
          </a:solidFill>
          <a:ln w="50800">
            <a:solidFill>
              <a:srgbClr val="003366"/>
            </a:solidFill>
          </a:ln>
        </p:spPr>
      </p:pic>
      <p:sp>
        <p:nvSpPr>
          <p:cNvPr id="8" name="Rechteck 7">
            <a:extLst>
              <a:ext uri="{FF2B5EF4-FFF2-40B4-BE49-F238E27FC236}">
                <a16:creationId xmlns:a16="http://schemas.microsoft.com/office/drawing/2014/main" id="{EFBAEE11-F974-47C5-82B7-CF29CF6C351A}"/>
              </a:ext>
            </a:extLst>
          </p:cNvPr>
          <p:cNvSpPr/>
          <p:nvPr/>
        </p:nvSpPr>
        <p:spPr>
          <a:xfrm>
            <a:off x="-18652" y="-41840"/>
            <a:ext cx="9161462" cy="792000"/>
          </a:xfrm>
          <a:prstGeom prst="rect">
            <a:avLst/>
          </a:prstGeom>
          <a:solidFill>
            <a:srgbClr val="003366"/>
          </a:solidFill>
        </p:spPr>
        <p:txBody>
          <a:bodyPr wrap="square">
            <a:spAutoFit/>
          </a:bodyPr>
          <a:lstStyle/>
          <a:p>
            <a:pPr marL="355600" indent="-355600">
              <a:tabLst>
                <a:tab pos="88900" algn="l"/>
              </a:tabLst>
            </a:pPr>
            <a:r>
              <a:rPr lang="de-DE" sz="2400" b="1" dirty="0">
                <a:solidFill>
                  <a:schemeClr val="bg1"/>
                </a:solidFill>
              </a:rPr>
              <a:t>II. Fachlich- rechtliche Grenzen im „Gewaltverbot“                                  </a:t>
            </a:r>
            <a:r>
              <a:rPr lang="de-DE" sz="2000" b="1" dirty="0">
                <a:solidFill>
                  <a:schemeClr val="bg1"/>
                </a:solidFill>
              </a:rPr>
              <a:t>2. Projektideen, </a:t>
            </a:r>
            <a:r>
              <a:rPr lang="de-DE" sz="2000" b="1" dirty="0" err="1">
                <a:solidFill>
                  <a:schemeClr val="bg1"/>
                </a:solidFill>
              </a:rPr>
              <a:t>insbesond</a:t>
            </a:r>
            <a:r>
              <a:rPr lang="de-DE" sz="2000" b="1" dirty="0">
                <a:solidFill>
                  <a:schemeClr val="bg1"/>
                </a:solidFill>
              </a:rPr>
              <a:t>. zum „Kindeswohl“ und zum „</a:t>
            </a:r>
            <a:r>
              <a:rPr lang="de-DE" sz="2000" b="1" dirty="0" err="1">
                <a:solidFill>
                  <a:schemeClr val="bg1"/>
                </a:solidFill>
              </a:rPr>
              <a:t>Macht“begriff</a:t>
            </a:r>
            <a:endParaRPr lang="de-DE" sz="2000" b="1" dirty="0">
              <a:solidFill>
                <a:schemeClr val="bg1"/>
              </a:solidFill>
            </a:endParaRPr>
          </a:p>
        </p:txBody>
      </p:sp>
    </p:spTree>
    <p:extLst>
      <p:ext uri="{BB962C8B-B14F-4D97-AF65-F5344CB8AC3E}">
        <p14:creationId xmlns:p14="http://schemas.microsoft.com/office/powerpoint/2010/main" val="8267023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5299">
                                            <p:txEl>
                                              <p:pRg st="3" end="3"/>
                                            </p:txEl>
                                          </p:spTgt>
                                        </p:tgtEl>
                                        <p:attrNameLst>
                                          <p:attrName>style.visibility</p:attrName>
                                        </p:attrNameLst>
                                      </p:cBhvr>
                                      <p:to>
                                        <p:strVal val="visible"/>
                                      </p:to>
                                    </p:set>
                                    <p:anim calcmode="lin" valueType="num">
                                      <p:cBhvr additive="base">
                                        <p:cTn id="7"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anim calcmode="lin" valueType="num">
                                      <p:cBhvr additive="base">
                                        <p:cTn id="11"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5299">
                                            <p:txEl>
                                              <p:pRg st="4" end="4"/>
                                            </p:txEl>
                                          </p:spTgt>
                                        </p:tgtEl>
                                        <p:attrNameLst>
                                          <p:attrName>style.visibility</p:attrName>
                                        </p:attrNameLst>
                                      </p:cBhvr>
                                      <p:to>
                                        <p:strVal val="visible"/>
                                      </p:to>
                                    </p:set>
                                    <p:anim calcmode="lin" valueType="num">
                                      <p:cBhvr additive="base">
                                        <p:cTn id="15"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5299">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5299">
                                            <p:txEl>
                                              <p:pRg st="6" end="6"/>
                                            </p:txEl>
                                          </p:spTgt>
                                        </p:tgtEl>
                                        <p:attrNameLst>
                                          <p:attrName>style.visibility</p:attrName>
                                        </p:attrNameLst>
                                      </p:cBhvr>
                                      <p:to>
                                        <p:strVal val="visible"/>
                                      </p:to>
                                    </p:set>
                                    <p:anim calcmode="lin" valueType="num">
                                      <p:cBhvr additive="base">
                                        <p:cTn id="19"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5299">
                                            <p:txEl>
                                              <p:pRg st="8" end="8"/>
                                            </p:txEl>
                                          </p:spTgt>
                                        </p:tgtEl>
                                        <p:attrNameLst>
                                          <p:attrName>style.visibility</p:attrName>
                                        </p:attrNameLst>
                                      </p:cBhvr>
                                      <p:to>
                                        <p:strVal val="visible"/>
                                      </p:to>
                                    </p:set>
                                    <p:anim calcmode="lin" valueType="num">
                                      <p:cBhvr additive="base">
                                        <p:cTn id="23"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5299">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5299">
                                            <p:txEl>
                                              <p:pRg st="10" end="10"/>
                                            </p:txEl>
                                          </p:spTgt>
                                        </p:tgtEl>
                                        <p:attrNameLst>
                                          <p:attrName>style.visibility</p:attrName>
                                        </p:attrNameLst>
                                      </p:cBhvr>
                                      <p:to>
                                        <p:strVal val="visible"/>
                                      </p:to>
                                    </p:set>
                                    <p:anim calcmode="lin" valueType="num">
                                      <p:cBhvr additive="base">
                                        <p:cTn id="27" dur="500" fill="hold"/>
                                        <p:tgtEl>
                                          <p:spTgt spid="55299">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5299">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5299">
                                            <p:txEl>
                                              <p:pRg st="11" end="11"/>
                                            </p:txEl>
                                          </p:spTgt>
                                        </p:tgtEl>
                                        <p:attrNameLst>
                                          <p:attrName>style.visibility</p:attrName>
                                        </p:attrNameLst>
                                      </p:cBhvr>
                                      <p:to>
                                        <p:strVal val="visible"/>
                                      </p:to>
                                    </p:set>
                                    <p:anim calcmode="lin" valueType="num">
                                      <p:cBhvr additive="base">
                                        <p:cTn id="31" dur="500" fill="hold"/>
                                        <p:tgtEl>
                                          <p:spTgt spid="55299">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 calcmode="lin" valueType="num">
                                      <p:cBhvr additive="base">
                                        <p:cTn id="37" dur="500" fill="hold"/>
                                        <p:tgtEl>
                                          <p:spTgt spid="2050"/>
                                        </p:tgtEl>
                                        <p:attrNameLst>
                                          <p:attrName>ppt_x</p:attrName>
                                        </p:attrNameLst>
                                      </p:cBhvr>
                                      <p:tavLst>
                                        <p:tav tm="0">
                                          <p:val>
                                            <p:strVal val="#ppt_x"/>
                                          </p:val>
                                        </p:tav>
                                        <p:tav tm="100000">
                                          <p:val>
                                            <p:strVal val="#ppt_x"/>
                                          </p:val>
                                        </p:tav>
                                      </p:tavLst>
                                    </p:anim>
                                    <p:anim calcmode="lin" valueType="num">
                                      <p:cBhvr additive="base">
                                        <p:cTn id="3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7463"/>
            <a:ext cx="9144000" cy="6875463"/>
          </a:xfrm>
          <a:prstGeom prst="rect">
            <a:avLst/>
          </a:prstGeom>
          <a:solidFill>
            <a:srgbClr val="C0C0C0"/>
          </a:solidFill>
          <a:ln w="9525">
            <a:noFill/>
            <a:miter lim="800000"/>
            <a:headEnd/>
            <a:tailEnd/>
          </a:ln>
        </p:spPr>
        <p:txBody>
          <a:bodyPr>
            <a:spAutoFit/>
          </a:bodyPr>
          <a:lstStyle/>
          <a:p>
            <a:pPr>
              <a:defRPr/>
            </a:pPr>
            <a:r>
              <a:rPr lang="de-DE" sz="2400" b="1" dirty="0">
                <a:solidFill>
                  <a:srgbClr val="003366"/>
                </a:solidFill>
                <a:latin typeface="Arial" pitchFamily="34" charset="0"/>
                <a:cs typeface="Arial" pitchFamily="34" charset="0"/>
              </a:rPr>
              <a:t>                                    </a:t>
            </a:r>
          </a:p>
          <a:p>
            <a:pPr>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indent="-457200">
              <a:defRPr/>
            </a:pPr>
            <a:endParaRPr lang="de-DE" sz="2000" b="1" dirty="0">
              <a:solidFill>
                <a:srgbClr val="003366"/>
              </a:solidFill>
              <a:effectLst>
                <a:outerShdw blurRad="38100" dist="38100" dir="2700000" algn="tl">
                  <a:srgbClr val="000000">
                    <a:alpha val="43137"/>
                  </a:srgbClr>
                </a:outerShdw>
              </a:effectLst>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336699"/>
              </a:solidFill>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8" name="Rechteck 7"/>
          <p:cNvSpPr/>
          <p:nvPr/>
        </p:nvSpPr>
        <p:spPr>
          <a:xfrm>
            <a:off x="0" y="-2"/>
            <a:ext cx="9144000" cy="6840000"/>
          </a:xfrm>
          <a:prstGeom prst="rect">
            <a:avLst/>
          </a:prstGeom>
          <a:solidFill>
            <a:schemeClr val="bg1"/>
          </a:solidFill>
          <a:ln w="63500">
            <a:solidFill>
              <a:srgbClr val="003366"/>
            </a:solidFill>
          </a:ln>
        </p:spPr>
        <p:txBody>
          <a:bodyPr>
            <a:spAutoFit/>
          </a:bodyPr>
          <a:lstStyle/>
          <a:p>
            <a:pPr marL="457200" indent="-457200">
              <a:defRPr/>
            </a:pPr>
            <a:endParaRPr lang="de-DE" sz="2000" b="1" dirty="0">
              <a:solidFill>
                <a:srgbClr val="003366"/>
              </a:solidFill>
              <a:effectLst>
                <a:outerShdw blurRad="38100" dist="38100" dir="2700000" algn="tl">
                  <a:srgbClr val="000000">
                    <a:alpha val="43137"/>
                  </a:srgbClr>
                </a:outerShdw>
              </a:effectLst>
            </a:endParaRPr>
          </a:p>
          <a:p>
            <a:pPr marL="457200" indent="-457200">
              <a:defRPr/>
            </a:pPr>
            <a:endParaRPr lang="de-DE" sz="2000" b="1" dirty="0">
              <a:solidFill>
                <a:srgbClr val="003366"/>
              </a:solidFill>
            </a:endParaRPr>
          </a:p>
          <a:p>
            <a:pPr marL="457200" indent="-457200">
              <a:defRPr/>
            </a:pPr>
            <a:r>
              <a:rPr lang="de-DE" sz="2000" b="1" dirty="0">
                <a:solidFill>
                  <a:srgbClr val="003366"/>
                </a:solidFill>
              </a:rPr>
              <a:t>1. Allgemein:</a:t>
            </a:r>
            <a:r>
              <a:rPr lang="de-DE" sz="2000" dirty="0">
                <a:solidFill>
                  <a:srgbClr val="003366"/>
                </a:solidFill>
              </a:rPr>
              <a:t> Innere Bindungen des/ r Kindes/ Jugendlichen, Wille des K./</a:t>
            </a:r>
            <a:r>
              <a:rPr lang="de-DE" sz="2000" dirty="0" err="1">
                <a:solidFill>
                  <a:srgbClr val="003366"/>
                </a:solidFill>
              </a:rPr>
              <a:t>Jug</a:t>
            </a:r>
            <a:r>
              <a:rPr lang="de-DE" sz="2000" dirty="0">
                <a:solidFill>
                  <a:srgbClr val="003366"/>
                </a:solidFill>
              </a:rPr>
              <a:t>.  </a:t>
            </a:r>
          </a:p>
          <a:p>
            <a:pPr marL="457200" indent="-457200">
              <a:defRPr/>
            </a:pPr>
            <a:r>
              <a:rPr lang="de-DE" sz="2000" dirty="0">
                <a:solidFill>
                  <a:srgbClr val="003366"/>
                </a:solidFill>
              </a:rPr>
              <a:t>    sowie Kontinuität und Stabilität von Erziehungsverhältnissen</a:t>
            </a:r>
          </a:p>
          <a:p>
            <a:pPr lvl="0"/>
            <a:r>
              <a:rPr lang="de-DE" sz="2000" b="1" dirty="0">
                <a:solidFill>
                  <a:srgbClr val="003366"/>
                </a:solidFill>
              </a:rPr>
              <a:t>2. § 138 ABGB/ Österreich</a:t>
            </a:r>
          </a:p>
          <a:p>
            <a:pPr lvl="0"/>
            <a:r>
              <a:rPr lang="de-DE" sz="2000" dirty="0">
                <a:solidFill>
                  <a:srgbClr val="003366"/>
                </a:solidFill>
              </a:rPr>
              <a:t>- angemessene Versorgung …sowie eine sorgfältige Erziehung </a:t>
            </a:r>
          </a:p>
          <a:p>
            <a:pPr lvl="0"/>
            <a:r>
              <a:rPr lang="de-DE" sz="2000" dirty="0">
                <a:solidFill>
                  <a:srgbClr val="003366"/>
                </a:solidFill>
              </a:rPr>
              <a:t>- Fürsorge, Geborgenheit und Schutz der </a:t>
            </a:r>
            <a:r>
              <a:rPr lang="de-DE" sz="2000" dirty="0" err="1">
                <a:solidFill>
                  <a:srgbClr val="003366"/>
                </a:solidFill>
              </a:rPr>
              <a:t>körp</a:t>
            </a:r>
            <a:r>
              <a:rPr lang="de-DE" sz="2000" dirty="0">
                <a:solidFill>
                  <a:srgbClr val="003366"/>
                </a:solidFill>
              </a:rPr>
              <a:t>. u. </a:t>
            </a:r>
            <a:r>
              <a:rPr lang="de-DE" sz="2000" dirty="0" err="1">
                <a:solidFill>
                  <a:srgbClr val="003366"/>
                </a:solidFill>
              </a:rPr>
              <a:t>seel</a:t>
            </a:r>
            <a:r>
              <a:rPr lang="de-DE" sz="2000" dirty="0">
                <a:solidFill>
                  <a:srgbClr val="003366"/>
                </a:solidFill>
              </a:rPr>
              <a:t>. Integrität               </a:t>
            </a:r>
          </a:p>
          <a:p>
            <a:pPr lvl="0"/>
            <a:r>
              <a:rPr lang="de-DE" sz="2000" dirty="0">
                <a:solidFill>
                  <a:srgbClr val="003366"/>
                </a:solidFill>
              </a:rPr>
              <a:t>- Wertschätzung und Akzeptanz durch die Eltern</a:t>
            </a:r>
          </a:p>
          <a:p>
            <a:pPr lvl="0"/>
            <a:r>
              <a:rPr lang="de-DE" sz="2000" dirty="0">
                <a:solidFill>
                  <a:srgbClr val="003366"/>
                </a:solidFill>
              </a:rPr>
              <a:t>- Förderung der Anlagen, Fähigkeiten, Neigungen </a:t>
            </a:r>
            <a:r>
              <a:rPr lang="de-DE" sz="2000" dirty="0" err="1">
                <a:solidFill>
                  <a:srgbClr val="003366"/>
                </a:solidFill>
              </a:rPr>
              <a:t>u.Entwicklungsmöglichkeiten</a:t>
            </a:r>
            <a:endParaRPr lang="de-DE" sz="2000" dirty="0">
              <a:solidFill>
                <a:srgbClr val="003366"/>
              </a:solidFill>
            </a:endParaRPr>
          </a:p>
          <a:p>
            <a:pPr lvl="0"/>
            <a:r>
              <a:rPr lang="de-DE" sz="2000" dirty="0">
                <a:solidFill>
                  <a:srgbClr val="003366"/>
                </a:solidFill>
              </a:rPr>
              <a:t>- </a:t>
            </a:r>
            <a:r>
              <a:rPr lang="de-DE" sz="2000" dirty="0" err="1">
                <a:solidFill>
                  <a:srgbClr val="003366"/>
                </a:solidFill>
              </a:rPr>
              <a:t>Berücksichtigg</a:t>
            </a:r>
            <a:r>
              <a:rPr lang="de-DE" sz="2000" dirty="0">
                <a:solidFill>
                  <a:srgbClr val="003366"/>
                </a:solidFill>
              </a:rPr>
              <a:t>. </a:t>
            </a:r>
            <a:r>
              <a:rPr lang="de-DE" sz="2000" dirty="0" err="1">
                <a:solidFill>
                  <a:srgbClr val="003366"/>
                </a:solidFill>
              </a:rPr>
              <a:t>d.Meinung,abhängig</a:t>
            </a:r>
            <a:r>
              <a:rPr lang="de-DE" sz="2000" dirty="0">
                <a:solidFill>
                  <a:srgbClr val="003366"/>
                </a:solidFill>
              </a:rPr>
              <a:t> </a:t>
            </a:r>
            <a:r>
              <a:rPr lang="de-DE" sz="2000" dirty="0" err="1">
                <a:solidFill>
                  <a:srgbClr val="003366"/>
                </a:solidFill>
              </a:rPr>
              <a:t>v.Verständnis</a:t>
            </a:r>
            <a:r>
              <a:rPr lang="de-DE" sz="2000" dirty="0">
                <a:solidFill>
                  <a:srgbClr val="003366"/>
                </a:solidFill>
              </a:rPr>
              <a:t> </a:t>
            </a:r>
            <a:r>
              <a:rPr lang="de-DE" sz="2000" dirty="0" err="1">
                <a:solidFill>
                  <a:srgbClr val="003366"/>
                </a:solidFill>
              </a:rPr>
              <a:t>u.Fähigkeit</a:t>
            </a:r>
            <a:r>
              <a:rPr lang="de-DE" sz="2000" dirty="0">
                <a:solidFill>
                  <a:srgbClr val="003366"/>
                </a:solidFill>
              </a:rPr>
              <a:t> d. </a:t>
            </a:r>
            <a:r>
              <a:rPr lang="de-DE" sz="2000" dirty="0" err="1">
                <a:solidFill>
                  <a:srgbClr val="003366"/>
                </a:solidFill>
              </a:rPr>
              <a:t>Meingsbildg</a:t>
            </a:r>
            <a:endParaRPr lang="de-DE" sz="2000" dirty="0">
              <a:solidFill>
                <a:srgbClr val="003366"/>
              </a:solidFill>
            </a:endParaRPr>
          </a:p>
          <a:p>
            <a:pPr lvl="0"/>
            <a:r>
              <a:rPr lang="de-DE" sz="2000" dirty="0">
                <a:solidFill>
                  <a:srgbClr val="003366"/>
                </a:solidFill>
              </a:rPr>
              <a:t>- Vermeidung der Beeinträchtigung, die das Kind durch die Um- und </a:t>
            </a:r>
            <a:r>
              <a:rPr lang="de-DE" sz="2000" dirty="0" err="1">
                <a:solidFill>
                  <a:srgbClr val="003366"/>
                </a:solidFill>
              </a:rPr>
              <a:t>Durchset</a:t>
            </a:r>
            <a:r>
              <a:rPr lang="de-DE" sz="2000" dirty="0">
                <a:solidFill>
                  <a:srgbClr val="003366"/>
                </a:solidFill>
              </a:rPr>
              <a:t>- </a:t>
            </a:r>
          </a:p>
          <a:p>
            <a:pPr lvl="0"/>
            <a:r>
              <a:rPr lang="de-DE" sz="2000" dirty="0">
                <a:solidFill>
                  <a:srgbClr val="003366"/>
                </a:solidFill>
              </a:rPr>
              <a:t>   </a:t>
            </a:r>
            <a:r>
              <a:rPr lang="de-DE" sz="2000" dirty="0" err="1">
                <a:solidFill>
                  <a:srgbClr val="003366"/>
                </a:solidFill>
              </a:rPr>
              <a:t>zung</a:t>
            </a:r>
            <a:r>
              <a:rPr lang="de-DE" sz="2000" dirty="0">
                <a:solidFill>
                  <a:srgbClr val="003366"/>
                </a:solidFill>
              </a:rPr>
              <a:t> einer Maßnahme gegen seinen Willen erleiden könnte</a:t>
            </a:r>
          </a:p>
          <a:p>
            <a:pPr lvl="0"/>
            <a:r>
              <a:rPr lang="de-DE" sz="2000" dirty="0">
                <a:solidFill>
                  <a:srgbClr val="003366"/>
                </a:solidFill>
              </a:rPr>
              <a:t>- Vermeidung der Gefahr für das Kind, Übergriffe oder Gewalt selbst zu erleiden </a:t>
            </a:r>
          </a:p>
          <a:p>
            <a:pPr lvl="0"/>
            <a:r>
              <a:rPr lang="de-DE" sz="2000" dirty="0">
                <a:solidFill>
                  <a:srgbClr val="003366"/>
                </a:solidFill>
              </a:rPr>
              <a:t>   oder an wichtigen Bezugspersonen mitzuerleben</a:t>
            </a:r>
          </a:p>
          <a:p>
            <a:pPr lvl="0"/>
            <a:r>
              <a:rPr lang="de-DE" sz="2000" dirty="0">
                <a:solidFill>
                  <a:srgbClr val="003366"/>
                </a:solidFill>
              </a:rPr>
              <a:t>- Vermeidung der Gefahr für das Kind, rechtswidrig verbracht oder </a:t>
            </a:r>
            <a:r>
              <a:rPr lang="de-DE" sz="2000" dirty="0" err="1">
                <a:solidFill>
                  <a:srgbClr val="003366"/>
                </a:solidFill>
              </a:rPr>
              <a:t>zurückgehal</a:t>
            </a:r>
            <a:r>
              <a:rPr lang="de-DE" sz="2000" dirty="0">
                <a:solidFill>
                  <a:srgbClr val="003366"/>
                </a:solidFill>
              </a:rPr>
              <a:t>-  </a:t>
            </a:r>
          </a:p>
          <a:p>
            <a:pPr lvl="0"/>
            <a:r>
              <a:rPr lang="de-DE" sz="2000" dirty="0">
                <a:solidFill>
                  <a:srgbClr val="003366"/>
                </a:solidFill>
              </a:rPr>
              <a:t>   </a:t>
            </a:r>
            <a:r>
              <a:rPr lang="de-DE" sz="2000" dirty="0" err="1">
                <a:solidFill>
                  <a:srgbClr val="003366"/>
                </a:solidFill>
              </a:rPr>
              <a:t>ten</a:t>
            </a:r>
            <a:r>
              <a:rPr lang="de-DE" sz="2000" dirty="0">
                <a:solidFill>
                  <a:srgbClr val="003366"/>
                </a:solidFill>
              </a:rPr>
              <a:t> zu werden oder sonst zu Schaden zu kommen</a:t>
            </a:r>
          </a:p>
          <a:p>
            <a:pPr lvl="0"/>
            <a:r>
              <a:rPr lang="de-DE" sz="2000" dirty="0">
                <a:solidFill>
                  <a:srgbClr val="003366"/>
                </a:solidFill>
              </a:rPr>
              <a:t>- verlässliche Kontakte des Kindes zu beiden Elternteilen und wichtigen </a:t>
            </a:r>
          </a:p>
          <a:p>
            <a:pPr lvl="0"/>
            <a:r>
              <a:rPr lang="de-DE" sz="2000" dirty="0">
                <a:solidFill>
                  <a:srgbClr val="003366"/>
                </a:solidFill>
              </a:rPr>
              <a:t>   Bezugspersonen sowie sichere Bindungen des Kindes zu diesen Personen</a:t>
            </a:r>
          </a:p>
          <a:p>
            <a:pPr lvl="0"/>
            <a:r>
              <a:rPr lang="de-DE" sz="2000" dirty="0">
                <a:solidFill>
                  <a:srgbClr val="003366"/>
                </a:solidFill>
              </a:rPr>
              <a:t>- Vermeidung von Loyalitätskonflikten und Schuldgefühlen </a:t>
            </a:r>
          </a:p>
          <a:p>
            <a:pPr lvl="0"/>
            <a:r>
              <a:rPr lang="de-DE" sz="2000" dirty="0">
                <a:solidFill>
                  <a:srgbClr val="003366"/>
                </a:solidFill>
              </a:rPr>
              <a:t>- Wahrung der Rechte, Ansprüche und Interessen des Kindes </a:t>
            </a:r>
          </a:p>
          <a:p>
            <a:pPr lvl="0"/>
            <a:r>
              <a:rPr lang="de-DE" sz="2000" dirty="0">
                <a:solidFill>
                  <a:srgbClr val="003366"/>
                </a:solidFill>
              </a:rPr>
              <a:t>- Die Lebensverhältnisse des Kindes, seiner Eltern </a:t>
            </a:r>
            <a:r>
              <a:rPr lang="de-DE" sz="2000" dirty="0" err="1">
                <a:solidFill>
                  <a:srgbClr val="003366"/>
                </a:solidFill>
              </a:rPr>
              <a:t>u.seiner</a:t>
            </a:r>
            <a:r>
              <a:rPr lang="de-DE" sz="2000" dirty="0">
                <a:solidFill>
                  <a:srgbClr val="003366"/>
                </a:solidFill>
              </a:rPr>
              <a:t> sonstigen </a:t>
            </a:r>
            <a:r>
              <a:rPr lang="de-DE" sz="2000" dirty="0" err="1">
                <a:solidFill>
                  <a:srgbClr val="003366"/>
                </a:solidFill>
              </a:rPr>
              <a:t>Umgebg</a:t>
            </a:r>
            <a:r>
              <a:rPr lang="de-DE" sz="2000" dirty="0">
                <a:solidFill>
                  <a:srgbClr val="003366"/>
                </a:solidFill>
              </a:rPr>
              <a:t>.</a:t>
            </a:r>
          </a:p>
          <a:p>
            <a:pPr marL="457200" indent="-457200">
              <a:buFontTx/>
              <a:buChar char="-"/>
              <a:defRPr/>
            </a:pPr>
            <a:endParaRPr lang="de-DE" sz="2000" dirty="0">
              <a:solidFill>
                <a:srgbClr val="003366"/>
              </a:solidFill>
            </a:endParaRPr>
          </a:p>
          <a:p>
            <a:pPr marL="457200" indent="-457200">
              <a:defRPr/>
            </a:pPr>
            <a:endParaRPr lang="de-DE" sz="2000" dirty="0">
              <a:solidFill>
                <a:srgbClr val="003366"/>
              </a:solidFill>
            </a:endParaRPr>
          </a:p>
          <a:p>
            <a:pPr marL="457200" indent="-457200">
              <a:defRPr/>
            </a:pPr>
            <a:endParaRPr lang="de-DE" sz="2000" dirty="0">
              <a:solidFill>
                <a:srgbClr val="003366"/>
              </a:solidFill>
            </a:endParaRPr>
          </a:p>
          <a:p>
            <a:pPr marL="457200" indent="-457200">
              <a:defRPr/>
            </a:pPr>
            <a:endParaRPr lang="de-DE" sz="2000" dirty="0">
              <a:solidFill>
                <a:srgbClr val="003366"/>
              </a:solidFill>
            </a:endParaRPr>
          </a:p>
          <a:p>
            <a:pPr marL="457200" indent="-457200">
              <a:buFont typeface="Arial" pitchFamily="34" charset="0"/>
              <a:buChar char="•"/>
              <a:defRPr/>
            </a:pPr>
            <a:endParaRPr lang="de-DE" sz="2000" dirty="0">
              <a:solidFill>
                <a:srgbClr val="003366"/>
              </a:solidFill>
            </a:endParaRPr>
          </a:p>
          <a:p>
            <a:pPr marL="457200" indent="-457200">
              <a:buFont typeface="Arial" pitchFamily="34" charset="0"/>
              <a:buChar char="•"/>
              <a:defRPr/>
            </a:pPr>
            <a:endParaRPr lang="de-DE" sz="2000" dirty="0">
              <a:solidFill>
                <a:srgbClr val="003366"/>
              </a:solidFill>
            </a:endParaRPr>
          </a:p>
          <a:p>
            <a:pPr marL="457200" indent="-457200">
              <a:buFont typeface="Arial" pitchFamily="34" charset="0"/>
              <a:buChar char="•"/>
              <a:defRPr/>
            </a:pPr>
            <a:endParaRPr lang="de-DE" sz="2000" dirty="0">
              <a:solidFill>
                <a:srgbClr val="003366"/>
              </a:solidFill>
            </a:endParaRPr>
          </a:p>
          <a:p>
            <a:pPr marL="457200" indent="-457200">
              <a:buFont typeface="Arial" pitchFamily="34" charset="0"/>
              <a:buChar char="•"/>
              <a:defRPr/>
            </a:pPr>
            <a:endParaRPr lang="de-DE" sz="2000" dirty="0">
              <a:solidFill>
                <a:srgbClr val="003366"/>
              </a:solidFill>
            </a:endParaRPr>
          </a:p>
          <a:p>
            <a:pPr marL="457200" indent="-457200">
              <a:buFont typeface="Arial" pitchFamily="34" charset="0"/>
              <a:buChar char="•"/>
              <a:defRPr/>
            </a:pPr>
            <a:endParaRPr lang="de-DE" sz="2000" dirty="0">
              <a:solidFill>
                <a:srgbClr val="003366"/>
              </a:solidFill>
            </a:endParaRPr>
          </a:p>
          <a:p>
            <a:pPr marL="457200" indent="-457200">
              <a:buFont typeface="Arial" pitchFamily="34" charset="0"/>
              <a:buChar char="•"/>
              <a:defRPr/>
            </a:pPr>
            <a:endParaRPr lang="de-DE" sz="2000" dirty="0">
              <a:solidFill>
                <a:srgbClr val="003366"/>
              </a:solidFill>
            </a:endParaRPr>
          </a:p>
          <a:p>
            <a:pPr marL="457200" indent="-457200">
              <a:defRPr/>
            </a:pPr>
            <a:endParaRPr lang="de-DE" sz="2000" b="1" dirty="0">
              <a:solidFill>
                <a:srgbClr val="003366"/>
              </a:solidFill>
            </a:endParaRPr>
          </a:p>
        </p:txBody>
      </p:sp>
      <p:sp>
        <p:nvSpPr>
          <p:cNvPr id="14" name="Ellipse 13"/>
          <p:cNvSpPr/>
          <p:nvPr/>
        </p:nvSpPr>
        <p:spPr>
          <a:xfrm>
            <a:off x="3275856" y="4941168"/>
            <a:ext cx="144016" cy="288032"/>
          </a:xfrm>
          <a:prstGeom prst="ellipse">
            <a:avLst/>
          </a:prstGeom>
        </p:spPr>
        <p:txBody>
          <a:bodyPr rtlCol="0" anchor="ctr">
            <a:spAutoFit/>
          </a:bodyPr>
          <a:lstStyle/>
          <a:p>
            <a:pPr algn="ctr"/>
            <a:endParaRPr lang="de-DE" sz="2000" b="1" dirty="0">
              <a:solidFill>
                <a:srgbClr val="003366"/>
              </a:solidFill>
            </a:endParaRPr>
          </a:p>
        </p:txBody>
      </p:sp>
      <p:sp>
        <p:nvSpPr>
          <p:cNvPr id="9" name="Rechteck 8">
            <a:extLst>
              <a:ext uri="{FF2B5EF4-FFF2-40B4-BE49-F238E27FC236}">
                <a16:creationId xmlns:a16="http://schemas.microsoft.com/office/drawing/2014/main" id="{0FB03476-C57A-4745-9341-27EFB7311B34}"/>
              </a:ext>
            </a:extLst>
          </p:cNvPr>
          <p:cNvSpPr/>
          <p:nvPr/>
        </p:nvSpPr>
        <p:spPr>
          <a:xfrm>
            <a:off x="-18652" y="-41840"/>
            <a:ext cx="9161462" cy="684000"/>
          </a:xfrm>
          <a:prstGeom prst="rect">
            <a:avLst/>
          </a:prstGeom>
          <a:solidFill>
            <a:srgbClr val="003366"/>
          </a:solidFill>
        </p:spPr>
        <p:txBody>
          <a:bodyPr wrap="square">
            <a:spAutoFit/>
          </a:bodyPr>
          <a:lstStyle/>
          <a:p>
            <a:pPr marL="355600" indent="-355600">
              <a:tabLst>
                <a:tab pos="88900" algn="l"/>
              </a:tabLst>
            </a:pPr>
            <a:r>
              <a:rPr lang="de-DE" sz="2400" b="1" dirty="0">
                <a:solidFill>
                  <a:schemeClr val="bg1"/>
                </a:solidFill>
              </a:rPr>
              <a:t>II. Fachlich- rechtliche Grenzen im „Gewaltverbot“                                  </a:t>
            </a:r>
            <a:r>
              <a:rPr lang="de-DE" sz="2000" b="1" dirty="0">
                <a:solidFill>
                  <a:schemeClr val="bg1"/>
                </a:solidFill>
              </a:rPr>
              <a:t>2. Projektideen, </a:t>
            </a:r>
            <a:r>
              <a:rPr lang="de-DE" sz="2000" b="1" dirty="0" err="1">
                <a:solidFill>
                  <a:schemeClr val="bg1"/>
                </a:solidFill>
              </a:rPr>
              <a:t>insbesond</a:t>
            </a:r>
            <a:r>
              <a:rPr lang="de-DE" sz="2000" b="1" dirty="0">
                <a:solidFill>
                  <a:schemeClr val="bg1"/>
                </a:solidFill>
              </a:rPr>
              <a:t>. zum „Kindeswohl“ und zum „</a:t>
            </a:r>
            <a:r>
              <a:rPr lang="de-DE" sz="2000" b="1" dirty="0" err="1">
                <a:solidFill>
                  <a:schemeClr val="bg1"/>
                </a:solidFill>
              </a:rPr>
              <a:t>Macht“begriff</a:t>
            </a:r>
            <a:endParaRPr lang="de-DE" sz="2000" b="1" dirty="0">
              <a:solidFill>
                <a:schemeClr val="bg1"/>
              </a:solidFill>
            </a:endParaRPr>
          </a:p>
        </p:txBody>
      </p:sp>
    </p:spTree>
    <p:extLst>
      <p:ext uri="{BB962C8B-B14F-4D97-AF65-F5344CB8AC3E}">
        <p14:creationId xmlns:p14="http://schemas.microsoft.com/office/powerpoint/2010/main" val="30814472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anim calcmode="lin" valueType="num">
                                      <p:cBhvr additive="base">
                                        <p:cTn id="1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 calcmode="lin" valueType="num">
                                      <p:cBhvr additive="base">
                                        <p:cTn id="1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 calcmode="lin" valueType="num">
                                      <p:cBhvr additive="base">
                                        <p:cTn id="2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anim calcmode="lin" valueType="num">
                                      <p:cBhvr additive="base">
                                        <p:cTn id="2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anim calcmode="lin" valueType="num">
                                      <p:cBhvr additive="base">
                                        <p:cTn id="33"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anim calcmode="lin" valueType="num">
                                      <p:cBhvr additive="base">
                                        <p:cTn id="37"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xEl>
                                              <p:pRg st="10" end="10"/>
                                            </p:txEl>
                                          </p:spTgt>
                                        </p:tgtEl>
                                        <p:attrNameLst>
                                          <p:attrName>style.visibility</p:attrName>
                                        </p:attrNameLst>
                                      </p:cBhvr>
                                      <p:to>
                                        <p:strVal val="visible"/>
                                      </p:to>
                                    </p:set>
                                    <p:anim calcmode="lin" valueType="num">
                                      <p:cBhvr additive="base">
                                        <p:cTn id="41"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xEl>
                                              <p:pRg st="11" end="11"/>
                                            </p:txEl>
                                          </p:spTgt>
                                        </p:tgtEl>
                                        <p:attrNameLst>
                                          <p:attrName>style.visibility</p:attrName>
                                        </p:attrNameLst>
                                      </p:cBhvr>
                                      <p:to>
                                        <p:strVal val="visible"/>
                                      </p:to>
                                    </p:set>
                                    <p:anim calcmode="lin" valueType="num">
                                      <p:cBhvr additive="base">
                                        <p:cTn id="45"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
                                            <p:txEl>
                                              <p:pRg st="12" end="12"/>
                                            </p:txEl>
                                          </p:spTgt>
                                        </p:tgtEl>
                                        <p:attrNameLst>
                                          <p:attrName>style.visibility</p:attrName>
                                        </p:attrNameLst>
                                      </p:cBhvr>
                                      <p:to>
                                        <p:strVal val="visible"/>
                                      </p:to>
                                    </p:set>
                                    <p:anim calcmode="lin" valueType="num">
                                      <p:cBhvr additive="base">
                                        <p:cTn id="49"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
                                            <p:txEl>
                                              <p:pRg st="13" end="13"/>
                                            </p:txEl>
                                          </p:spTgt>
                                        </p:tgtEl>
                                        <p:attrNameLst>
                                          <p:attrName>style.visibility</p:attrName>
                                        </p:attrNameLst>
                                      </p:cBhvr>
                                      <p:to>
                                        <p:strVal val="visible"/>
                                      </p:to>
                                    </p:set>
                                    <p:anim calcmode="lin" valueType="num">
                                      <p:cBhvr additive="base">
                                        <p:cTn id="53"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13" end="1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8">
                                            <p:txEl>
                                              <p:pRg st="14" end="14"/>
                                            </p:txEl>
                                          </p:spTgt>
                                        </p:tgtEl>
                                        <p:attrNameLst>
                                          <p:attrName>style.visibility</p:attrName>
                                        </p:attrNameLst>
                                      </p:cBhvr>
                                      <p:to>
                                        <p:strVal val="visible"/>
                                      </p:to>
                                    </p:set>
                                    <p:anim calcmode="lin" valueType="num">
                                      <p:cBhvr additive="base">
                                        <p:cTn id="57"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
                                            <p:txEl>
                                              <p:pRg st="14" end="14"/>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8">
                                            <p:txEl>
                                              <p:pRg st="15" end="15"/>
                                            </p:txEl>
                                          </p:spTgt>
                                        </p:tgtEl>
                                        <p:attrNameLst>
                                          <p:attrName>style.visibility</p:attrName>
                                        </p:attrNameLst>
                                      </p:cBhvr>
                                      <p:to>
                                        <p:strVal val="visible"/>
                                      </p:to>
                                    </p:set>
                                    <p:anim calcmode="lin" valueType="num">
                                      <p:cBhvr additive="base">
                                        <p:cTn id="61" dur="500" fill="hold"/>
                                        <p:tgtEl>
                                          <p:spTgt spid="8">
                                            <p:txEl>
                                              <p:pRg st="15" end="1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15" end="15"/>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8">
                                            <p:txEl>
                                              <p:pRg st="16" end="16"/>
                                            </p:txEl>
                                          </p:spTgt>
                                        </p:tgtEl>
                                        <p:attrNameLst>
                                          <p:attrName>style.visibility</p:attrName>
                                        </p:attrNameLst>
                                      </p:cBhvr>
                                      <p:to>
                                        <p:strVal val="visible"/>
                                      </p:to>
                                    </p:set>
                                    <p:anim calcmode="lin" valueType="num">
                                      <p:cBhvr additive="base">
                                        <p:cTn id="65" dur="500" fill="hold"/>
                                        <p:tgtEl>
                                          <p:spTgt spid="8">
                                            <p:txEl>
                                              <p:pRg st="16" end="1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
                                            <p:txEl>
                                              <p:pRg st="16" end="16"/>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8">
                                            <p:txEl>
                                              <p:pRg st="17" end="17"/>
                                            </p:txEl>
                                          </p:spTgt>
                                        </p:tgtEl>
                                        <p:attrNameLst>
                                          <p:attrName>style.visibility</p:attrName>
                                        </p:attrNameLst>
                                      </p:cBhvr>
                                      <p:to>
                                        <p:strVal val="visible"/>
                                      </p:to>
                                    </p:set>
                                    <p:anim calcmode="lin" valueType="num">
                                      <p:cBhvr additive="base">
                                        <p:cTn id="69" dur="500" fill="hold"/>
                                        <p:tgtEl>
                                          <p:spTgt spid="8">
                                            <p:txEl>
                                              <p:pRg st="17" end="1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8">
                                            <p:txEl>
                                              <p:pRg st="17" end="17"/>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8">
                                            <p:txEl>
                                              <p:pRg st="18" end="18"/>
                                            </p:txEl>
                                          </p:spTgt>
                                        </p:tgtEl>
                                        <p:attrNameLst>
                                          <p:attrName>style.visibility</p:attrName>
                                        </p:attrNameLst>
                                      </p:cBhvr>
                                      <p:to>
                                        <p:strVal val="visible"/>
                                      </p:to>
                                    </p:set>
                                    <p:anim calcmode="lin" valueType="num">
                                      <p:cBhvr additive="base">
                                        <p:cTn id="73" dur="500" fill="hold"/>
                                        <p:tgtEl>
                                          <p:spTgt spid="8">
                                            <p:txEl>
                                              <p:pRg st="18" end="1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
                                            <p:txEl>
                                              <p:pRg st="18" end="18"/>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8">
                                            <p:txEl>
                                              <p:pRg st="19" end="19"/>
                                            </p:txEl>
                                          </p:spTgt>
                                        </p:tgtEl>
                                        <p:attrNameLst>
                                          <p:attrName>style.visibility</p:attrName>
                                        </p:attrNameLst>
                                      </p:cBhvr>
                                      <p:to>
                                        <p:strVal val="visible"/>
                                      </p:to>
                                    </p:set>
                                    <p:anim calcmode="lin" valueType="num">
                                      <p:cBhvr additive="base">
                                        <p:cTn id="77" dur="500" fill="hold"/>
                                        <p:tgtEl>
                                          <p:spTgt spid="8">
                                            <p:txEl>
                                              <p:pRg st="19" end="19"/>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
                                            <p:txEl>
                                              <p:pRg st="19" end="19"/>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8">
                                            <p:txEl>
                                              <p:pRg st="20" end="20"/>
                                            </p:txEl>
                                          </p:spTgt>
                                        </p:tgtEl>
                                        <p:attrNameLst>
                                          <p:attrName>style.visibility</p:attrName>
                                        </p:attrNameLst>
                                      </p:cBhvr>
                                      <p:to>
                                        <p:strVal val="visible"/>
                                      </p:to>
                                    </p:set>
                                    <p:anim calcmode="lin" valueType="num">
                                      <p:cBhvr additive="base">
                                        <p:cTn id="81" dur="500" fill="hold"/>
                                        <p:tgtEl>
                                          <p:spTgt spid="8">
                                            <p:txEl>
                                              <p:pRg st="20" end="2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8">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8" name="Rechteck 7"/>
          <p:cNvSpPr/>
          <p:nvPr/>
        </p:nvSpPr>
        <p:spPr>
          <a:xfrm>
            <a:off x="-18266" y="574155"/>
            <a:ext cx="9144000" cy="36000"/>
          </a:xfrm>
          <a:prstGeom prst="rect">
            <a:avLst/>
          </a:prstGeom>
          <a:solidFill>
            <a:schemeClr val="bg1"/>
          </a:solidFill>
          <a:ln w="19050">
            <a:solidFill>
              <a:srgbClr val="003366"/>
            </a:solidFill>
          </a:ln>
        </p:spPr>
        <p:txBody>
          <a:bodyPr>
            <a:spAutoFit/>
          </a:bodyPr>
          <a:lstStyle/>
          <a:p>
            <a:pPr marL="457200" indent="-457200">
              <a:defRPr/>
            </a:pPr>
            <a:endParaRPr lang="de-DE" sz="2000" b="1" dirty="0">
              <a:solidFill>
                <a:srgbClr val="003366"/>
              </a:solidFill>
            </a:endParaRPr>
          </a:p>
        </p:txBody>
      </p:sp>
      <p:sp>
        <p:nvSpPr>
          <p:cNvPr id="14" name="Ellipse 13"/>
          <p:cNvSpPr/>
          <p:nvPr/>
        </p:nvSpPr>
        <p:spPr>
          <a:xfrm>
            <a:off x="3275856" y="4941168"/>
            <a:ext cx="144016" cy="288032"/>
          </a:xfrm>
          <a:prstGeom prst="ellipse">
            <a:avLst/>
          </a:prstGeom>
        </p:spPr>
        <p:txBody>
          <a:bodyPr rtlCol="0" anchor="ctr">
            <a:spAutoFit/>
          </a:bodyPr>
          <a:lstStyle/>
          <a:p>
            <a:pPr algn="ctr"/>
            <a:endParaRPr lang="de-DE" sz="2000" b="1" dirty="0">
              <a:solidFill>
                <a:srgbClr val="003366"/>
              </a:solidFill>
            </a:endParaRPr>
          </a:p>
        </p:txBody>
      </p:sp>
      <p:cxnSp>
        <p:nvCxnSpPr>
          <p:cNvPr id="22" name="Gerade Verbindung mit Pfeil 21">
            <a:extLst>
              <a:ext uri="{FF2B5EF4-FFF2-40B4-BE49-F238E27FC236}">
                <a16:creationId xmlns:a16="http://schemas.microsoft.com/office/drawing/2014/main" id="{69F1332C-F082-4F9D-A1E7-CF9ACD8525B2}"/>
              </a:ext>
            </a:extLst>
          </p:cNvPr>
          <p:cNvCxnSpPr/>
          <p:nvPr/>
        </p:nvCxnSpPr>
        <p:spPr>
          <a:xfrm flipH="1">
            <a:off x="559145" y="4581110"/>
            <a:ext cx="360000"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3A8CC2CB-CFF2-4E25-81CE-7ED43AED183F}"/>
              </a:ext>
            </a:extLst>
          </p:cNvPr>
          <p:cNvCxnSpPr/>
          <p:nvPr/>
        </p:nvCxnSpPr>
        <p:spPr>
          <a:xfrm>
            <a:off x="2563981" y="6165304"/>
            <a:ext cx="0" cy="32400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10A96248-A55B-4E6B-BD19-059F8AD55FDD}"/>
              </a:ext>
            </a:extLst>
          </p:cNvPr>
          <p:cNvCxnSpPr/>
          <p:nvPr/>
        </p:nvCxnSpPr>
        <p:spPr>
          <a:xfrm>
            <a:off x="4261278" y="4582782"/>
            <a:ext cx="360000"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0" name="Grafik 19">
            <a:extLst>
              <a:ext uri="{FF2B5EF4-FFF2-40B4-BE49-F238E27FC236}">
                <a16:creationId xmlns:a16="http://schemas.microsoft.com/office/drawing/2014/main" id="{F38F00EA-247C-44B4-A364-9265715EDEC9}"/>
              </a:ext>
            </a:extLst>
          </p:cNvPr>
          <p:cNvPicPr>
            <a:picLocks noChangeAspect="1"/>
          </p:cNvPicPr>
          <p:nvPr/>
        </p:nvPicPr>
        <p:blipFill>
          <a:blip r:embed="rId3"/>
          <a:stretch>
            <a:fillRect/>
          </a:stretch>
        </p:blipFill>
        <p:spPr>
          <a:xfrm>
            <a:off x="-61712" y="767826"/>
            <a:ext cx="9216000" cy="6084608"/>
          </a:xfrm>
          <a:prstGeom prst="rect">
            <a:avLst/>
          </a:prstGeom>
        </p:spPr>
      </p:pic>
      <p:pic>
        <p:nvPicPr>
          <p:cNvPr id="21" name="Grafik 20">
            <a:extLst>
              <a:ext uri="{FF2B5EF4-FFF2-40B4-BE49-F238E27FC236}">
                <a16:creationId xmlns:a16="http://schemas.microsoft.com/office/drawing/2014/main" id="{DEA6D26E-180F-4B05-BEC0-D960FAF93163}"/>
              </a:ext>
            </a:extLst>
          </p:cNvPr>
          <p:cNvPicPr>
            <a:picLocks noChangeAspect="1"/>
          </p:cNvPicPr>
          <p:nvPr/>
        </p:nvPicPr>
        <p:blipFill>
          <a:blip r:embed="rId4"/>
          <a:stretch>
            <a:fillRect/>
          </a:stretch>
        </p:blipFill>
        <p:spPr>
          <a:xfrm>
            <a:off x="734445" y="1384025"/>
            <a:ext cx="7632841" cy="3642536"/>
          </a:xfrm>
          <a:prstGeom prst="rect">
            <a:avLst/>
          </a:prstGeom>
        </p:spPr>
      </p:pic>
      <p:pic>
        <p:nvPicPr>
          <p:cNvPr id="25" name="Grafik 24">
            <a:extLst>
              <a:ext uri="{FF2B5EF4-FFF2-40B4-BE49-F238E27FC236}">
                <a16:creationId xmlns:a16="http://schemas.microsoft.com/office/drawing/2014/main" id="{AA6050AA-11DE-47B3-95C6-43A75222616A}"/>
              </a:ext>
            </a:extLst>
          </p:cNvPr>
          <p:cNvPicPr>
            <a:picLocks noChangeAspect="1"/>
          </p:cNvPicPr>
          <p:nvPr/>
        </p:nvPicPr>
        <p:blipFill>
          <a:blip r:embed="rId5"/>
          <a:stretch>
            <a:fillRect/>
          </a:stretch>
        </p:blipFill>
        <p:spPr>
          <a:xfrm>
            <a:off x="3109338" y="4328088"/>
            <a:ext cx="3023878" cy="1536325"/>
          </a:xfrm>
          <a:prstGeom prst="rect">
            <a:avLst/>
          </a:prstGeom>
        </p:spPr>
      </p:pic>
      <p:sp>
        <p:nvSpPr>
          <p:cNvPr id="26" name="Rechteck 25">
            <a:extLst>
              <a:ext uri="{FF2B5EF4-FFF2-40B4-BE49-F238E27FC236}">
                <a16:creationId xmlns:a16="http://schemas.microsoft.com/office/drawing/2014/main" id="{CA07D8EE-4581-448A-873C-BC4BBF148CD8}"/>
              </a:ext>
            </a:extLst>
          </p:cNvPr>
          <p:cNvSpPr/>
          <p:nvPr/>
        </p:nvSpPr>
        <p:spPr>
          <a:xfrm>
            <a:off x="457840" y="926705"/>
            <a:ext cx="8191794" cy="400110"/>
          </a:xfrm>
          <a:prstGeom prst="rect">
            <a:avLst/>
          </a:prstGeom>
          <a:ln w="38100">
            <a:solidFill>
              <a:schemeClr val="bg1"/>
            </a:solidFill>
          </a:ln>
        </p:spPr>
        <p:txBody>
          <a:bodyPr wrap="none">
            <a:spAutoFit/>
          </a:bodyPr>
          <a:lstStyle/>
          <a:p>
            <a:pPr algn="ctr"/>
            <a:r>
              <a:rPr lang="de-DE" sz="2000" b="1" dirty="0">
                <a:solidFill>
                  <a:schemeClr val="bg1"/>
                </a:solidFill>
              </a:rPr>
              <a:t> Was beinhaltet der „unbestimmte Rechtsbegriff Kindeswohl“ ?</a:t>
            </a:r>
          </a:p>
        </p:txBody>
      </p:sp>
      <p:sp>
        <p:nvSpPr>
          <p:cNvPr id="2" name="Rechteck 1">
            <a:extLst>
              <a:ext uri="{FF2B5EF4-FFF2-40B4-BE49-F238E27FC236}">
                <a16:creationId xmlns:a16="http://schemas.microsoft.com/office/drawing/2014/main" id="{F0C5BE91-F049-4E22-8477-8EE80A3C9F08}"/>
              </a:ext>
            </a:extLst>
          </p:cNvPr>
          <p:cNvSpPr/>
          <p:nvPr/>
        </p:nvSpPr>
        <p:spPr>
          <a:xfrm>
            <a:off x="1220866" y="3205293"/>
            <a:ext cx="1951175" cy="400110"/>
          </a:xfrm>
          <a:prstGeom prst="rect">
            <a:avLst/>
          </a:prstGeom>
        </p:spPr>
        <p:txBody>
          <a:bodyPr wrap="none">
            <a:spAutoFit/>
          </a:bodyPr>
          <a:lstStyle/>
          <a:p>
            <a:r>
              <a:rPr lang="de-DE" sz="2000" b="1" dirty="0">
                <a:solidFill>
                  <a:srgbClr val="003366"/>
                </a:solidFill>
                <a:sym typeface="Symbol"/>
              </a:rPr>
              <a:t>„Kindeswohl“ </a:t>
            </a:r>
            <a:endParaRPr lang="de-DE" sz="2000" dirty="0"/>
          </a:p>
        </p:txBody>
      </p:sp>
      <p:cxnSp>
        <p:nvCxnSpPr>
          <p:cNvPr id="4" name="Gerade Verbindung mit Pfeil 3">
            <a:extLst>
              <a:ext uri="{FF2B5EF4-FFF2-40B4-BE49-F238E27FC236}">
                <a16:creationId xmlns:a16="http://schemas.microsoft.com/office/drawing/2014/main" id="{8F5E3A6F-4D07-4782-BCE9-A0CE2617A716}"/>
              </a:ext>
            </a:extLst>
          </p:cNvPr>
          <p:cNvCxnSpPr/>
          <p:nvPr/>
        </p:nvCxnSpPr>
        <p:spPr>
          <a:xfrm flipV="1">
            <a:off x="2339752" y="2839156"/>
            <a:ext cx="1656184" cy="366137"/>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585999F7-1839-4BAE-8A62-6D899872BF86}"/>
              </a:ext>
            </a:extLst>
          </p:cNvPr>
          <p:cNvCxnSpPr>
            <a:cxnSpLocks/>
          </p:cNvCxnSpPr>
          <p:nvPr/>
        </p:nvCxnSpPr>
        <p:spPr>
          <a:xfrm>
            <a:off x="3109338" y="3405348"/>
            <a:ext cx="886598" cy="23652"/>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C2E40547-AD48-4ADA-B83B-E014B215DD38}"/>
              </a:ext>
            </a:extLst>
          </p:cNvPr>
          <p:cNvSpPr/>
          <p:nvPr/>
        </p:nvSpPr>
        <p:spPr>
          <a:xfrm>
            <a:off x="5004048" y="2700665"/>
            <a:ext cx="2132315" cy="400110"/>
          </a:xfrm>
          <a:prstGeom prst="rect">
            <a:avLst/>
          </a:prstGeom>
        </p:spPr>
        <p:txBody>
          <a:bodyPr wrap="none">
            <a:spAutoFit/>
          </a:bodyPr>
          <a:lstStyle/>
          <a:p>
            <a:r>
              <a:rPr lang="de-DE" sz="2000" b="1" dirty="0">
                <a:solidFill>
                  <a:srgbClr val="003366"/>
                </a:solidFill>
                <a:sym typeface="Symbol"/>
              </a:rPr>
              <a:t>► päd. Haltung </a:t>
            </a:r>
            <a:endParaRPr lang="de-DE" sz="2000" dirty="0"/>
          </a:p>
        </p:txBody>
      </p:sp>
      <p:sp>
        <p:nvSpPr>
          <p:cNvPr id="18" name="Rechteck 17">
            <a:extLst>
              <a:ext uri="{FF2B5EF4-FFF2-40B4-BE49-F238E27FC236}">
                <a16:creationId xmlns:a16="http://schemas.microsoft.com/office/drawing/2014/main" id="{AA609811-FF30-4B54-984E-0E9FF7F1A401}"/>
              </a:ext>
            </a:extLst>
          </p:cNvPr>
          <p:cNvSpPr/>
          <p:nvPr/>
        </p:nvSpPr>
        <p:spPr>
          <a:xfrm>
            <a:off x="5004048" y="3312232"/>
            <a:ext cx="2717411" cy="400110"/>
          </a:xfrm>
          <a:prstGeom prst="rect">
            <a:avLst/>
          </a:prstGeom>
        </p:spPr>
        <p:txBody>
          <a:bodyPr wrap="none">
            <a:spAutoFit/>
          </a:bodyPr>
          <a:lstStyle/>
          <a:p>
            <a:r>
              <a:rPr lang="de-DE" sz="2000" b="1" dirty="0">
                <a:solidFill>
                  <a:srgbClr val="003366"/>
                </a:solidFill>
                <a:sym typeface="Symbol"/>
              </a:rPr>
              <a:t>► Erziehungspraxis </a:t>
            </a:r>
            <a:endParaRPr lang="de-DE" sz="2000" dirty="0"/>
          </a:p>
        </p:txBody>
      </p:sp>
      <p:sp>
        <p:nvSpPr>
          <p:cNvPr id="24" name="Rechteck 23">
            <a:extLst>
              <a:ext uri="{FF2B5EF4-FFF2-40B4-BE49-F238E27FC236}">
                <a16:creationId xmlns:a16="http://schemas.microsoft.com/office/drawing/2014/main" id="{7357C2C2-1072-4EE5-846A-B723F9A1F684}"/>
              </a:ext>
            </a:extLst>
          </p:cNvPr>
          <p:cNvSpPr/>
          <p:nvPr/>
        </p:nvSpPr>
        <p:spPr>
          <a:xfrm>
            <a:off x="5004048" y="3929128"/>
            <a:ext cx="3573414" cy="400110"/>
          </a:xfrm>
          <a:prstGeom prst="rect">
            <a:avLst/>
          </a:prstGeom>
        </p:spPr>
        <p:txBody>
          <a:bodyPr wrap="none">
            <a:spAutoFit/>
          </a:bodyPr>
          <a:lstStyle/>
          <a:p>
            <a:r>
              <a:rPr lang="de-DE" sz="2000" b="1" dirty="0">
                <a:solidFill>
                  <a:srgbClr val="003366"/>
                </a:solidFill>
                <a:sym typeface="Symbol"/>
              </a:rPr>
              <a:t>► Rechtsnormen beachten </a:t>
            </a:r>
            <a:endParaRPr lang="de-DE" sz="2000" dirty="0"/>
          </a:p>
        </p:txBody>
      </p:sp>
      <p:sp>
        <p:nvSpPr>
          <p:cNvPr id="3" name="Pfeil: nach unten 2">
            <a:extLst>
              <a:ext uri="{FF2B5EF4-FFF2-40B4-BE49-F238E27FC236}">
                <a16:creationId xmlns:a16="http://schemas.microsoft.com/office/drawing/2014/main" id="{F0B88FB1-1F60-4EDA-981D-AB69C6FE1C96}"/>
              </a:ext>
            </a:extLst>
          </p:cNvPr>
          <p:cNvSpPr/>
          <p:nvPr/>
        </p:nvSpPr>
        <p:spPr>
          <a:xfrm>
            <a:off x="4572000" y="2420888"/>
            <a:ext cx="45719" cy="279777"/>
          </a:xfrm>
          <a:prstGeom prst="downArrow">
            <a:avLst/>
          </a:prstGeom>
        </p:spPr>
        <p:txBody>
          <a:bodyPr rtlCol="0" anchor="ctr">
            <a:spAutoFit/>
          </a:bodyPr>
          <a:lstStyle/>
          <a:p>
            <a:pPr algn="ctr"/>
            <a:endParaRPr lang="de-DE" sz="2000" b="1" dirty="0">
              <a:solidFill>
                <a:srgbClr val="003366"/>
              </a:solidFill>
            </a:endParaRPr>
          </a:p>
        </p:txBody>
      </p:sp>
      <p:sp>
        <p:nvSpPr>
          <p:cNvPr id="6" name="Pfeil: nach unten 5">
            <a:extLst>
              <a:ext uri="{FF2B5EF4-FFF2-40B4-BE49-F238E27FC236}">
                <a16:creationId xmlns:a16="http://schemas.microsoft.com/office/drawing/2014/main" id="{A902A512-44C4-47B8-AD32-D76D7FC92E45}"/>
              </a:ext>
            </a:extLst>
          </p:cNvPr>
          <p:cNvSpPr/>
          <p:nvPr/>
        </p:nvSpPr>
        <p:spPr>
          <a:xfrm>
            <a:off x="4461007" y="2420888"/>
            <a:ext cx="288000" cy="324000"/>
          </a:xfrm>
          <a:prstGeom prst="downArrow">
            <a:avLst/>
          </a:prstGeom>
          <a:solidFill>
            <a:srgbClr val="003366"/>
          </a:solidFill>
        </p:spPr>
        <p:txBody>
          <a:bodyPr rtlCol="0" anchor="ctr">
            <a:spAutoFit/>
          </a:bodyPr>
          <a:lstStyle/>
          <a:p>
            <a:pPr algn="ctr"/>
            <a:endParaRPr lang="de-DE" sz="2000" b="1" dirty="0">
              <a:solidFill>
                <a:srgbClr val="003366"/>
              </a:solidFill>
            </a:endParaRPr>
          </a:p>
        </p:txBody>
      </p:sp>
      <p:sp>
        <p:nvSpPr>
          <p:cNvPr id="28" name="Pfeil: nach unten 27">
            <a:extLst>
              <a:ext uri="{FF2B5EF4-FFF2-40B4-BE49-F238E27FC236}">
                <a16:creationId xmlns:a16="http://schemas.microsoft.com/office/drawing/2014/main" id="{88987F1A-A6AE-42F8-BF37-6942C716C245}"/>
              </a:ext>
            </a:extLst>
          </p:cNvPr>
          <p:cNvSpPr/>
          <p:nvPr/>
        </p:nvSpPr>
        <p:spPr>
          <a:xfrm>
            <a:off x="4461007" y="3120039"/>
            <a:ext cx="288000" cy="324000"/>
          </a:xfrm>
          <a:prstGeom prst="downArrow">
            <a:avLst/>
          </a:prstGeom>
          <a:solidFill>
            <a:srgbClr val="003366"/>
          </a:solidFill>
        </p:spPr>
        <p:txBody>
          <a:bodyPr rtlCol="0" anchor="ctr">
            <a:spAutoFit/>
          </a:bodyPr>
          <a:lstStyle/>
          <a:p>
            <a:pPr algn="ctr"/>
            <a:endParaRPr lang="de-DE" sz="2000" b="1" dirty="0">
              <a:solidFill>
                <a:srgbClr val="003366"/>
              </a:solidFill>
            </a:endParaRPr>
          </a:p>
        </p:txBody>
      </p:sp>
      <p:sp>
        <p:nvSpPr>
          <p:cNvPr id="29" name="Pfeil: nach unten 28">
            <a:extLst>
              <a:ext uri="{FF2B5EF4-FFF2-40B4-BE49-F238E27FC236}">
                <a16:creationId xmlns:a16="http://schemas.microsoft.com/office/drawing/2014/main" id="{2AF1A585-E466-46CA-BD62-60FE002E2427}"/>
              </a:ext>
            </a:extLst>
          </p:cNvPr>
          <p:cNvSpPr/>
          <p:nvPr/>
        </p:nvSpPr>
        <p:spPr>
          <a:xfrm>
            <a:off x="4473719" y="3751043"/>
            <a:ext cx="288000" cy="324000"/>
          </a:xfrm>
          <a:prstGeom prst="downArrow">
            <a:avLst/>
          </a:prstGeom>
          <a:solidFill>
            <a:srgbClr val="003366"/>
          </a:solidFill>
        </p:spPr>
        <p:txBody>
          <a:bodyPr rtlCol="0" anchor="ctr">
            <a:spAutoFit/>
          </a:bodyPr>
          <a:lstStyle/>
          <a:p>
            <a:pPr algn="ctr"/>
            <a:endParaRPr lang="de-DE" sz="2000" b="1" dirty="0">
              <a:solidFill>
                <a:srgbClr val="003366"/>
              </a:solidFill>
            </a:endParaRPr>
          </a:p>
        </p:txBody>
      </p:sp>
      <p:cxnSp>
        <p:nvCxnSpPr>
          <p:cNvPr id="30" name="Gerade Verbindung mit Pfeil 29">
            <a:extLst>
              <a:ext uri="{FF2B5EF4-FFF2-40B4-BE49-F238E27FC236}">
                <a16:creationId xmlns:a16="http://schemas.microsoft.com/office/drawing/2014/main" id="{7593D0EB-CB3E-4A51-A1B1-243FB6D38F79}"/>
              </a:ext>
            </a:extLst>
          </p:cNvPr>
          <p:cNvCxnSpPr>
            <a:cxnSpLocks/>
          </p:cNvCxnSpPr>
          <p:nvPr/>
        </p:nvCxnSpPr>
        <p:spPr>
          <a:xfrm rot="1620000" flipV="1">
            <a:off x="2322997" y="3654784"/>
            <a:ext cx="1656184" cy="366137"/>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7BB281A8-4DC6-4254-8224-A708F7BB0D43}"/>
              </a:ext>
            </a:extLst>
          </p:cNvPr>
          <p:cNvSpPr/>
          <p:nvPr/>
        </p:nvSpPr>
        <p:spPr>
          <a:xfrm>
            <a:off x="-48720" y="-40467"/>
            <a:ext cx="9180000" cy="828000"/>
          </a:xfrm>
          <a:prstGeom prst="rect">
            <a:avLst/>
          </a:prstGeom>
          <a:solidFill>
            <a:srgbClr val="003366"/>
          </a:solidFill>
        </p:spPr>
        <p:txBody>
          <a:bodyPr wrap="square">
            <a:spAutoFit/>
          </a:bodyPr>
          <a:lstStyle/>
          <a:p>
            <a:pPr marL="355600" indent="-355600">
              <a:tabLst>
                <a:tab pos="88900" algn="l"/>
              </a:tabLst>
            </a:pPr>
            <a:r>
              <a:rPr lang="de-DE" sz="2400" b="1" dirty="0">
                <a:solidFill>
                  <a:schemeClr val="bg1"/>
                </a:solidFill>
              </a:rPr>
              <a:t>II. Fachlich- rechtliche Grenzen im „Gewaltverbot“                                  </a:t>
            </a:r>
            <a:r>
              <a:rPr lang="de-DE" sz="2000" b="1" dirty="0">
                <a:solidFill>
                  <a:schemeClr val="bg1"/>
                </a:solidFill>
              </a:rPr>
              <a:t>2. Projektideen, </a:t>
            </a:r>
            <a:r>
              <a:rPr lang="de-DE" sz="2000" b="1" dirty="0" err="1">
                <a:solidFill>
                  <a:schemeClr val="bg1"/>
                </a:solidFill>
              </a:rPr>
              <a:t>insbesond</a:t>
            </a:r>
            <a:r>
              <a:rPr lang="de-DE" sz="2000" b="1" dirty="0">
                <a:solidFill>
                  <a:schemeClr val="bg1"/>
                </a:solidFill>
              </a:rPr>
              <a:t>. zum „Kindeswohl“ und zum „</a:t>
            </a:r>
            <a:r>
              <a:rPr lang="de-DE" sz="2000" b="1" dirty="0" err="1">
                <a:solidFill>
                  <a:schemeClr val="bg1"/>
                </a:solidFill>
              </a:rPr>
              <a:t>Macht“begriff</a:t>
            </a:r>
            <a:endParaRPr lang="de-DE" sz="2000" b="1" dirty="0">
              <a:solidFill>
                <a:schemeClr val="bg1"/>
              </a:solidFill>
            </a:endParaRPr>
          </a:p>
        </p:txBody>
      </p:sp>
    </p:spTree>
    <p:extLst>
      <p:ext uri="{BB962C8B-B14F-4D97-AF65-F5344CB8AC3E}">
        <p14:creationId xmlns:p14="http://schemas.microsoft.com/office/powerpoint/2010/main" val="309832009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8" name="Rechteck 7"/>
          <p:cNvSpPr/>
          <p:nvPr/>
        </p:nvSpPr>
        <p:spPr>
          <a:xfrm>
            <a:off x="-18266" y="574155"/>
            <a:ext cx="9144000" cy="36000"/>
          </a:xfrm>
          <a:prstGeom prst="rect">
            <a:avLst/>
          </a:prstGeom>
          <a:solidFill>
            <a:schemeClr val="bg1"/>
          </a:solidFill>
          <a:ln w="19050">
            <a:solidFill>
              <a:srgbClr val="003366"/>
            </a:solidFill>
          </a:ln>
        </p:spPr>
        <p:txBody>
          <a:bodyPr>
            <a:spAutoFit/>
          </a:bodyPr>
          <a:lstStyle/>
          <a:p>
            <a:pPr marL="457200" indent="-457200">
              <a:defRPr/>
            </a:pPr>
            <a:endParaRPr lang="de-DE" sz="2000" b="1" dirty="0">
              <a:solidFill>
                <a:srgbClr val="003366"/>
              </a:solidFill>
            </a:endParaRPr>
          </a:p>
        </p:txBody>
      </p:sp>
      <p:sp>
        <p:nvSpPr>
          <p:cNvPr id="14" name="Ellipse 13"/>
          <p:cNvSpPr/>
          <p:nvPr/>
        </p:nvSpPr>
        <p:spPr>
          <a:xfrm>
            <a:off x="3275856" y="4941168"/>
            <a:ext cx="144016" cy="288032"/>
          </a:xfrm>
          <a:prstGeom prst="ellipse">
            <a:avLst/>
          </a:prstGeom>
        </p:spPr>
        <p:txBody>
          <a:bodyPr rtlCol="0" anchor="ctr">
            <a:spAutoFit/>
          </a:bodyPr>
          <a:lstStyle/>
          <a:p>
            <a:pPr algn="ctr"/>
            <a:endParaRPr lang="de-DE" sz="2000" b="1" dirty="0">
              <a:solidFill>
                <a:srgbClr val="003366"/>
              </a:solidFill>
            </a:endParaRPr>
          </a:p>
        </p:txBody>
      </p:sp>
      <p:cxnSp>
        <p:nvCxnSpPr>
          <p:cNvPr id="22" name="Gerade Verbindung mit Pfeil 21">
            <a:extLst>
              <a:ext uri="{FF2B5EF4-FFF2-40B4-BE49-F238E27FC236}">
                <a16:creationId xmlns:a16="http://schemas.microsoft.com/office/drawing/2014/main" id="{69F1332C-F082-4F9D-A1E7-CF9ACD8525B2}"/>
              </a:ext>
            </a:extLst>
          </p:cNvPr>
          <p:cNvCxnSpPr/>
          <p:nvPr/>
        </p:nvCxnSpPr>
        <p:spPr>
          <a:xfrm flipH="1">
            <a:off x="559145" y="4581110"/>
            <a:ext cx="360000"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3A8CC2CB-CFF2-4E25-81CE-7ED43AED183F}"/>
              </a:ext>
            </a:extLst>
          </p:cNvPr>
          <p:cNvCxnSpPr/>
          <p:nvPr/>
        </p:nvCxnSpPr>
        <p:spPr>
          <a:xfrm>
            <a:off x="2563981" y="6165304"/>
            <a:ext cx="0" cy="32400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10A96248-A55B-4E6B-BD19-059F8AD55FDD}"/>
              </a:ext>
            </a:extLst>
          </p:cNvPr>
          <p:cNvCxnSpPr/>
          <p:nvPr/>
        </p:nvCxnSpPr>
        <p:spPr>
          <a:xfrm>
            <a:off x="4261278" y="4582782"/>
            <a:ext cx="360000"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C4734613-44EB-422B-8744-EE8CB79E2C44}"/>
              </a:ext>
            </a:extLst>
          </p:cNvPr>
          <p:cNvPicPr>
            <a:picLocks noChangeAspect="1"/>
          </p:cNvPicPr>
          <p:nvPr/>
        </p:nvPicPr>
        <p:blipFill>
          <a:blip r:embed="rId3"/>
          <a:stretch>
            <a:fillRect/>
          </a:stretch>
        </p:blipFill>
        <p:spPr>
          <a:xfrm>
            <a:off x="-12961" y="784194"/>
            <a:ext cx="9206465" cy="6156000"/>
          </a:xfrm>
          <a:prstGeom prst="rect">
            <a:avLst/>
          </a:prstGeom>
          <a:ln w="38100">
            <a:solidFill>
              <a:srgbClr val="003366"/>
            </a:solidFill>
          </a:ln>
        </p:spPr>
      </p:pic>
      <p:sp>
        <p:nvSpPr>
          <p:cNvPr id="10" name="Rechteck 9">
            <a:extLst>
              <a:ext uri="{FF2B5EF4-FFF2-40B4-BE49-F238E27FC236}">
                <a16:creationId xmlns:a16="http://schemas.microsoft.com/office/drawing/2014/main" id="{4141D3F4-F901-482F-A69E-0B1C36DB4F5E}"/>
              </a:ext>
            </a:extLst>
          </p:cNvPr>
          <p:cNvSpPr/>
          <p:nvPr/>
        </p:nvSpPr>
        <p:spPr>
          <a:xfrm>
            <a:off x="-35728" y="-46803"/>
            <a:ext cx="9252000" cy="830997"/>
          </a:xfrm>
          <a:prstGeom prst="rect">
            <a:avLst/>
          </a:prstGeom>
          <a:solidFill>
            <a:srgbClr val="003366"/>
          </a:solidFill>
        </p:spPr>
        <p:txBody>
          <a:bodyPr wrap="square">
            <a:spAutoFit/>
          </a:bodyPr>
          <a:lstStyle/>
          <a:p>
            <a:pPr marL="355600" indent="-355600">
              <a:tabLst>
                <a:tab pos="88900" algn="l"/>
              </a:tabLst>
            </a:pPr>
            <a:r>
              <a:rPr lang="de-DE" sz="2400" b="1" dirty="0">
                <a:solidFill>
                  <a:schemeClr val="bg1"/>
                </a:solidFill>
              </a:rPr>
              <a:t>II. Fachlich-rechtliche Grenzen im „Gewaltverbot“ </a:t>
            </a:r>
            <a:r>
              <a:rPr lang="de-DE" sz="2000" b="1" dirty="0">
                <a:solidFill>
                  <a:schemeClr val="bg1"/>
                </a:solidFill>
              </a:rPr>
              <a:t>2.Kindeswohl</a:t>
            </a:r>
          </a:p>
          <a:p>
            <a:pPr marL="355600" indent="-355600">
              <a:tabLst>
                <a:tab pos="88900" algn="l"/>
              </a:tabLst>
            </a:pPr>
            <a:r>
              <a:rPr lang="de-DE" sz="2400" b="1" dirty="0">
                <a:solidFill>
                  <a:schemeClr val="bg1"/>
                </a:solidFill>
              </a:rPr>
              <a:t>                                 </a:t>
            </a:r>
            <a:endParaRPr lang="de-DE" sz="2000" b="1" dirty="0">
              <a:solidFill>
                <a:schemeClr val="bg1"/>
              </a:solidFill>
            </a:endParaRPr>
          </a:p>
        </p:txBody>
      </p:sp>
      <p:pic>
        <p:nvPicPr>
          <p:cNvPr id="2" name="Grafik 1">
            <a:extLst>
              <a:ext uri="{FF2B5EF4-FFF2-40B4-BE49-F238E27FC236}">
                <a16:creationId xmlns:a16="http://schemas.microsoft.com/office/drawing/2014/main" id="{6D012F7C-AA31-4130-8E85-B26DCA29B48B}"/>
              </a:ext>
            </a:extLst>
          </p:cNvPr>
          <p:cNvPicPr>
            <a:picLocks noChangeAspect="1"/>
          </p:cNvPicPr>
          <p:nvPr/>
        </p:nvPicPr>
        <p:blipFill>
          <a:blip r:embed="rId4"/>
          <a:stretch>
            <a:fillRect/>
          </a:stretch>
        </p:blipFill>
        <p:spPr>
          <a:xfrm>
            <a:off x="446275" y="341908"/>
            <a:ext cx="8230313" cy="536494"/>
          </a:xfrm>
          <a:prstGeom prst="rect">
            <a:avLst/>
          </a:prstGeom>
        </p:spPr>
      </p:pic>
    </p:spTree>
    <p:extLst>
      <p:ext uri="{BB962C8B-B14F-4D97-AF65-F5344CB8AC3E}">
        <p14:creationId xmlns:p14="http://schemas.microsoft.com/office/powerpoint/2010/main" val="309512123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8" name="Rechteck 7"/>
          <p:cNvSpPr/>
          <p:nvPr/>
        </p:nvSpPr>
        <p:spPr>
          <a:xfrm>
            <a:off x="-18266" y="574155"/>
            <a:ext cx="9144000" cy="36000"/>
          </a:xfrm>
          <a:prstGeom prst="rect">
            <a:avLst/>
          </a:prstGeom>
          <a:solidFill>
            <a:schemeClr val="bg1"/>
          </a:solidFill>
          <a:ln w="19050">
            <a:solidFill>
              <a:srgbClr val="003366"/>
            </a:solidFill>
          </a:ln>
        </p:spPr>
        <p:txBody>
          <a:bodyPr>
            <a:spAutoFit/>
          </a:bodyPr>
          <a:lstStyle/>
          <a:p>
            <a:pPr marL="457200" indent="-457200">
              <a:defRPr/>
            </a:pPr>
            <a:endParaRPr lang="de-DE" sz="2000" b="1" dirty="0">
              <a:solidFill>
                <a:srgbClr val="003366"/>
              </a:solidFill>
            </a:endParaRPr>
          </a:p>
        </p:txBody>
      </p:sp>
      <p:sp>
        <p:nvSpPr>
          <p:cNvPr id="14" name="Ellipse 13"/>
          <p:cNvSpPr/>
          <p:nvPr/>
        </p:nvSpPr>
        <p:spPr>
          <a:xfrm>
            <a:off x="3275856" y="4941168"/>
            <a:ext cx="144016" cy="288032"/>
          </a:xfrm>
          <a:prstGeom prst="ellipse">
            <a:avLst/>
          </a:prstGeom>
        </p:spPr>
        <p:txBody>
          <a:bodyPr rtlCol="0" anchor="ctr">
            <a:spAutoFit/>
          </a:bodyPr>
          <a:lstStyle/>
          <a:p>
            <a:pPr algn="ctr"/>
            <a:endParaRPr lang="de-DE" sz="2000" b="1" dirty="0">
              <a:solidFill>
                <a:srgbClr val="003366"/>
              </a:solidFill>
            </a:endParaRPr>
          </a:p>
        </p:txBody>
      </p:sp>
      <p:cxnSp>
        <p:nvCxnSpPr>
          <p:cNvPr id="22" name="Gerade Verbindung mit Pfeil 21">
            <a:extLst>
              <a:ext uri="{FF2B5EF4-FFF2-40B4-BE49-F238E27FC236}">
                <a16:creationId xmlns:a16="http://schemas.microsoft.com/office/drawing/2014/main" id="{69F1332C-F082-4F9D-A1E7-CF9ACD8525B2}"/>
              </a:ext>
            </a:extLst>
          </p:cNvPr>
          <p:cNvCxnSpPr/>
          <p:nvPr/>
        </p:nvCxnSpPr>
        <p:spPr>
          <a:xfrm flipH="1">
            <a:off x="559145" y="4581110"/>
            <a:ext cx="360000"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3A8CC2CB-CFF2-4E25-81CE-7ED43AED183F}"/>
              </a:ext>
            </a:extLst>
          </p:cNvPr>
          <p:cNvCxnSpPr/>
          <p:nvPr/>
        </p:nvCxnSpPr>
        <p:spPr>
          <a:xfrm>
            <a:off x="2563981" y="6165304"/>
            <a:ext cx="0" cy="32400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10A96248-A55B-4E6B-BD19-059F8AD55FDD}"/>
              </a:ext>
            </a:extLst>
          </p:cNvPr>
          <p:cNvCxnSpPr/>
          <p:nvPr/>
        </p:nvCxnSpPr>
        <p:spPr>
          <a:xfrm>
            <a:off x="4261278" y="4582782"/>
            <a:ext cx="360000"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hteck 2">
            <a:extLst>
              <a:ext uri="{FF2B5EF4-FFF2-40B4-BE49-F238E27FC236}">
                <a16:creationId xmlns:a16="http://schemas.microsoft.com/office/drawing/2014/main" id="{F0A16C71-B6F2-421B-89B1-FE5B25538D7F}"/>
              </a:ext>
            </a:extLst>
          </p:cNvPr>
          <p:cNvSpPr/>
          <p:nvPr/>
        </p:nvSpPr>
        <p:spPr>
          <a:xfrm>
            <a:off x="27405" y="937940"/>
            <a:ext cx="9125734" cy="5940000"/>
          </a:xfrm>
          <a:prstGeom prst="rect">
            <a:avLst/>
          </a:prstGeom>
        </p:spPr>
        <p:txBody>
          <a:bodyPr wrap="square">
            <a:spAutoFit/>
          </a:bodyPr>
          <a:lstStyle/>
          <a:p>
            <a:endParaRPr lang="de-DE" dirty="0"/>
          </a:p>
          <a:p>
            <a:r>
              <a:rPr lang="de-DE" dirty="0"/>
              <a:t>              </a:t>
            </a:r>
          </a:p>
          <a:p>
            <a:endParaRPr lang="de-DE" sz="2000" b="1" dirty="0">
              <a:solidFill>
                <a:srgbClr val="003366"/>
              </a:solidFill>
            </a:endParaRPr>
          </a:p>
          <a:p>
            <a:pPr algn="ctr"/>
            <a:r>
              <a:rPr lang="de-DE" sz="2000" b="1" dirty="0">
                <a:solidFill>
                  <a:srgbClr val="003366"/>
                </a:solidFill>
              </a:rPr>
              <a:t>Kindeswohlgefährdung liegt im Kontext der Pädagogik vor:</a:t>
            </a:r>
          </a:p>
          <a:p>
            <a:endParaRPr lang="de-DE" sz="2000" b="1" dirty="0">
              <a:solidFill>
                <a:srgbClr val="003366"/>
              </a:solidFill>
            </a:endParaRPr>
          </a:p>
          <a:p>
            <a:pPr marL="984250" indent="-452438"/>
            <a:r>
              <a:rPr lang="de-DE" sz="2000" dirty="0">
                <a:solidFill>
                  <a:srgbClr val="003366"/>
                </a:solidFill>
              </a:rPr>
              <a:t>o	Bei Lebens- oder erhebliche Gesundheitsgefahr</a:t>
            </a:r>
          </a:p>
          <a:p>
            <a:pPr marL="984250" indent="-452438"/>
            <a:endParaRPr lang="de-DE" sz="2000" dirty="0">
              <a:solidFill>
                <a:srgbClr val="003366"/>
              </a:solidFill>
            </a:endParaRPr>
          </a:p>
          <a:p>
            <a:pPr marL="984250" indent="-452438"/>
            <a:r>
              <a:rPr lang="de-DE" sz="2000" dirty="0">
                <a:solidFill>
                  <a:srgbClr val="003366"/>
                </a:solidFill>
              </a:rPr>
              <a:t>o	Bei prognostizierter andauernder Gefahr für die Entwicklung zur eigen- verantwortlichen, gemeinschaftsfähigen Persönlichkeit in  körperlicher, geistiger o. seelischer Hinsicht, verursacht durch </a:t>
            </a:r>
            <a:r>
              <a:rPr lang="de-DE" sz="2000" dirty="0" err="1">
                <a:solidFill>
                  <a:srgbClr val="003366"/>
                </a:solidFill>
              </a:rPr>
              <a:t>fachl</a:t>
            </a:r>
            <a:r>
              <a:rPr lang="de-DE" sz="2000" dirty="0">
                <a:solidFill>
                  <a:srgbClr val="003366"/>
                </a:solidFill>
              </a:rPr>
              <a:t>. nicht  </a:t>
            </a:r>
            <a:r>
              <a:rPr lang="de-DE" sz="2000" dirty="0" err="1">
                <a:solidFill>
                  <a:srgbClr val="003366"/>
                </a:solidFill>
              </a:rPr>
              <a:t>begründ</a:t>
            </a:r>
            <a:r>
              <a:rPr lang="de-DE" sz="2000" dirty="0">
                <a:solidFill>
                  <a:srgbClr val="003366"/>
                </a:solidFill>
              </a:rPr>
              <a:t>- bares  Verhalten. Dies ist  zum Beispiel der Fall bei  Vernachlässigung. </a:t>
            </a:r>
          </a:p>
          <a:p>
            <a:pPr marL="984250" indent="-452438"/>
            <a:r>
              <a:rPr lang="de-DE" sz="2000" dirty="0">
                <a:solidFill>
                  <a:srgbClr val="003366"/>
                </a:solidFill>
              </a:rPr>
              <a:t>      Vernachlässigung  ist kindeswohlgefährdend, wenn aufgrund fehlender oder  unzureichender  Fürsorge elementare Bedürfnisse nicht oder nur mangelhaft  befriedigt werden, mit der  Prognose  chronischer </a:t>
            </a:r>
            <a:r>
              <a:rPr lang="de-DE" sz="2000" dirty="0" err="1">
                <a:solidFill>
                  <a:srgbClr val="003366"/>
                </a:solidFill>
              </a:rPr>
              <a:t>körperl</a:t>
            </a:r>
            <a:r>
              <a:rPr lang="de-DE" sz="2000" dirty="0">
                <a:solidFill>
                  <a:srgbClr val="003366"/>
                </a:solidFill>
              </a:rPr>
              <a:t>., geistiger oder seelischer Unterversorgung.</a:t>
            </a:r>
          </a:p>
        </p:txBody>
      </p:sp>
      <p:sp>
        <p:nvSpPr>
          <p:cNvPr id="12" name="Rechteck 11">
            <a:extLst>
              <a:ext uri="{FF2B5EF4-FFF2-40B4-BE49-F238E27FC236}">
                <a16:creationId xmlns:a16="http://schemas.microsoft.com/office/drawing/2014/main" id="{6DE4E990-3687-4AED-84CC-3BA0D9E3BFED}"/>
              </a:ext>
            </a:extLst>
          </p:cNvPr>
          <p:cNvSpPr/>
          <p:nvPr/>
        </p:nvSpPr>
        <p:spPr>
          <a:xfrm>
            <a:off x="-18652" y="-41840"/>
            <a:ext cx="9161462" cy="792000"/>
          </a:xfrm>
          <a:prstGeom prst="rect">
            <a:avLst/>
          </a:prstGeom>
          <a:solidFill>
            <a:srgbClr val="003366"/>
          </a:solidFill>
        </p:spPr>
        <p:txBody>
          <a:bodyPr wrap="square">
            <a:spAutoFit/>
          </a:bodyPr>
          <a:lstStyle/>
          <a:p>
            <a:pPr marL="355600" indent="-355600">
              <a:tabLst>
                <a:tab pos="88900" algn="l"/>
              </a:tabLst>
            </a:pPr>
            <a:r>
              <a:rPr lang="de-DE" sz="2400" b="1" dirty="0">
                <a:solidFill>
                  <a:schemeClr val="bg1"/>
                </a:solidFill>
              </a:rPr>
              <a:t>II. Fachlich- rechtliche Grenzen im „Gewaltverbot“                                  </a:t>
            </a:r>
            <a:r>
              <a:rPr lang="de-DE" sz="2000" b="1" dirty="0">
                <a:solidFill>
                  <a:schemeClr val="bg1"/>
                </a:solidFill>
              </a:rPr>
              <a:t>2. Projektideen, </a:t>
            </a:r>
            <a:r>
              <a:rPr lang="de-DE" sz="2000" b="1" dirty="0" err="1">
                <a:solidFill>
                  <a:schemeClr val="bg1"/>
                </a:solidFill>
              </a:rPr>
              <a:t>insbesond</a:t>
            </a:r>
            <a:r>
              <a:rPr lang="de-DE" sz="2000" b="1" dirty="0">
                <a:solidFill>
                  <a:schemeClr val="bg1"/>
                </a:solidFill>
              </a:rPr>
              <a:t>. zum „Kindeswohl“ und zum „</a:t>
            </a:r>
            <a:r>
              <a:rPr lang="de-DE" sz="2000" b="1" dirty="0" err="1">
                <a:solidFill>
                  <a:schemeClr val="bg1"/>
                </a:solidFill>
              </a:rPr>
              <a:t>Macht“begriff</a:t>
            </a:r>
            <a:endParaRPr lang="de-DE" sz="2000" b="1" dirty="0">
              <a:solidFill>
                <a:schemeClr val="bg1"/>
              </a:solidFill>
            </a:endParaRPr>
          </a:p>
        </p:txBody>
      </p:sp>
    </p:spTree>
    <p:extLst>
      <p:ext uri="{BB962C8B-B14F-4D97-AF65-F5344CB8AC3E}">
        <p14:creationId xmlns:p14="http://schemas.microsoft.com/office/powerpoint/2010/main" val="41613120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727601"/>
            <a:ext cx="9108000" cy="6120000"/>
          </a:xfrm>
          <a:prstGeom prst="rect">
            <a:avLst/>
          </a:prstGeom>
          <a:solidFill>
            <a:schemeClr val="bg1"/>
          </a:solidFill>
          <a:ln w="63500">
            <a:solidFill>
              <a:srgbClr val="003366"/>
            </a:solidFill>
            <a:miter lim="800000"/>
            <a:headEnd/>
            <a:tailEnd/>
          </a:ln>
        </p:spPr>
        <p:txBody>
          <a:bodyPr wrap="square">
            <a:spAutoFit/>
          </a:bodyPr>
          <a:lstStyle/>
          <a:p>
            <a:pPr lvl="0"/>
            <a:endParaRPr lang="de-DE" sz="2000" b="1" dirty="0">
              <a:solidFill>
                <a:srgbClr val="003366"/>
              </a:solidFill>
              <a:sym typeface="Symbol"/>
            </a:endParaRPr>
          </a:p>
          <a:p>
            <a:pPr algn="ctr"/>
            <a:r>
              <a:rPr lang="de-DE" sz="2000" b="1" dirty="0">
                <a:solidFill>
                  <a:srgbClr val="003366"/>
                </a:solidFill>
                <a:sym typeface="Symbol"/>
              </a:rPr>
              <a:t>Begriff „Kindeswohl“ (KW) konkretisieren</a:t>
            </a:r>
            <a:endParaRPr lang="de-DE" sz="2000" b="1" u="sng" dirty="0">
              <a:solidFill>
                <a:srgbClr val="003366"/>
              </a:solidFill>
              <a:sym typeface="Symbol"/>
            </a:endParaRPr>
          </a:p>
          <a:p>
            <a:pPr lvl="0" algn="just"/>
            <a:endParaRPr lang="de-DE" sz="2000" b="1" u="sng" dirty="0">
              <a:solidFill>
                <a:srgbClr val="003366"/>
              </a:solidFill>
              <a:sym typeface="Symbol"/>
            </a:endParaRPr>
          </a:p>
          <a:p>
            <a:pPr lvl="0" algn="just"/>
            <a:r>
              <a:rPr lang="de-DE" sz="2000" b="1" dirty="0" err="1">
                <a:solidFill>
                  <a:srgbClr val="003366"/>
                </a:solidFill>
              </a:rPr>
              <a:t>Jestaedt</a:t>
            </a:r>
            <a:r>
              <a:rPr lang="de-DE" sz="2000" b="1" dirty="0">
                <a:solidFill>
                  <a:srgbClr val="003366"/>
                </a:solidFill>
              </a:rPr>
              <a:t> (Jurist)  grenzt  Kindesinteresse,  Kindeswillen  und  KW  so  ab:</a:t>
            </a:r>
          </a:p>
          <a:p>
            <a:pPr lvl="0" algn="just"/>
            <a:r>
              <a:rPr lang="de-DE" sz="2000" b="1" dirty="0">
                <a:solidFill>
                  <a:srgbClr val="003366"/>
                </a:solidFill>
              </a:rPr>
              <a:t> </a:t>
            </a:r>
          </a:p>
          <a:p>
            <a:pPr marL="342900" lvl="0" indent="-342900" algn="just">
              <a:buFont typeface="Arial" panose="020B0604020202020204" pitchFamily="34" charset="0"/>
              <a:buChar char="•"/>
            </a:pPr>
            <a:r>
              <a:rPr lang="de-DE" sz="2000" dirty="0">
                <a:solidFill>
                  <a:srgbClr val="003366"/>
                </a:solidFill>
              </a:rPr>
              <a:t>„Vom Kindeswohl zu trennen ist der Kindeswille. Während jenes (= KW) das grundsätzlich v. Eltern festzulegende, </a:t>
            </a:r>
            <a:r>
              <a:rPr lang="de-DE" sz="2000" b="1" dirty="0">
                <a:solidFill>
                  <a:srgbClr val="003366"/>
                </a:solidFill>
              </a:rPr>
              <a:t>wohlverstandene Kindesinteresse </a:t>
            </a:r>
            <a:r>
              <a:rPr lang="de-DE" sz="2000" dirty="0" err="1">
                <a:solidFill>
                  <a:srgbClr val="003366"/>
                </a:solidFill>
              </a:rPr>
              <a:t>markiert,bedeutet</a:t>
            </a:r>
            <a:r>
              <a:rPr lang="de-DE" sz="2000" dirty="0">
                <a:solidFill>
                  <a:srgbClr val="003366"/>
                </a:solidFill>
              </a:rPr>
              <a:t> dieser (der Kindeswille) das tatsächliche Kindesinteresse. </a:t>
            </a:r>
          </a:p>
          <a:p>
            <a:pPr marL="342900" lvl="0" indent="-342900" algn="just">
              <a:buFont typeface="Arial" panose="020B0604020202020204" pitchFamily="34" charset="0"/>
              <a:buChar char="•"/>
            </a:pPr>
            <a:endParaRPr lang="de-DE" sz="2000" dirty="0">
              <a:solidFill>
                <a:srgbClr val="003366"/>
              </a:solidFill>
            </a:endParaRPr>
          </a:p>
          <a:p>
            <a:pPr marL="342900" lvl="0" indent="-342900" algn="just">
              <a:buFont typeface="Arial" panose="020B0604020202020204" pitchFamily="34" charset="0"/>
              <a:buChar char="•"/>
            </a:pPr>
            <a:r>
              <a:rPr lang="de-DE" sz="2000" dirty="0">
                <a:solidFill>
                  <a:srgbClr val="003366"/>
                </a:solidFill>
              </a:rPr>
              <a:t>Der Kindeswille ist zwar wesentliches Indiz zur Bestimmung des KW, er ist aber nur insoweit zu  berücksichtigen, als er mit d. Kindeswohl vereinbar ist. </a:t>
            </a:r>
          </a:p>
          <a:p>
            <a:pPr marL="342900" lvl="0" indent="-342900" algn="just">
              <a:buFont typeface="Arial" panose="020B0604020202020204" pitchFamily="34" charset="0"/>
              <a:buChar char="•"/>
            </a:pPr>
            <a:endParaRPr lang="de-DE" sz="2000" dirty="0">
              <a:solidFill>
                <a:srgbClr val="003366"/>
              </a:solidFill>
            </a:endParaRPr>
          </a:p>
          <a:p>
            <a:pPr marL="342900" lvl="0" indent="-342900" algn="just">
              <a:buFont typeface="Arial" panose="020B0604020202020204" pitchFamily="34" charset="0"/>
              <a:buChar char="•"/>
            </a:pPr>
            <a:r>
              <a:rPr lang="de-DE" sz="2000" dirty="0">
                <a:solidFill>
                  <a:srgbClr val="003366"/>
                </a:solidFill>
              </a:rPr>
              <a:t>Mit zunehmender Reife des Kindes/Jugendlichen wächst die Bedeutung des Kindeswillens: zunächst für die Bestimmung des KW durch Eltern, dann für die Ersetzung </a:t>
            </a:r>
            <a:r>
              <a:rPr lang="de-DE" sz="2000" dirty="0" err="1">
                <a:solidFill>
                  <a:srgbClr val="003366"/>
                </a:solidFill>
              </a:rPr>
              <a:t>elterl</a:t>
            </a:r>
            <a:r>
              <a:rPr lang="de-DE" sz="2000" dirty="0">
                <a:solidFill>
                  <a:srgbClr val="003366"/>
                </a:solidFill>
              </a:rPr>
              <a:t>. Bestimmung durch die Selbstbestimmung des K./</a:t>
            </a:r>
            <a:r>
              <a:rPr lang="de-DE" sz="2000" dirty="0" err="1">
                <a:solidFill>
                  <a:srgbClr val="003366"/>
                </a:solidFill>
              </a:rPr>
              <a:t>Jugn</a:t>
            </a:r>
            <a:r>
              <a:rPr lang="de-DE" sz="2000" dirty="0">
                <a:solidFill>
                  <a:srgbClr val="003366"/>
                </a:solidFill>
              </a:rPr>
              <a:t>.“</a:t>
            </a:r>
          </a:p>
          <a:p>
            <a:pPr marL="342900" lvl="0" indent="-342900" algn="just">
              <a:buFont typeface="Arial" panose="020B0604020202020204" pitchFamily="34" charset="0"/>
              <a:buChar char="•"/>
            </a:pPr>
            <a:endParaRPr lang="de-DE" sz="2000" dirty="0">
              <a:solidFill>
                <a:srgbClr val="003366"/>
              </a:solidFill>
            </a:endParaRPr>
          </a:p>
          <a:p>
            <a:r>
              <a:rPr lang="de-DE" sz="2000" b="1" dirty="0">
                <a:solidFill>
                  <a:srgbClr val="003366"/>
                </a:solidFill>
              </a:rPr>
              <a:t>    </a:t>
            </a:r>
            <a:endParaRPr lang="de-DE" sz="2000" dirty="0">
              <a:solidFill>
                <a:srgbClr val="003366"/>
              </a:solidFill>
            </a:endParaRPr>
          </a:p>
          <a:p>
            <a:r>
              <a:rPr lang="de-DE" sz="2000" dirty="0">
                <a:solidFill>
                  <a:srgbClr val="003366"/>
                </a:solidFill>
              </a:rPr>
              <a:t>    </a:t>
            </a:r>
          </a:p>
          <a:p>
            <a:r>
              <a:rPr lang="de-DE" sz="2000" b="1" dirty="0">
                <a:solidFill>
                  <a:srgbClr val="003366"/>
                </a:solidFill>
              </a:rPr>
              <a:t>     </a:t>
            </a:r>
          </a:p>
          <a:p>
            <a:r>
              <a:rPr lang="de-DE" sz="2000" dirty="0">
                <a:solidFill>
                  <a:srgbClr val="003366"/>
                </a:solidFill>
              </a:rPr>
              <a:t>    </a:t>
            </a:r>
          </a:p>
          <a:p>
            <a:pPr lvl="0"/>
            <a:endParaRPr lang="de-DE" sz="2400" dirty="0">
              <a:solidFill>
                <a:srgbClr val="003366"/>
              </a:solidFill>
              <a:ea typeface="Calibri" pitchFamily="34" charset="0"/>
              <a:cs typeface="Times New Roman" pitchFamily="18" charset="0"/>
            </a:endParaRPr>
          </a:p>
          <a:p>
            <a:pPr lvl="0"/>
            <a:r>
              <a:rPr lang="de-DE" sz="2400" b="1" dirty="0">
                <a:solidFill>
                  <a:srgbClr val="003366"/>
                </a:solidFill>
                <a:ea typeface="Calibri" pitchFamily="34" charset="0"/>
                <a:cs typeface="Times New Roman" pitchFamily="18" charset="0"/>
              </a:rPr>
              <a:t> </a:t>
            </a:r>
            <a:endParaRPr lang="de-DE" sz="2400" dirty="0">
              <a:solidFill>
                <a:srgbClr val="003366"/>
              </a:solidFill>
              <a:ea typeface="Calibri" pitchFamily="34" charset="0"/>
              <a:cs typeface="Times New Roman" pitchFamily="18" charset="0"/>
            </a:endParaRPr>
          </a:p>
        </p:txBody>
      </p:sp>
      <p:sp>
        <p:nvSpPr>
          <p:cNvPr id="5" name="Rechteck 4"/>
          <p:cNvSpPr/>
          <p:nvPr/>
        </p:nvSpPr>
        <p:spPr>
          <a:xfrm>
            <a:off x="0" y="0"/>
            <a:ext cx="9144000" cy="576000"/>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6" name="Rechteck 5">
            <a:extLst>
              <a:ext uri="{FF2B5EF4-FFF2-40B4-BE49-F238E27FC236}">
                <a16:creationId xmlns:a16="http://schemas.microsoft.com/office/drawing/2014/main" id="{E7488968-DA74-4EF6-9FD1-CF3EE7650C72}"/>
              </a:ext>
            </a:extLst>
          </p:cNvPr>
          <p:cNvSpPr/>
          <p:nvPr/>
        </p:nvSpPr>
        <p:spPr>
          <a:xfrm>
            <a:off x="-18652" y="-41840"/>
            <a:ext cx="9161462" cy="769441"/>
          </a:xfrm>
          <a:prstGeom prst="rect">
            <a:avLst/>
          </a:prstGeom>
          <a:solidFill>
            <a:srgbClr val="003366"/>
          </a:solidFill>
        </p:spPr>
        <p:txBody>
          <a:bodyPr wrap="square">
            <a:spAutoFit/>
          </a:bodyPr>
          <a:lstStyle/>
          <a:p>
            <a:pPr marL="355600" indent="-355600">
              <a:tabLst>
                <a:tab pos="88900" algn="l"/>
              </a:tabLst>
            </a:pPr>
            <a:r>
              <a:rPr lang="de-DE" sz="2400" b="1" dirty="0">
                <a:solidFill>
                  <a:schemeClr val="bg1"/>
                </a:solidFill>
              </a:rPr>
              <a:t>II. Fachlich- rechtliche Grenzen im „Gewaltverbot“                                  </a:t>
            </a:r>
            <a:r>
              <a:rPr lang="de-DE" sz="2000" b="1" dirty="0">
                <a:solidFill>
                  <a:schemeClr val="bg1"/>
                </a:solidFill>
              </a:rPr>
              <a:t>2. Projektideen, </a:t>
            </a:r>
            <a:r>
              <a:rPr lang="de-DE" sz="2000" b="1" dirty="0" err="1">
                <a:solidFill>
                  <a:schemeClr val="bg1"/>
                </a:solidFill>
              </a:rPr>
              <a:t>insbesond</a:t>
            </a:r>
            <a:r>
              <a:rPr lang="de-DE" sz="2000" b="1" dirty="0">
                <a:solidFill>
                  <a:schemeClr val="bg1"/>
                </a:solidFill>
              </a:rPr>
              <a:t>. zum „Kindeswohl“ und zum „</a:t>
            </a:r>
            <a:r>
              <a:rPr lang="de-DE" sz="2000" b="1" dirty="0" err="1">
                <a:solidFill>
                  <a:schemeClr val="bg1"/>
                </a:solidFill>
              </a:rPr>
              <a:t>Macht“begriff</a:t>
            </a:r>
            <a:endParaRPr lang="de-DE" sz="2000" b="1" dirty="0">
              <a:solidFill>
                <a:schemeClr val="bg1"/>
              </a:solidFill>
            </a:endParaRPr>
          </a:p>
        </p:txBody>
      </p:sp>
    </p:spTree>
    <p:extLst>
      <p:ext uri="{BB962C8B-B14F-4D97-AF65-F5344CB8AC3E}">
        <p14:creationId xmlns:p14="http://schemas.microsoft.com/office/powerpoint/2010/main" val="28174358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5" end="5"/>
                                            </p:txEl>
                                          </p:spTgt>
                                        </p:tgtEl>
                                        <p:attrNameLst>
                                          <p:attrName>style.visibility</p:attrName>
                                        </p:attrNameLst>
                                      </p:cBhvr>
                                      <p:to>
                                        <p:strVal val="visible"/>
                                      </p:to>
                                    </p:set>
                                    <p:anim calcmode="lin" valueType="num">
                                      <p:cBhvr additive="base">
                                        <p:cTn id="7"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7" end="7"/>
                                            </p:txEl>
                                          </p:spTgt>
                                        </p:tgtEl>
                                        <p:attrNameLst>
                                          <p:attrName>style.visibility</p:attrName>
                                        </p:attrNameLst>
                                      </p:cBhvr>
                                      <p:to>
                                        <p:strVal val="visible"/>
                                      </p:to>
                                    </p:set>
                                    <p:anim calcmode="lin" valueType="num">
                                      <p:cBhvr additive="base">
                                        <p:cTn id="13"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9">
                                            <p:txEl>
                                              <p:pRg st="9" end="9"/>
                                            </p:txEl>
                                          </p:spTgt>
                                        </p:tgtEl>
                                        <p:attrNameLst>
                                          <p:attrName>style.visibility</p:attrName>
                                        </p:attrNameLst>
                                      </p:cBhvr>
                                      <p:to>
                                        <p:strVal val="visible"/>
                                      </p:to>
                                    </p:set>
                                    <p:anim calcmode="lin" valueType="num">
                                      <p:cBhvr additive="base">
                                        <p:cTn id="19"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5299">
                                            <p:txEl>
                                              <p:pRg st="11" end="11"/>
                                            </p:txEl>
                                          </p:spTgt>
                                        </p:tgtEl>
                                        <p:attrNameLst>
                                          <p:attrName>style.visibility</p:attrName>
                                        </p:attrNameLst>
                                      </p:cBhvr>
                                      <p:to>
                                        <p:strVal val="visible"/>
                                      </p:to>
                                    </p:set>
                                    <p:anim calcmode="lin" valueType="num">
                                      <p:cBhvr additive="base">
                                        <p:cTn id="23" dur="500" fill="hold"/>
                                        <p:tgtEl>
                                          <p:spTgt spid="55299">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529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2"/>
            <a:ext cx="9144000" cy="6876000"/>
          </a:xfrm>
          <a:prstGeom prst="rect">
            <a:avLst/>
          </a:prstGeom>
          <a:solidFill>
            <a:srgbClr val="C0C0C0"/>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lvl="0" indent="-457200"/>
            <a:endParaRPr lang="de-DE" sz="2000" b="1" dirty="0">
              <a:solidFill>
                <a:srgbClr val="003366"/>
              </a:solidFill>
              <a:effectLst>
                <a:outerShdw blurRad="38100" dist="38100" dir="2700000" algn="tl">
                  <a:srgbClr val="000000">
                    <a:alpha val="43137"/>
                  </a:srgbClr>
                </a:outerShdw>
              </a:effectLst>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6" name="Rectangle 4"/>
          <p:cNvSpPr>
            <a:spLocks noChangeArrowheads="1"/>
          </p:cNvSpPr>
          <p:nvPr/>
        </p:nvSpPr>
        <p:spPr bwMode="auto">
          <a:xfrm>
            <a:off x="0" y="-90000"/>
            <a:ext cx="9144000" cy="6948000"/>
          </a:xfrm>
          <a:prstGeom prst="rect">
            <a:avLst/>
          </a:prstGeom>
          <a:solidFill>
            <a:schemeClr val="bg1"/>
          </a:solidFill>
          <a:ln w="63500">
            <a:solidFill>
              <a:srgbClr val="003366"/>
            </a:solidFill>
            <a:miter lim="800000"/>
            <a:headEnd/>
            <a:tailEnd/>
          </a:ln>
        </p:spPr>
        <p:txBody>
          <a:bodyPr/>
          <a:lstStyle/>
          <a:p>
            <a:pPr marL="457200" indent="-457200">
              <a:tabLst>
                <a:tab pos="88900" algn="l"/>
              </a:tabLst>
            </a:pPr>
            <a:r>
              <a:rPr lang="de-DE" sz="2000" b="1" dirty="0">
                <a:solidFill>
                  <a:srgbClr val="003366"/>
                </a:solidFill>
                <a:effectLst>
                  <a:outerShdw blurRad="38100" dist="38100" dir="2700000" algn="tl">
                    <a:srgbClr val="000000">
                      <a:alpha val="43137"/>
                    </a:srgbClr>
                  </a:outerShdw>
                </a:effectLst>
                <a:sym typeface="Symbol"/>
              </a:rPr>
              <a:t>I.    Grenzsetzungen - Problemanalyse</a:t>
            </a:r>
          </a:p>
          <a:p>
            <a:pPr marL="457200" indent="-457200">
              <a:tabLst>
                <a:tab pos="88900" algn="l"/>
              </a:tabLst>
            </a:pPr>
            <a:r>
              <a:rPr lang="de-DE" sz="2000" dirty="0">
                <a:solidFill>
                  <a:srgbClr val="003366"/>
                </a:solidFill>
                <a:sym typeface="Symbol"/>
              </a:rPr>
              <a:t>1.   Definitionen </a:t>
            </a:r>
          </a:p>
          <a:p>
            <a:pPr marL="457200" indent="-457200">
              <a:tabLst>
                <a:tab pos="88900" algn="l"/>
              </a:tabLst>
            </a:pPr>
            <a:r>
              <a:rPr lang="de-DE" sz="2000" dirty="0">
                <a:solidFill>
                  <a:srgbClr val="003366"/>
                </a:solidFill>
                <a:sym typeface="Symbol"/>
              </a:rPr>
              <a:t>2.   Fallbeispiele </a:t>
            </a:r>
          </a:p>
          <a:p>
            <a:pPr>
              <a:tabLst>
                <a:tab pos="88900" algn="l"/>
              </a:tabLst>
            </a:pPr>
            <a:r>
              <a:rPr lang="de-DE" sz="2000" dirty="0">
                <a:solidFill>
                  <a:srgbClr val="003366"/>
                </a:solidFill>
              </a:rPr>
              <a:t>3.   Grundlegendes </a:t>
            </a:r>
          </a:p>
          <a:p>
            <a:pPr>
              <a:tabLst>
                <a:tab pos="88900" algn="l"/>
              </a:tabLst>
            </a:pPr>
            <a:r>
              <a:rPr lang="de-DE" sz="2000" dirty="0">
                <a:solidFill>
                  <a:srgbClr val="003366"/>
                </a:solidFill>
              </a:rPr>
              <a:t>4.   „Gewaltverbot“  </a:t>
            </a:r>
          </a:p>
          <a:p>
            <a:pPr marL="514350" indent="-514350">
              <a:tabLst>
                <a:tab pos="88900" algn="l"/>
              </a:tabLst>
            </a:pPr>
            <a:r>
              <a:rPr lang="de-DE" sz="2000" b="1" dirty="0">
                <a:solidFill>
                  <a:srgbClr val="003366"/>
                </a:solidFill>
                <a:effectLst>
                  <a:outerShdw blurRad="38100" dist="38100" dir="2700000" algn="tl">
                    <a:srgbClr val="000000">
                      <a:alpha val="43137"/>
                    </a:srgbClr>
                  </a:outerShdw>
                </a:effectLst>
              </a:rPr>
              <a:t>II.   Fachlich- rechtliche Grenzen im „Gewaltverbot“     </a:t>
            </a:r>
          </a:p>
          <a:p>
            <a:pPr>
              <a:tabLst>
                <a:tab pos="88900" algn="l"/>
              </a:tabLst>
            </a:pPr>
            <a:r>
              <a:rPr lang="de-DE" sz="2000" dirty="0">
                <a:solidFill>
                  <a:srgbClr val="003366"/>
                </a:solidFill>
              </a:rPr>
              <a:t>1.   Leitgedanken des „Projekts Pädagogik und Recht“</a:t>
            </a:r>
          </a:p>
          <a:p>
            <a:pPr>
              <a:tabLst>
                <a:tab pos="88900" algn="l"/>
              </a:tabLst>
            </a:pPr>
            <a:r>
              <a:rPr lang="de-DE" sz="2000" dirty="0">
                <a:solidFill>
                  <a:srgbClr val="003366"/>
                </a:solidFill>
              </a:rPr>
              <a:t>2.   Projektideen, insbesondere zum „Kindeswohl“ und zum „</a:t>
            </a:r>
            <a:r>
              <a:rPr lang="de-DE" sz="2000" dirty="0" err="1">
                <a:solidFill>
                  <a:srgbClr val="003366"/>
                </a:solidFill>
              </a:rPr>
              <a:t>Macht“begriff</a:t>
            </a:r>
            <a:endParaRPr lang="de-DE" sz="2000" dirty="0">
              <a:solidFill>
                <a:srgbClr val="003366"/>
              </a:solidFill>
            </a:endParaRPr>
          </a:p>
          <a:p>
            <a:pPr>
              <a:tabLst>
                <a:tab pos="88900" algn="l"/>
              </a:tabLst>
            </a:pPr>
            <a:r>
              <a:rPr lang="de-DE" sz="2000" dirty="0">
                <a:solidFill>
                  <a:srgbClr val="003366"/>
                </a:solidFill>
              </a:rPr>
              <a:t>3.   „Kindeswohl“- Reflexion im Spannungsfeld Erziehungsauftrag - Kindesrecht</a:t>
            </a:r>
          </a:p>
          <a:p>
            <a:pPr>
              <a:defRPr/>
            </a:pPr>
            <a:r>
              <a:rPr lang="de-DE" sz="2000" b="1" dirty="0">
                <a:solidFill>
                  <a:srgbClr val="003366"/>
                </a:solidFill>
              </a:rPr>
              <a:t>4.   Grenzsetzungen - Prüfschemata zulässige Macht</a:t>
            </a:r>
          </a:p>
          <a:p>
            <a:pPr>
              <a:defRPr/>
            </a:pPr>
            <a:r>
              <a:rPr lang="de-DE" sz="2000" dirty="0">
                <a:solidFill>
                  <a:srgbClr val="003366"/>
                </a:solidFill>
              </a:rPr>
              <a:t>4.1 Fachlich begründbares/ legitimes Verhalten / Frage 1 </a:t>
            </a:r>
          </a:p>
          <a:p>
            <a:pPr marL="457200" indent="-457200">
              <a:tabLst>
                <a:tab pos="88900" algn="l"/>
              </a:tabLst>
            </a:pPr>
            <a:r>
              <a:rPr lang="de-DE" sz="2000" dirty="0">
                <a:solidFill>
                  <a:srgbClr val="003366"/>
                </a:solidFill>
              </a:rPr>
              <a:t>4.2 Eingriff in ein Kindesrecht / Frage 2</a:t>
            </a:r>
          </a:p>
          <a:p>
            <a:pPr marL="457200" indent="-457200">
              <a:tabLst>
                <a:tab pos="88900" algn="l"/>
              </a:tabLst>
            </a:pPr>
            <a:r>
              <a:rPr lang="de-DE" sz="2000" dirty="0">
                <a:solidFill>
                  <a:srgbClr val="003366"/>
                </a:solidFill>
              </a:rPr>
              <a:t>4.3 </a:t>
            </a:r>
            <a:r>
              <a:rPr lang="de-DE" sz="2000" dirty="0">
                <a:solidFill>
                  <a:srgbClr val="003366"/>
                </a:solidFill>
                <a:sym typeface="Symbol"/>
              </a:rPr>
              <a:t>Zustimmung </a:t>
            </a:r>
            <a:r>
              <a:rPr lang="de-DE" sz="2000" dirty="0" err="1">
                <a:solidFill>
                  <a:srgbClr val="003366"/>
                </a:solidFill>
                <a:sym typeface="Symbol"/>
              </a:rPr>
              <a:t>Obsorgeberechtigte</a:t>
            </a:r>
            <a:r>
              <a:rPr lang="de-DE" sz="2000" dirty="0">
                <a:solidFill>
                  <a:srgbClr val="003366"/>
                </a:solidFill>
                <a:sym typeface="Symbol"/>
              </a:rPr>
              <a:t> (SB) / Frage 3</a:t>
            </a:r>
          </a:p>
          <a:p>
            <a:pPr marL="457200" indent="-457200">
              <a:tabLst>
                <a:tab pos="88900" algn="l"/>
              </a:tabLst>
            </a:pPr>
            <a:r>
              <a:rPr lang="de-DE" sz="2000" dirty="0">
                <a:solidFill>
                  <a:srgbClr val="003366"/>
                </a:solidFill>
              </a:rPr>
              <a:t>4.4 Aufsichtsverantwortung/„Gefahrenabwehr“</a:t>
            </a:r>
            <a:r>
              <a:rPr lang="de-DE" sz="2000" b="1" dirty="0">
                <a:solidFill>
                  <a:srgbClr val="003366"/>
                </a:solidFill>
              </a:rPr>
              <a:t> / </a:t>
            </a:r>
            <a:r>
              <a:rPr lang="de-DE" sz="2000" dirty="0">
                <a:solidFill>
                  <a:srgbClr val="003366"/>
                </a:solidFill>
              </a:rPr>
              <a:t>Frage 4</a:t>
            </a:r>
          </a:p>
          <a:p>
            <a:pPr marL="457200" indent="-457200">
              <a:tabLst>
                <a:tab pos="88900" algn="l"/>
              </a:tabLst>
            </a:pPr>
            <a:r>
              <a:rPr lang="de-DE" sz="2000" dirty="0">
                <a:solidFill>
                  <a:srgbClr val="003366"/>
                </a:solidFill>
              </a:rPr>
              <a:t>4.5 „Machtspirale“ </a:t>
            </a:r>
          </a:p>
          <a:p>
            <a:pPr marL="457200" indent="-457200">
              <a:tabLst>
                <a:tab pos="88900" algn="l"/>
              </a:tabLst>
            </a:pPr>
            <a:r>
              <a:rPr lang="de-DE" sz="2000" dirty="0">
                <a:solidFill>
                  <a:srgbClr val="003366"/>
                </a:solidFill>
              </a:rPr>
              <a:t>4.6 Eingriffe in die Freiheit der Ortswahl</a:t>
            </a:r>
          </a:p>
          <a:p>
            <a:pPr marL="457200" indent="-457200">
              <a:tabLst>
                <a:tab pos="88900" algn="l"/>
              </a:tabLst>
            </a:pPr>
            <a:r>
              <a:rPr lang="de-DE" sz="2000" dirty="0">
                <a:solidFill>
                  <a:srgbClr val="003366"/>
                </a:solidFill>
              </a:rPr>
              <a:t>4.7 Begünstigende Rahmenbedingungen des Machtmissbrauchs</a:t>
            </a:r>
          </a:p>
          <a:p>
            <a:pPr marL="457200" indent="-457200">
              <a:tabLst>
                <a:tab pos="88900" algn="l"/>
              </a:tabLst>
            </a:pPr>
            <a:r>
              <a:rPr lang="de-DE" sz="2000" dirty="0">
                <a:solidFill>
                  <a:srgbClr val="003366"/>
                </a:solidFill>
              </a:rPr>
              <a:t>4.8 Fallbeispiele / Anwendung der Prüfschemata </a:t>
            </a:r>
            <a:endParaRPr lang="de-DE" sz="2000" b="1" dirty="0">
              <a:solidFill>
                <a:srgbClr val="003366"/>
              </a:solidFill>
              <a:effectLst>
                <a:outerShdw blurRad="38100" dist="38100" dir="2700000" algn="tl">
                  <a:srgbClr val="000000">
                    <a:alpha val="43137"/>
                  </a:srgbClr>
                </a:outerShdw>
              </a:effectLst>
            </a:endParaRPr>
          </a:p>
          <a:p>
            <a:pPr>
              <a:tabLst>
                <a:tab pos="88900" algn="l"/>
              </a:tabLst>
            </a:pPr>
            <a:r>
              <a:rPr lang="de-DE" sz="2000" b="1" dirty="0">
                <a:solidFill>
                  <a:srgbClr val="003366"/>
                </a:solidFill>
                <a:effectLst>
                  <a:outerShdw blurRad="38100" dist="38100" dir="2700000" algn="tl">
                    <a:srgbClr val="000000">
                      <a:alpha val="43137"/>
                    </a:srgbClr>
                  </a:outerShdw>
                </a:effectLst>
              </a:rPr>
              <a:t>III.  Workshop mit Fallbeispielen aus der pädagogischen Praxis</a:t>
            </a:r>
          </a:p>
          <a:p>
            <a:pPr>
              <a:tabLst>
                <a:tab pos="88900" algn="l"/>
              </a:tabLst>
            </a:pPr>
            <a:r>
              <a:rPr lang="de-DE" sz="2000" b="1" dirty="0">
                <a:solidFill>
                  <a:srgbClr val="003366"/>
                </a:solidFill>
                <a:effectLst>
                  <a:outerShdw blurRad="38100" dist="38100" dir="2700000" algn="tl">
                    <a:srgbClr val="000000">
                      <a:alpha val="43137"/>
                    </a:srgbClr>
                  </a:outerShdw>
                </a:effectLst>
              </a:rPr>
              <a:t>IV.  Zusammenfassung des Tages / Wie geht es weiter?</a:t>
            </a:r>
          </a:p>
          <a:p>
            <a:pPr>
              <a:tabLst>
                <a:tab pos="88900" algn="l"/>
              </a:tabLst>
            </a:pPr>
            <a:r>
              <a:rPr lang="de-DE" sz="2000" b="1" dirty="0">
                <a:solidFill>
                  <a:srgbClr val="003366"/>
                </a:solidFill>
                <a:effectLst>
                  <a:outerShdw blurRad="38100" dist="38100" dir="2700000" algn="tl">
                    <a:srgbClr val="000000">
                      <a:alpha val="43137"/>
                    </a:srgbClr>
                  </a:outerShdw>
                </a:effectLst>
              </a:rPr>
              <a:t>2. Tag „Grenzsetzung - mittelbar Verantwortliche“</a:t>
            </a:r>
            <a:r>
              <a:rPr lang="de-DE" sz="2000" b="1" dirty="0">
                <a:solidFill>
                  <a:srgbClr val="003366"/>
                </a:solidFill>
              </a:rPr>
              <a:t>/ </a:t>
            </a:r>
            <a:r>
              <a:rPr lang="de-DE" sz="2000" dirty="0">
                <a:solidFill>
                  <a:srgbClr val="003366"/>
                </a:solidFill>
              </a:rPr>
              <a:t>Trägerverantwortung / „fachliche Handlungsleitlinien“/ Workshop</a:t>
            </a:r>
          </a:p>
        </p:txBody>
      </p:sp>
      <p:sp>
        <p:nvSpPr>
          <p:cNvPr id="7" name="Rechteck 7"/>
          <p:cNvSpPr>
            <a:spLocks noChangeArrowheads="1"/>
          </p:cNvSpPr>
          <p:nvPr/>
        </p:nvSpPr>
        <p:spPr bwMode="auto">
          <a:xfrm>
            <a:off x="6372200" y="116632"/>
            <a:ext cx="2520280" cy="684000"/>
          </a:xfrm>
          <a:prstGeom prst="rect">
            <a:avLst/>
          </a:prstGeom>
          <a:solidFill>
            <a:schemeClr val="bg1"/>
          </a:solidFill>
          <a:ln w="63500">
            <a:solidFill>
              <a:srgbClr val="003366"/>
            </a:solidFill>
            <a:miter lim="800000"/>
            <a:headEnd/>
            <a:tailEnd/>
          </a:ln>
        </p:spPr>
        <p:txBody>
          <a:bodyPr wrap="square">
            <a:spAutoFit/>
          </a:bodyPr>
          <a:lstStyle/>
          <a:p>
            <a:pPr lvl="0" algn="ctr"/>
            <a:r>
              <a:rPr lang="de-DE" sz="3200" b="1" u="sng" dirty="0">
                <a:solidFill>
                  <a:srgbClr val="003366"/>
                </a:solidFill>
              </a:rPr>
              <a:t>Gliederung</a:t>
            </a:r>
          </a:p>
          <a:p>
            <a:endParaRPr lang="de-DE" sz="2400" b="1" i="1" dirty="0">
              <a:solidFill>
                <a:srgbClr val="003366"/>
              </a:solidFill>
            </a:endParaRPr>
          </a:p>
        </p:txBody>
      </p:sp>
    </p:spTree>
    <p:extLst>
      <p:ext uri="{BB962C8B-B14F-4D97-AF65-F5344CB8AC3E}">
        <p14:creationId xmlns:p14="http://schemas.microsoft.com/office/powerpoint/2010/main" val="16891402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7"/>
          <p:cNvSpPr>
            <a:spLocks noChangeArrowheads="1"/>
          </p:cNvSpPr>
          <p:nvPr/>
        </p:nvSpPr>
        <p:spPr bwMode="auto">
          <a:xfrm>
            <a:off x="0" y="-2"/>
            <a:ext cx="9144000" cy="6840000"/>
          </a:xfrm>
          <a:prstGeom prst="rect">
            <a:avLst/>
          </a:prstGeom>
          <a:solidFill>
            <a:schemeClr val="bg1"/>
          </a:solidFill>
          <a:ln w="63500">
            <a:solidFill>
              <a:srgbClr val="003366"/>
            </a:solidFill>
            <a:miter lim="800000"/>
            <a:headEnd/>
            <a:tailEnd/>
          </a:ln>
        </p:spPr>
        <p:txBody>
          <a:bodyPr wrap="square">
            <a:spAutoFit/>
          </a:bodyPr>
          <a:lstStyle/>
          <a:p>
            <a:pPr algn="ctr"/>
            <a:endParaRPr lang="de-DE" sz="2800" b="1" u="sng" dirty="0">
              <a:solidFill>
                <a:srgbClr val="003366"/>
              </a:solidFill>
            </a:endParaRPr>
          </a:p>
          <a:p>
            <a:pPr algn="ctr"/>
            <a:endParaRPr lang="de-DE" sz="2800" b="1" u="sng" dirty="0">
              <a:solidFill>
                <a:srgbClr val="003366"/>
              </a:solidFill>
            </a:endParaRPr>
          </a:p>
          <a:p>
            <a:pPr algn="ctr"/>
            <a:endParaRPr lang="de-DE" sz="2800" b="1" u="sng" dirty="0">
              <a:solidFill>
                <a:srgbClr val="003366"/>
              </a:solidFill>
            </a:endParaRPr>
          </a:p>
          <a:p>
            <a:pPr algn="ctr"/>
            <a:endParaRPr lang="de-DE" sz="2800" b="1" dirty="0">
              <a:solidFill>
                <a:srgbClr val="003366"/>
              </a:solidFill>
            </a:endParaRPr>
          </a:p>
          <a:p>
            <a:pPr algn="ctr"/>
            <a:r>
              <a:rPr lang="de-DE" sz="2800" b="1" dirty="0">
                <a:solidFill>
                  <a:srgbClr val="003366"/>
                </a:solidFill>
              </a:rPr>
              <a:t>MACHT</a:t>
            </a:r>
          </a:p>
          <a:p>
            <a:endParaRPr lang="de-DE" sz="2800" b="1" u="sng" dirty="0">
              <a:solidFill>
                <a:srgbClr val="003366"/>
              </a:solidFill>
            </a:endParaRPr>
          </a:p>
          <a:p>
            <a:endParaRPr lang="de-DE" sz="2800" b="1" dirty="0">
              <a:solidFill>
                <a:srgbClr val="003366"/>
              </a:solidFill>
            </a:endParaRPr>
          </a:p>
          <a:p>
            <a:endParaRPr lang="de-DE" sz="2800" b="1" dirty="0">
              <a:solidFill>
                <a:srgbClr val="003366"/>
              </a:solidFill>
            </a:endParaRPr>
          </a:p>
          <a:p>
            <a:r>
              <a:rPr lang="de-DE" sz="2800" b="1" dirty="0">
                <a:solidFill>
                  <a:srgbClr val="003366"/>
                </a:solidFill>
              </a:rPr>
              <a:t>ZULÄSSIGE MACHT                  MACHTMISSBRAUCH</a:t>
            </a:r>
          </a:p>
          <a:p>
            <a:r>
              <a:rPr lang="de-DE" sz="2800" b="1" dirty="0">
                <a:solidFill>
                  <a:srgbClr val="003366"/>
                </a:solidFill>
              </a:rPr>
              <a:t>                                                      = UNZULÄSSIGE</a:t>
            </a:r>
          </a:p>
          <a:p>
            <a:r>
              <a:rPr lang="de-DE" sz="2800" b="1" dirty="0">
                <a:solidFill>
                  <a:srgbClr val="003366"/>
                </a:solidFill>
              </a:rPr>
              <a:t>                                                         GEWALT</a:t>
            </a:r>
          </a:p>
          <a:p>
            <a:br>
              <a:rPr lang="de-DE" sz="2800" b="1" dirty="0">
                <a:solidFill>
                  <a:srgbClr val="003366"/>
                </a:solidFill>
              </a:rPr>
            </a:br>
            <a:endParaRPr lang="de-DE" sz="2800" b="1" dirty="0">
              <a:solidFill>
                <a:srgbClr val="003366"/>
              </a:solidFill>
            </a:endParaRPr>
          </a:p>
          <a:p>
            <a:r>
              <a:rPr lang="de-DE" sz="2800" b="1" dirty="0">
                <a:solidFill>
                  <a:srgbClr val="003366"/>
                </a:solidFill>
              </a:rPr>
              <a:t>                                                      </a:t>
            </a:r>
          </a:p>
          <a:p>
            <a:endParaRPr lang="de-DE" sz="2800" b="1" dirty="0">
              <a:solidFill>
                <a:srgbClr val="003366"/>
              </a:solidFill>
            </a:endParaRPr>
          </a:p>
          <a:p>
            <a:endParaRPr lang="de-DE" sz="2800" b="1" dirty="0">
              <a:solidFill>
                <a:srgbClr val="003366"/>
              </a:solidFill>
            </a:endParaRPr>
          </a:p>
          <a:p>
            <a:endParaRPr lang="de-DE" sz="2800" b="1" dirty="0">
              <a:solidFill>
                <a:srgbClr val="003366"/>
              </a:solidFill>
            </a:endParaRPr>
          </a:p>
          <a:p>
            <a:endParaRPr lang="de-DE" sz="2800" b="1" dirty="0">
              <a:solidFill>
                <a:srgbClr val="003366"/>
              </a:solidFill>
            </a:endParaRPr>
          </a:p>
          <a:p>
            <a:endParaRPr lang="de-DE" sz="2800" b="1" dirty="0">
              <a:solidFill>
                <a:srgbClr val="003366"/>
              </a:solidFill>
            </a:endParaRPr>
          </a:p>
          <a:p>
            <a:endParaRPr lang="de-DE" sz="2800" b="1" dirty="0">
              <a:solidFill>
                <a:srgbClr val="003366"/>
              </a:solidFill>
            </a:endParaRPr>
          </a:p>
        </p:txBody>
      </p:sp>
      <p:cxnSp>
        <p:nvCxnSpPr>
          <p:cNvPr id="7" name="Gerade Verbindung mit Pfeil 6"/>
          <p:cNvCxnSpPr/>
          <p:nvPr/>
        </p:nvCxnSpPr>
        <p:spPr>
          <a:xfrm flipH="1">
            <a:off x="2627784" y="2276872"/>
            <a:ext cx="1800000" cy="1080000"/>
          </a:xfrm>
          <a:prstGeom prst="straightConnector1">
            <a:avLst/>
          </a:prstGeom>
          <a:ln w="50800">
            <a:solidFill>
              <a:srgbClr val="003366"/>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4716016" y="2276872"/>
            <a:ext cx="1800000" cy="1080000"/>
          </a:xfrm>
          <a:prstGeom prst="straightConnector1">
            <a:avLst/>
          </a:prstGeom>
          <a:ln w="5080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a:extLst>
              <a:ext uri="{FF2B5EF4-FFF2-40B4-BE49-F238E27FC236}">
                <a16:creationId xmlns:a16="http://schemas.microsoft.com/office/drawing/2014/main" id="{8E45BAE4-DFBB-4A47-930D-078C87DD94B3}"/>
              </a:ext>
            </a:extLst>
          </p:cNvPr>
          <p:cNvSpPr/>
          <p:nvPr/>
        </p:nvSpPr>
        <p:spPr>
          <a:xfrm>
            <a:off x="-18652" y="-41840"/>
            <a:ext cx="9161462" cy="769441"/>
          </a:xfrm>
          <a:prstGeom prst="rect">
            <a:avLst/>
          </a:prstGeom>
          <a:solidFill>
            <a:srgbClr val="003366"/>
          </a:solidFill>
        </p:spPr>
        <p:txBody>
          <a:bodyPr wrap="square">
            <a:spAutoFit/>
          </a:bodyPr>
          <a:lstStyle/>
          <a:p>
            <a:pPr marL="355600" indent="-355600">
              <a:tabLst>
                <a:tab pos="88900" algn="l"/>
              </a:tabLst>
            </a:pPr>
            <a:r>
              <a:rPr lang="de-DE" sz="2400" b="1" dirty="0">
                <a:solidFill>
                  <a:schemeClr val="bg1"/>
                </a:solidFill>
              </a:rPr>
              <a:t>II. Fachlich- rechtliche Grenzen im „Gewaltverbot“                                  </a:t>
            </a:r>
            <a:r>
              <a:rPr lang="de-DE" sz="2000" b="1" dirty="0">
                <a:solidFill>
                  <a:schemeClr val="bg1"/>
                </a:solidFill>
              </a:rPr>
              <a:t>2. Projektideen, </a:t>
            </a:r>
            <a:r>
              <a:rPr lang="de-DE" sz="2000" b="1" dirty="0" err="1">
                <a:solidFill>
                  <a:schemeClr val="bg1"/>
                </a:solidFill>
              </a:rPr>
              <a:t>insbesond</a:t>
            </a:r>
            <a:r>
              <a:rPr lang="de-DE" sz="2000" b="1" dirty="0">
                <a:solidFill>
                  <a:schemeClr val="bg1"/>
                </a:solidFill>
              </a:rPr>
              <a:t>. zum „Kindeswohl“ und zum „</a:t>
            </a:r>
            <a:r>
              <a:rPr lang="de-DE" sz="2000" b="1" dirty="0" err="1">
                <a:solidFill>
                  <a:schemeClr val="bg1"/>
                </a:solidFill>
              </a:rPr>
              <a:t>Macht“begriff</a:t>
            </a:r>
            <a:endParaRPr lang="de-DE" sz="2000" b="1" dirty="0">
              <a:solidFill>
                <a:schemeClr val="bg1"/>
              </a:solidFill>
            </a:endParaRPr>
          </a:p>
        </p:txBody>
      </p:sp>
    </p:spTree>
    <p:extLst>
      <p:ext uri="{BB962C8B-B14F-4D97-AF65-F5344CB8AC3E}">
        <p14:creationId xmlns:p14="http://schemas.microsoft.com/office/powerpoint/2010/main" val="169319221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ChangeArrowheads="1"/>
          </p:cNvSpPr>
          <p:nvPr/>
        </p:nvSpPr>
        <p:spPr bwMode="auto">
          <a:xfrm>
            <a:off x="0" y="857232"/>
            <a:ext cx="9144000" cy="6156000"/>
          </a:xfrm>
          <a:prstGeom prst="rect">
            <a:avLst/>
          </a:prstGeom>
          <a:noFill/>
          <a:ln w="9525">
            <a:noFill/>
            <a:miter lim="800000"/>
            <a:headEnd/>
            <a:tailEnd/>
          </a:ln>
        </p:spPr>
        <p:txBody>
          <a:bodyPr/>
          <a:lstStyle/>
          <a:p>
            <a:pPr marL="88900" indent="-88900">
              <a:tabLst>
                <a:tab pos="88900" algn="l"/>
              </a:tabLst>
            </a:pPr>
            <a:r>
              <a:rPr lang="de-DE" b="1"/>
              <a:t>       </a:t>
            </a:r>
          </a:p>
          <a:p>
            <a:pPr marL="88900" indent="-88900">
              <a:tabLst>
                <a:tab pos="88900" algn="l"/>
              </a:tabLst>
            </a:pPr>
            <a:r>
              <a:rPr lang="de-DE" sz="2000" b="1">
                <a:solidFill>
                  <a:srgbClr val="336699"/>
                </a:solidFill>
              </a:rPr>
              <a:t>		</a:t>
            </a:r>
          </a:p>
        </p:txBody>
      </p:sp>
      <p:sp>
        <p:nvSpPr>
          <p:cNvPr id="10" name="Rechteck 9"/>
          <p:cNvSpPr/>
          <p:nvPr/>
        </p:nvSpPr>
        <p:spPr>
          <a:xfrm>
            <a:off x="0" y="919469"/>
            <a:ext cx="9144000" cy="5940088"/>
          </a:xfrm>
          <a:prstGeom prst="rect">
            <a:avLst/>
          </a:prstGeom>
        </p:spPr>
        <p:txBody>
          <a:bodyPr wrap="square">
            <a:spAutoFit/>
          </a:bodyPr>
          <a:lstStyle/>
          <a:p>
            <a:r>
              <a:rPr lang="de-DE" sz="2000" dirty="0">
                <a:solidFill>
                  <a:srgbClr val="336699"/>
                </a:solidFill>
              </a:rPr>
              <a:t>      </a:t>
            </a:r>
          </a:p>
          <a:p>
            <a:pPr lvl="0"/>
            <a:r>
              <a:rPr lang="de-DE" sz="2000" dirty="0">
                <a:solidFill>
                  <a:srgbClr val="003366"/>
                </a:solidFill>
              </a:rPr>
              <a:t>a. </a:t>
            </a:r>
            <a:r>
              <a:rPr lang="de-DE" sz="2000" b="1" dirty="0">
                <a:solidFill>
                  <a:srgbClr val="003366"/>
                </a:solidFill>
              </a:rPr>
              <a:t>  </a:t>
            </a:r>
            <a:r>
              <a:rPr lang="de-DE" sz="2000" b="1" dirty="0">
                <a:solidFill>
                  <a:srgbClr val="003366"/>
                </a:solidFill>
                <a:effectLst>
                  <a:outerShdw blurRad="38100" dist="38100" dir="2700000" algn="tl">
                    <a:srgbClr val="000000">
                      <a:alpha val="43137"/>
                    </a:srgbClr>
                  </a:outerShdw>
                </a:effectLst>
              </a:rPr>
              <a:t>„Macht“ im weitesten Sinn</a:t>
            </a:r>
            <a:r>
              <a:rPr lang="de-DE" sz="2000" dirty="0">
                <a:solidFill>
                  <a:srgbClr val="003366"/>
                </a:solidFill>
                <a:effectLst>
                  <a:outerShdw blurRad="38100" dist="38100" dir="2700000" algn="tl">
                    <a:srgbClr val="000000">
                      <a:alpha val="43137"/>
                    </a:srgbClr>
                  </a:outerShdw>
                </a:effectLst>
              </a:rPr>
              <a:t> </a:t>
            </a:r>
          </a:p>
          <a:p>
            <a:pPr lvl="0"/>
            <a:endParaRPr lang="de-DE" sz="2000" dirty="0">
              <a:solidFill>
                <a:srgbClr val="003366"/>
              </a:solidFill>
            </a:endParaRPr>
          </a:p>
          <a:p>
            <a:pPr lvl="0" algn="just"/>
            <a:r>
              <a:rPr lang="de-DE" sz="2000" dirty="0">
                <a:solidFill>
                  <a:srgbClr val="003366"/>
                </a:solidFill>
              </a:rPr>
              <a:t>beinhaltet die Verantwortung im Zusammenhang mit der Erziehung, die neben Zuwendung, Überzeugung, Vorbildleben, Achtsamkeit und Wertschätzung Regeln und Grenzsetzungen umfasst (pädagogische „Macht“), darüber hinaus Maßnahmen der Aufsichtsverantwortung, z.B. zur Abwehr von Gefahren, die von einem Kind/ Jugendlichen ausgehen („Aufsichtsmacht“).</a:t>
            </a:r>
          </a:p>
          <a:p>
            <a:pPr algn="just"/>
            <a:r>
              <a:rPr lang="de-DE" sz="2000" dirty="0">
                <a:solidFill>
                  <a:srgbClr val="003366"/>
                </a:solidFill>
              </a:rPr>
              <a:t> </a:t>
            </a:r>
          </a:p>
          <a:p>
            <a:pPr lvl="0" algn="just"/>
            <a:r>
              <a:rPr lang="de-DE" sz="2000" dirty="0">
                <a:solidFill>
                  <a:srgbClr val="003366"/>
                </a:solidFill>
              </a:rPr>
              <a:t>b.   </a:t>
            </a:r>
            <a:r>
              <a:rPr lang="de-DE" sz="2000" b="1" dirty="0">
                <a:solidFill>
                  <a:srgbClr val="003366"/>
                </a:solidFill>
                <a:effectLst>
                  <a:outerShdw blurRad="38100" dist="38100" dir="2700000" algn="tl">
                    <a:srgbClr val="000000">
                      <a:alpha val="43137"/>
                    </a:srgbClr>
                  </a:outerShdw>
                </a:effectLst>
              </a:rPr>
              <a:t>„Macht“ im engeren Sinn / pädagogische „Macht“ </a:t>
            </a:r>
          </a:p>
          <a:p>
            <a:pPr lvl="0" algn="just"/>
            <a:endParaRPr lang="de-DE" sz="2000" b="1" dirty="0">
              <a:solidFill>
                <a:srgbClr val="003366"/>
              </a:solidFill>
            </a:endParaRPr>
          </a:p>
          <a:p>
            <a:pPr lvl="0" algn="just"/>
            <a:r>
              <a:rPr lang="de-DE" sz="2000" dirty="0">
                <a:solidFill>
                  <a:srgbClr val="003366"/>
                </a:solidFill>
              </a:rPr>
              <a:t>wird mit “Zwang” gleichgesetzt. Sie umfasst jedes Verhalten mit dem Ziel, den Willen eines Kindes/ Jugendlichen zu ersetzen bzw. zu beeinflussen, darüber hinaus jede physische oder psychische Krafteinwirkung. Bemerkung: der Kin- </a:t>
            </a:r>
            <a:r>
              <a:rPr lang="de-DE" sz="2000" dirty="0" err="1">
                <a:solidFill>
                  <a:srgbClr val="003366"/>
                </a:solidFill>
              </a:rPr>
              <a:t>desschutz</a:t>
            </a:r>
            <a:r>
              <a:rPr lang="de-DE" sz="2000" dirty="0">
                <a:solidFill>
                  <a:srgbClr val="003366"/>
                </a:solidFill>
              </a:rPr>
              <a:t> gebietet es, einen entsprechend weit gefassten “</a:t>
            </a:r>
            <a:r>
              <a:rPr lang="de-DE" sz="2000" dirty="0" err="1">
                <a:solidFill>
                  <a:srgbClr val="003366"/>
                </a:solidFill>
              </a:rPr>
              <a:t>Zwang”begriff</a:t>
            </a:r>
            <a:r>
              <a:rPr lang="de-DE" sz="2000" dirty="0">
                <a:solidFill>
                  <a:srgbClr val="003366"/>
                </a:solidFill>
              </a:rPr>
              <a:t> zu verwenden: der Verhaltensrahmen wird umfassend beschrieben, sodass alle denkbaren Kindesrechtverletzungen u. Kindesrecht-Grauzonen erfasst werden können, um sodann unzulässige „Gewalt“ herauszufiltern.</a:t>
            </a:r>
          </a:p>
          <a:p>
            <a:endParaRPr lang="de-DE" sz="2000" b="1" dirty="0">
              <a:solidFill>
                <a:srgbClr val="003366"/>
              </a:solidFill>
            </a:endParaRPr>
          </a:p>
        </p:txBody>
      </p:sp>
      <p:sp>
        <p:nvSpPr>
          <p:cNvPr id="6" name="Rechteck 5">
            <a:extLst>
              <a:ext uri="{FF2B5EF4-FFF2-40B4-BE49-F238E27FC236}">
                <a16:creationId xmlns:a16="http://schemas.microsoft.com/office/drawing/2014/main" id="{2D37473C-B46F-48A4-8A6D-F993A17760F9}"/>
              </a:ext>
            </a:extLst>
          </p:cNvPr>
          <p:cNvSpPr/>
          <p:nvPr/>
        </p:nvSpPr>
        <p:spPr>
          <a:xfrm>
            <a:off x="-18652" y="-41840"/>
            <a:ext cx="9161462" cy="720000"/>
          </a:xfrm>
          <a:prstGeom prst="rect">
            <a:avLst/>
          </a:prstGeom>
          <a:solidFill>
            <a:srgbClr val="003366"/>
          </a:solidFill>
        </p:spPr>
        <p:txBody>
          <a:bodyPr wrap="square">
            <a:spAutoFit/>
          </a:bodyPr>
          <a:lstStyle/>
          <a:p>
            <a:pPr marL="355600" indent="-355600">
              <a:tabLst>
                <a:tab pos="88900" algn="l"/>
              </a:tabLst>
            </a:pPr>
            <a:r>
              <a:rPr lang="de-DE" sz="2400" b="1" dirty="0">
                <a:solidFill>
                  <a:schemeClr val="bg1"/>
                </a:solidFill>
              </a:rPr>
              <a:t>II. Fachlich- rechtliche Grenzen im „Gewaltverbot“                                  </a:t>
            </a:r>
            <a:r>
              <a:rPr lang="de-DE" sz="2000" b="1" dirty="0">
                <a:solidFill>
                  <a:schemeClr val="bg1"/>
                </a:solidFill>
              </a:rPr>
              <a:t>2. Projektideen, </a:t>
            </a:r>
            <a:r>
              <a:rPr lang="de-DE" sz="2000" b="1" dirty="0" err="1">
                <a:solidFill>
                  <a:schemeClr val="bg1"/>
                </a:solidFill>
              </a:rPr>
              <a:t>insbesond</a:t>
            </a:r>
            <a:r>
              <a:rPr lang="de-DE" sz="2000" b="1" dirty="0">
                <a:solidFill>
                  <a:schemeClr val="bg1"/>
                </a:solidFill>
              </a:rPr>
              <a:t>. zum „Kindeswohl“ und zum „</a:t>
            </a:r>
            <a:r>
              <a:rPr lang="de-DE" sz="2000" b="1" dirty="0" err="1">
                <a:solidFill>
                  <a:schemeClr val="bg1"/>
                </a:solidFill>
              </a:rPr>
              <a:t>Macht“begriff</a:t>
            </a:r>
            <a:endParaRPr lang="de-DE" sz="2000" b="1" dirty="0">
              <a:solidFill>
                <a:schemeClr val="bg1"/>
              </a:solidFill>
            </a:endParaRPr>
          </a:p>
        </p:txBody>
      </p:sp>
    </p:spTree>
    <p:extLst>
      <p:ext uri="{BB962C8B-B14F-4D97-AF65-F5344CB8AC3E}">
        <p14:creationId xmlns:p14="http://schemas.microsoft.com/office/powerpoint/2010/main" val="32631950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anim calcmode="lin" valueType="num">
                                      <p:cBhvr additive="base">
                                        <p:cTn id="1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anim calcmode="lin" valueType="num">
                                      <p:cBhvr additive="base">
                                        <p:cTn id="1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anim calcmode="lin" valueType="num">
                                      <p:cBhvr additive="base">
                                        <p:cTn id="21"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7463"/>
            <a:ext cx="9108000" cy="6372000"/>
          </a:xfrm>
          <a:prstGeom prst="rect">
            <a:avLst/>
          </a:prstGeom>
          <a:solidFill>
            <a:srgbClr val="C0C0C0"/>
          </a:solidFill>
          <a:ln w="9525">
            <a:noFill/>
            <a:miter lim="800000"/>
            <a:headEnd/>
            <a:tailEnd/>
          </a:ln>
        </p:spPr>
        <p:txBody>
          <a:bodyPr>
            <a:spAutoFit/>
          </a:bodyPr>
          <a:lstStyle/>
          <a:p>
            <a:pPr>
              <a:defRPr/>
            </a:pPr>
            <a:r>
              <a:rPr lang="de-DE" sz="2400" b="1">
                <a:solidFill>
                  <a:srgbClr val="003366"/>
                </a:solidFill>
                <a:latin typeface="Arial" pitchFamily="34" charset="0"/>
                <a:cs typeface="Arial" pitchFamily="34" charset="0"/>
              </a:rPr>
              <a:t>                                    </a:t>
            </a:r>
          </a:p>
          <a:p>
            <a:pPr>
              <a:defRPr/>
            </a:pPr>
            <a:r>
              <a:rPr lang="de-DE" sz="2400" b="1">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indent="-457200">
              <a:defRPr/>
            </a:pPr>
            <a:endParaRPr lang="de-DE" sz="2000" b="1">
              <a:solidFill>
                <a:srgbClr val="003366"/>
              </a:solidFill>
              <a:effectLst>
                <a:outerShdw blurRad="38100" dist="38100" dir="2700000" algn="tl">
                  <a:srgbClr val="000000">
                    <a:alpha val="43137"/>
                  </a:srgbClr>
                </a:outerShdw>
              </a:effectLst>
            </a:endParaRPr>
          </a:p>
          <a:p>
            <a:pPr>
              <a:defRPr/>
            </a:pPr>
            <a:endParaRPr lang="de-DE" sz="2000" b="1">
              <a:solidFill>
                <a:srgbClr val="003366"/>
              </a:solidFill>
            </a:endParaRPr>
          </a:p>
          <a:p>
            <a:pPr>
              <a:defRPr/>
            </a:pPr>
            <a:endParaRPr lang="de-DE" sz="2000">
              <a:solidFill>
                <a:srgbClr val="003366"/>
              </a:solidFill>
            </a:endParaRPr>
          </a:p>
          <a:p>
            <a:pPr>
              <a:defRPr/>
            </a:pPr>
            <a:endParaRPr lang="de-DE" sz="2000">
              <a:solidFill>
                <a:srgbClr val="003366"/>
              </a:solidFill>
            </a:endParaRPr>
          </a:p>
          <a:p>
            <a:pPr>
              <a:defRPr/>
            </a:pPr>
            <a:endParaRPr lang="de-DE" sz="2000">
              <a:solidFill>
                <a:srgbClr val="003366"/>
              </a:solidFill>
            </a:endParaRPr>
          </a:p>
          <a:p>
            <a:pPr>
              <a:defRPr/>
            </a:pPr>
            <a:endParaRPr lang="de-DE" sz="2000" dirty="0">
              <a:solidFill>
                <a:srgbClr val="336699"/>
              </a:solidFill>
            </a:endParaRPr>
          </a:p>
        </p:txBody>
      </p:sp>
      <p:sp>
        <p:nvSpPr>
          <p:cNvPr id="7172" name="Rectangle 2"/>
          <p:cNvSpPr>
            <a:spLocks noChangeArrowheads="1"/>
          </p:cNvSpPr>
          <p:nvPr/>
        </p:nvSpPr>
        <p:spPr bwMode="auto">
          <a:xfrm>
            <a:off x="46653" y="-17463"/>
            <a:ext cx="9072000" cy="6372000"/>
          </a:xfrm>
          <a:prstGeom prst="rect">
            <a:avLst/>
          </a:prstGeom>
          <a:solidFill>
            <a:schemeClr val="bg1"/>
          </a:solidFill>
          <a:ln w="9525">
            <a:noFill/>
            <a:miter lim="800000"/>
            <a:headEnd/>
            <a:tailEnd/>
          </a:ln>
        </p:spPr>
        <p:txBody>
          <a:bodyPr anchor="ctr">
            <a:spAutoFit/>
          </a:bodyPr>
          <a:lstStyle/>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9" name="Rechteck 8"/>
          <p:cNvSpPr/>
          <p:nvPr/>
        </p:nvSpPr>
        <p:spPr>
          <a:xfrm>
            <a:off x="25347" y="245"/>
            <a:ext cx="9180000" cy="6876000"/>
          </a:xfrm>
          <a:prstGeom prst="rect">
            <a:avLst/>
          </a:prstGeom>
          <a:ln w="63500">
            <a:solidFill>
              <a:srgbClr val="003366"/>
            </a:solidFill>
          </a:ln>
        </p:spPr>
        <p:txBody>
          <a:bodyPr>
            <a:spAutoFit/>
          </a:bodyPr>
          <a:lstStyle/>
          <a:p>
            <a:pPr>
              <a:defRPr/>
            </a:pPr>
            <a:endParaRPr lang="de-DE" sz="2000" b="1" dirty="0">
              <a:solidFill>
                <a:srgbClr val="003366"/>
              </a:solidFill>
              <a:sym typeface="Symbol"/>
            </a:endParaRPr>
          </a:p>
          <a:p>
            <a:pPr algn="ctr">
              <a:defRPr/>
            </a:pPr>
            <a:endParaRPr lang="de-DE" sz="2000" b="1" dirty="0">
              <a:solidFill>
                <a:srgbClr val="003366"/>
              </a:solidFill>
            </a:endParaRPr>
          </a:p>
          <a:p>
            <a:pPr algn="ctr">
              <a:defRPr/>
            </a:pPr>
            <a:endParaRPr lang="de-DE" sz="2000" b="1" dirty="0">
              <a:solidFill>
                <a:srgbClr val="003366"/>
              </a:solidFill>
            </a:endParaRPr>
          </a:p>
          <a:p>
            <a:pPr algn="ctr">
              <a:defRPr/>
            </a:pPr>
            <a:endParaRPr lang="de-DE" sz="2000" b="1" dirty="0">
              <a:solidFill>
                <a:srgbClr val="003366"/>
              </a:solidFill>
            </a:endParaRPr>
          </a:p>
          <a:p>
            <a:pPr algn="ctr">
              <a:defRPr/>
            </a:pPr>
            <a:r>
              <a:rPr lang="de-DE" sz="2000" b="1" dirty="0">
                <a:solidFill>
                  <a:srgbClr val="003366"/>
                </a:solidFill>
              </a:rPr>
              <a:t>Spannungsfeld Erziehungsauftrag </a:t>
            </a:r>
            <a:r>
              <a:rPr lang="de-DE" sz="2400" b="1" dirty="0">
                <a:solidFill>
                  <a:srgbClr val="003366"/>
                </a:solidFill>
              </a:rPr>
              <a:t>↔</a:t>
            </a:r>
            <a:r>
              <a:rPr lang="de-DE" sz="2000" b="1" dirty="0">
                <a:solidFill>
                  <a:srgbClr val="003366"/>
                </a:solidFill>
              </a:rPr>
              <a:t> Kindesrechte </a:t>
            </a:r>
          </a:p>
          <a:p>
            <a:pPr>
              <a:defRPr/>
            </a:pPr>
            <a:endParaRPr lang="de-DE" sz="2000" b="1" dirty="0">
              <a:solidFill>
                <a:srgbClr val="003366"/>
              </a:solidFill>
            </a:endParaRPr>
          </a:p>
          <a:p>
            <a:pPr>
              <a:defRPr/>
            </a:pPr>
            <a:r>
              <a:rPr lang="de-DE" sz="2000" b="1" dirty="0">
                <a:solidFill>
                  <a:srgbClr val="003366"/>
                </a:solidFill>
              </a:rPr>
              <a:t>Zwei Ebenen unterscheiden:  </a:t>
            </a:r>
          </a:p>
          <a:p>
            <a:pPr algn="ctr">
              <a:defRPr/>
            </a:pPr>
            <a:endParaRPr lang="de-DE" sz="2000" b="1" dirty="0">
              <a:solidFill>
                <a:srgbClr val="336699"/>
              </a:solidFill>
            </a:endParaRPr>
          </a:p>
          <a:p>
            <a:pPr>
              <a:defRPr/>
            </a:pPr>
            <a:r>
              <a:rPr lang="de-DE" sz="2000" b="1" dirty="0">
                <a:solidFill>
                  <a:srgbClr val="003366"/>
                </a:solidFill>
              </a:rPr>
              <a:t>a</a:t>
            </a:r>
            <a:r>
              <a:rPr lang="de-DE" sz="2000" dirty="0">
                <a:solidFill>
                  <a:srgbClr val="003366"/>
                </a:solidFill>
              </a:rPr>
              <a:t>. </a:t>
            </a:r>
            <a:r>
              <a:rPr lang="de-DE" sz="2000" b="1" dirty="0">
                <a:solidFill>
                  <a:srgbClr val="003366"/>
                </a:solidFill>
              </a:rPr>
              <a:t>abstrakte Ebene → </a:t>
            </a:r>
            <a:r>
              <a:rPr lang="de-DE" sz="2000" dirty="0">
                <a:solidFill>
                  <a:srgbClr val="003366"/>
                </a:solidFill>
              </a:rPr>
              <a:t>Kindesrechtekataloge</a:t>
            </a:r>
          </a:p>
          <a:p>
            <a:pPr>
              <a:defRPr/>
            </a:pPr>
            <a:endParaRPr lang="de-DE" sz="2000" b="1" dirty="0">
              <a:solidFill>
                <a:srgbClr val="003366"/>
              </a:solidFill>
            </a:endParaRPr>
          </a:p>
          <a:p>
            <a:pPr marL="457200" indent="-457200">
              <a:defRPr/>
            </a:pPr>
            <a:r>
              <a:rPr lang="de-DE" sz="2000" b="1" dirty="0">
                <a:solidFill>
                  <a:srgbClr val="003366"/>
                </a:solidFill>
              </a:rPr>
              <a:t>b. Praxisebene        → </a:t>
            </a:r>
            <a:r>
              <a:rPr lang="de-DE" sz="2000" dirty="0">
                <a:solidFill>
                  <a:srgbClr val="003366"/>
                </a:solidFill>
              </a:rPr>
              <a:t>gelebte  Kindesrechte  </a:t>
            </a:r>
          </a:p>
          <a:p>
            <a:pPr marL="457200" indent="-457200">
              <a:defRPr/>
            </a:pPr>
            <a:r>
              <a:rPr lang="de-DE" sz="2000" dirty="0">
                <a:solidFill>
                  <a:srgbClr val="003366"/>
                </a:solidFill>
              </a:rPr>
              <a:t>                                       im Spannungsfeld Erziehungsauftrag - Kindesrechte</a:t>
            </a:r>
          </a:p>
          <a:p>
            <a:pPr>
              <a:defRPr/>
            </a:pPr>
            <a:endParaRPr lang="de-DE" sz="2000" b="1" dirty="0">
              <a:solidFill>
                <a:srgbClr val="003366"/>
              </a:solidFill>
            </a:endParaRPr>
          </a:p>
          <a:p>
            <a:pPr>
              <a:defRPr/>
            </a:pPr>
            <a:r>
              <a:rPr lang="de-DE" sz="2000" dirty="0">
                <a:solidFill>
                  <a:srgbClr val="003366"/>
                </a:solidFill>
              </a:rPr>
              <a:t>Jede Grenzsetzung, sei sie eine pädagogische oder  eine der Gefahrenabwehr/ Aufsichtsverantwortung (Doppelauftrag d. Pädagogik), beinhaltet einen  Eingriff in ein Kindesrecht. Entscheidend ist, ob im  Einzelfall ein </a:t>
            </a:r>
            <a:r>
              <a:rPr lang="de-DE" sz="2000" b="1" dirty="0">
                <a:solidFill>
                  <a:srgbClr val="003366"/>
                </a:solidFill>
              </a:rPr>
              <a:t>Kindesrecht  verletzt</a:t>
            </a:r>
            <a:r>
              <a:rPr lang="de-DE" sz="2000" dirty="0">
                <a:solidFill>
                  <a:srgbClr val="003366"/>
                </a:solidFill>
              </a:rPr>
              <a:t> wird, d.h.  </a:t>
            </a:r>
            <a:r>
              <a:rPr lang="de-DE" sz="2000" b="1" dirty="0">
                <a:solidFill>
                  <a:srgbClr val="003366"/>
                </a:solidFill>
              </a:rPr>
              <a:t>Machtmissbrauch  </a:t>
            </a:r>
            <a:r>
              <a:rPr lang="de-DE" sz="2000" dirty="0">
                <a:solidFill>
                  <a:srgbClr val="003366"/>
                </a:solidFill>
              </a:rPr>
              <a:t>vorliegt, „Gewalt“ im Sinne des  „Gewaltverbots“. </a:t>
            </a:r>
          </a:p>
          <a:p>
            <a:pPr marL="457200" indent="-457200">
              <a:defRPr/>
            </a:pPr>
            <a:endParaRPr lang="de-DE" sz="2000" b="1" u="sng" dirty="0">
              <a:solidFill>
                <a:srgbClr val="003366"/>
              </a:solidFill>
            </a:endParaRPr>
          </a:p>
          <a:p>
            <a:pPr marL="358775" indent="-358775">
              <a:defRPr/>
            </a:pPr>
            <a:r>
              <a:rPr lang="de-DE" sz="2000" b="1" dirty="0">
                <a:solidFill>
                  <a:srgbClr val="003366"/>
                </a:solidFill>
              </a:rPr>
              <a:t>unterscheiden ► Kindesrechtseingriff </a:t>
            </a:r>
            <a:r>
              <a:rPr lang="de-DE" sz="2000" dirty="0">
                <a:solidFill>
                  <a:srgbClr val="003366"/>
                </a:solidFill>
              </a:rPr>
              <a:t>(zulässige </a:t>
            </a:r>
            <a:r>
              <a:rPr lang="de-DE" sz="2000" dirty="0" err="1">
                <a:solidFill>
                  <a:srgbClr val="003366"/>
                </a:solidFill>
              </a:rPr>
              <a:t>Grenzsetzg</a:t>
            </a:r>
            <a:r>
              <a:rPr lang="de-DE" sz="2000" dirty="0">
                <a:solidFill>
                  <a:srgbClr val="003366"/>
                </a:solidFill>
              </a:rPr>
              <a:t>./ </a:t>
            </a:r>
            <a:r>
              <a:rPr lang="de-DE" sz="2000" dirty="0" err="1">
                <a:solidFill>
                  <a:srgbClr val="003366"/>
                </a:solidFill>
              </a:rPr>
              <a:t>zuläss.Macht</a:t>
            </a:r>
            <a:r>
              <a:rPr lang="de-DE" sz="2000" dirty="0">
                <a:solidFill>
                  <a:srgbClr val="003366"/>
                </a:solidFill>
              </a:rPr>
              <a:t>) </a:t>
            </a:r>
          </a:p>
          <a:p>
            <a:pPr marL="358775" indent="-358775">
              <a:defRPr/>
            </a:pPr>
            <a:r>
              <a:rPr lang="de-DE" sz="2000" dirty="0">
                <a:solidFill>
                  <a:srgbClr val="003366"/>
                </a:solidFill>
              </a:rPr>
              <a:t>                              </a:t>
            </a:r>
            <a:r>
              <a:rPr lang="de-DE" sz="2000" b="1" dirty="0">
                <a:solidFill>
                  <a:srgbClr val="003366"/>
                </a:solidFill>
              </a:rPr>
              <a:t>von  Kindesrechtsverletzung </a:t>
            </a:r>
            <a:r>
              <a:rPr lang="de-DE" sz="2000" dirty="0">
                <a:solidFill>
                  <a:srgbClr val="003366"/>
                </a:solidFill>
              </a:rPr>
              <a:t>(Machtmissbrauch / „Gewalt“) </a:t>
            </a:r>
          </a:p>
          <a:p>
            <a:pPr marL="358775" indent="-358775">
              <a:defRPr/>
            </a:pPr>
            <a:r>
              <a:rPr lang="de-DE" sz="2000" dirty="0">
                <a:solidFill>
                  <a:srgbClr val="003366"/>
                </a:solidFill>
              </a:rPr>
              <a:t>                              Hierzu zur Orientierung 2 „</a:t>
            </a:r>
            <a:r>
              <a:rPr lang="de-DE" sz="2000" b="1" dirty="0">
                <a:solidFill>
                  <a:srgbClr val="003366"/>
                </a:solidFill>
              </a:rPr>
              <a:t>Prüfschemata zulässige Macht“</a:t>
            </a:r>
            <a:r>
              <a:rPr lang="de-DE" sz="2000" dirty="0">
                <a:solidFill>
                  <a:srgbClr val="003366"/>
                </a:solidFill>
              </a:rPr>
              <a:t>)       </a:t>
            </a:r>
          </a:p>
          <a:p>
            <a:pPr>
              <a:defRPr/>
            </a:pPr>
            <a:endParaRPr lang="de-DE" sz="2000"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p:txBody>
      </p:sp>
      <p:cxnSp>
        <p:nvCxnSpPr>
          <p:cNvPr id="3" name="Gerade Verbindung mit Pfeil 2">
            <a:extLst>
              <a:ext uri="{FF2B5EF4-FFF2-40B4-BE49-F238E27FC236}">
                <a16:creationId xmlns:a16="http://schemas.microsoft.com/office/drawing/2014/main" id="{454CA289-E056-4374-B4CF-B4CAF8CC80D3}"/>
              </a:ext>
            </a:extLst>
          </p:cNvPr>
          <p:cNvCxnSpPr/>
          <p:nvPr/>
        </p:nvCxnSpPr>
        <p:spPr>
          <a:xfrm>
            <a:off x="3485958" y="3789040"/>
            <a:ext cx="0" cy="324000"/>
          </a:xfrm>
          <a:prstGeom prst="straightConnector1">
            <a:avLst/>
          </a:prstGeom>
          <a:ln w="50800">
            <a:solidFill>
              <a:srgbClr val="00336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BB150AD0-0292-43BC-8198-DE0410B171E1}"/>
              </a:ext>
            </a:extLst>
          </p:cNvPr>
          <p:cNvCxnSpPr/>
          <p:nvPr/>
        </p:nvCxnSpPr>
        <p:spPr>
          <a:xfrm>
            <a:off x="3485958" y="5301208"/>
            <a:ext cx="0" cy="324000"/>
          </a:xfrm>
          <a:prstGeom prst="straightConnector1">
            <a:avLst/>
          </a:prstGeom>
          <a:ln w="50800">
            <a:solidFill>
              <a:srgbClr val="003366"/>
            </a:solidFill>
            <a:tailEnd type="triangle"/>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26DBC363-268E-4ED3-B588-AA6C7E0203C0}"/>
              </a:ext>
            </a:extLst>
          </p:cNvPr>
          <p:cNvSpPr/>
          <p:nvPr/>
        </p:nvSpPr>
        <p:spPr>
          <a:xfrm>
            <a:off x="15000" y="25191"/>
            <a:ext cx="9216000" cy="830997"/>
          </a:xfrm>
          <a:prstGeom prst="rect">
            <a:avLst/>
          </a:prstGeom>
          <a:solidFill>
            <a:srgbClr val="003366"/>
          </a:solidFill>
        </p:spPr>
        <p:txBody>
          <a:bodyPr wrap="square">
            <a:spAutoFit/>
          </a:bodyPr>
          <a:lstStyle/>
          <a:p>
            <a:pPr>
              <a:tabLst>
                <a:tab pos="88900" algn="l"/>
              </a:tabLst>
            </a:pPr>
            <a:r>
              <a:rPr lang="de-DE" sz="2400" b="1" dirty="0">
                <a:solidFill>
                  <a:schemeClr val="bg1"/>
                </a:solidFill>
              </a:rPr>
              <a:t>II. Fachlich- rechtliche Grenzen im „Gewaltverbot“</a:t>
            </a:r>
            <a:r>
              <a:rPr lang="de-DE" sz="2400" dirty="0">
                <a:solidFill>
                  <a:srgbClr val="003366"/>
                </a:solidFill>
              </a:rPr>
              <a:t>.                  </a:t>
            </a:r>
          </a:p>
          <a:p>
            <a:pPr>
              <a:tabLst>
                <a:tab pos="88900" algn="l"/>
              </a:tabLst>
            </a:pPr>
            <a:r>
              <a:rPr lang="de-DE" sz="2400" dirty="0">
                <a:solidFill>
                  <a:srgbClr val="003366"/>
                </a:solidFill>
              </a:rPr>
              <a:t>    </a:t>
            </a:r>
            <a:r>
              <a:rPr lang="de-DE" sz="2000" dirty="0">
                <a:solidFill>
                  <a:schemeClr val="bg1"/>
                </a:solidFill>
              </a:rPr>
              <a:t>3. Reflexion im Spannungsfeld Erziehungsauftrag - Kindesrecht</a:t>
            </a:r>
          </a:p>
        </p:txBody>
      </p:sp>
    </p:spTree>
    <p:extLst>
      <p:ext uri="{BB962C8B-B14F-4D97-AF65-F5344CB8AC3E}">
        <p14:creationId xmlns:p14="http://schemas.microsoft.com/office/powerpoint/2010/main" val="16128989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anim calcmode="lin" valueType="num">
                                      <p:cBhvr additive="base">
                                        <p:cTn id="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8" end="8"/>
                                            </p:txEl>
                                          </p:spTgt>
                                        </p:tgtEl>
                                        <p:attrNameLst>
                                          <p:attrName>style.visibility</p:attrName>
                                        </p:attrNameLst>
                                      </p:cBhvr>
                                      <p:to>
                                        <p:strVal val="visible"/>
                                      </p:to>
                                    </p:set>
                                    <p:anim calcmode="lin" valueType="num">
                                      <p:cBhvr additive="base">
                                        <p:cTn id="1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10" end="10"/>
                                            </p:txEl>
                                          </p:spTgt>
                                        </p:tgtEl>
                                        <p:attrNameLst>
                                          <p:attrName>style.visibility</p:attrName>
                                        </p:attrNameLst>
                                      </p:cBhvr>
                                      <p:to>
                                        <p:strVal val="visible"/>
                                      </p:to>
                                    </p:set>
                                    <p:anim calcmode="lin" valueType="num">
                                      <p:cBhvr additive="base">
                                        <p:cTn id="17"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10" end="1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11" end="11"/>
                                            </p:txEl>
                                          </p:spTgt>
                                        </p:tgtEl>
                                        <p:attrNameLst>
                                          <p:attrName>style.visibility</p:attrName>
                                        </p:attrNameLst>
                                      </p:cBhvr>
                                      <p:to>
                                        <p:strVal val="visible"/>
                                      </p:to>
                                    </p:set>
                                    <p:anim calcmode="lin" valueType="num">
                                      <p:cBhvr additive="base">
                                        <p:cTn id="21"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13" end="13"/>
                                            </p:txEl>
                                          </p:spTgt>
                                        </p:tgtEl>
                                        <p:attrNameLst>
                                          <p:attrName>style.visibility</p:attrName>
                                        </p:attrNameLst>
                                      </p:cBhvr>
                                      <p:to>
                                        <p:strVal val="visible"/>
                                      </p:to>
                                    </p:set>
                                    <p:anim calcmode="lin" valueType="num">
                                      <p:cBhvr additive="base">
                                        <p:cTn id="33" dur="500" fill="hold"/>
                                        <p:tgtEl>
                                          <p:spTgt spid="9">
                                            <p:txEl>
                                              <p:pRg st="13" end="1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xEl>
                                              <p:pRg st="15" end="15"/>
                                            </p:txEl>
                                          </p:spTgt>
                                        </p:tgtEl>
                                        <p:attrNameLst>
                                          <p:attrName>style.visibility</p:attrName>
                                        </p:attrNameLst>
                                      </p:cBhvr>
                                      <p:to>
                                        <p:strVal val="visible"/>
                                      </p:to>
                                    </p:set>
                                    <p:anim calcmode="lin" valueType="num">
                                      <p:cBhvr additive="base">
                                        <p:cTn id="45" dur="500" fill="hold"/>
                                        <p:tgtEl>
                                          <p:spTgt spid="9">
                                            <p:txEl>
                                              <p:pRg st="15" end="1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15" end="1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9">
                                            <p:txEl>
                                              <p:pRg st="16" end="16"/>
                                            </p:txEl>
                                          </p:spTgt>
                                        </p:tgtEl>
                                        <p:attrNameLst>
                                          <p:attrName>style.visibility</p:attrName>
                                        </p:attrNameLst>
                                      </p:cBhvr>
                                      <p:to>
                                        <p:strVal val="visible"/>
                                      </p:to>
                                    </p:set>
                                    <p:anim calcmode="lin" valueType="num">
                                      <p:cBhvr additive="base">
                                        <p:cTn id="49" dur="500" fill="hold"/>
                                        <p:tgtEl>
                                          <p:spTgt spid="9">
                                            <p:txEl>
                                              <p:pRg st="16" end="1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16" end="16"/>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
                                            <p:txEl>
                                              <p:pRg st="17" end="17"/>
                                            </p:txEl>
                                          </p:spTgt>
                                        </p:tgtEl>
                                        <p:attrNameLst>
                                          <p:attrName>style.visibility</p:attrName>
                                        </p:attrNameLst>
                                      </p:cBhvr>
                                      <p:to>
                                        <p:strVal val="visible"/>
                                      </p:to>
                                    </p:set>
                                    <p:anim calcmode="lin" valueType="num">
                                      <p:cBhvr additive="base">
                                        <p:cTn id="53" dur="500" fill="hold"/>
                                        <p:tgtEl>
                                          <p:spTgt spid="9">
                                            <p:txEl>
                                              <p:pRg st="17" end="1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9" name="Rechteck 8"/>
          <p:cNvSpPr/>
          <p:nvPr/>
        </p:nvSpPr>
        <p:spPr>
          <a:xfrm>
            <a:off x="0" y="486000"/>
            <a:ext cx="9108000" cy="6336000"/>
          </a:xfrm>
          <a:prstGeom prst="rect">
            <a:avLst/>
          </a:prstGeom>
          <a:solidFill>
            <a:schemeClr val="bg1"/>
          </a:solidFill>
          <a:ln w="63500">
            <a:noFill/>
          </a:ln>
        </p:spPr>
        <p:txBody>
          <a:bodyPr>
            <a:spAutoFit/>
          </a:bodyPr>
          <a:lstStyle/>
          <a:p>
            <a:pPr>
              <a:defRPr/>
            </a:pPr>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pPr>
              <a:defRPr/>
            </a:pPr>
            <a:endParaRPr lang="de-DE" sz="2000" dirty="0">
              <a:solidFill>
                <a:srgbClr val="003366"/>
              </a:solidFill>
            </a:endParaRPr>
          </a:p>
        </p:txBody>
      </p:sp>
      <p:pic>
        <p:nvPicPr>
          <p:cNvPr id="2" name="Grafik 1">
            <a:extLst>
              <a:ext uri="{FF2B5EF4-FFF2-40B4-BE49-F238E27FC236}">
                <a16:creationId xmlns:a16="http://schemas.microsoft.com/office/drawing/2014/main" id="{B7A904E4-1616-47FF-83F9-03B4CD789B7B}"/>
              </a:ext>
            </a:extLst>
          </p:cNvPr>
          <p:cNvPicPr>
            <a:picLocks noChangeAspect="1"/>
          </p:cNvPicPr>
          <p:nvPr/>
        </p:nvPicPr>
        <p:blipFill>
          <a:blip r:embed="rId3"/>
          <a:stretch>
            <a:fillRect/>
          </a:stretch>
        </p:blipFill>
        <p:spPr>
          <a:xfrm>
            <a:off x="-9608" y="-99392"/>
            <a:ext cx="9150846" cy="6948000"/>
          </a:xfrm>
          <a:prstGeom prst="rect">
            <a:avLst/>
          </a:prstGeom>
        </p:spPr>
      </p:pic>
      <p:sp>
        <p:nvSpPr>
          <p:cNvPr id="8" name="Rechteck 7">
            <a:extLst>
              <a:ext uri="{FF2B5EF4-FFF2-40B4-BE49-F238E27FC236}">
                <a16:creationId xmlns:a16="http://schemas.microsoft.com/office/drawing/2014/main" id="{269D9D22-F5AF-4F10-9063-BC35D94EB096}"/>
              </a:ext>
            </a:extLst>
          </p:cNvPr>
          <p:cNvSpPr/>
          <p:nvPr/>
        </p:nvSpPr>
        <p:spPr>
          <a:xfrm>
            <a:off x="-26392" y="-63883"/>
            <a:ext cx="9180000" cy="900000"/>
          </a:xfrm>
          <a:prstGeom prst="rect">
            <a:avLst/>
          </a:prstGeom>
          <a:solidFill>
            <a:srgbClr val="003366"/>
          </a:solidFill>
        </p:spPr>
        <p:txBody>
          <a:bodyPr wrap="square">
            <a:spAutoFit/>
          </a:bodyPr>
          <a:lstStyle/>
          <a:p>
            <a:pPr>
              <a:tabLst>
                <a:tab pos="88900" algn="l"/>
              </a:tabLst>
            </a:pPr>
            <a:r>
              <a:rPr lang="de-DE" sz="2400" b="1" dirty="0">
                <a:solidFill>
                  <a:schemeClr val="bg1"/>
                </a:solidFill>
              </a:rPr>
              <a:t>II. Fachlich - rechtliche Grenzen im „Gewaltverbot“</a:t>
            </a:r>
            <a:r>
              <a:rPr lang="de-DE" sz="2400" dirty="0">
                <a:solidFill>
                  <a:srgbClr val="003366"/>
                </a:solidFill>
              </a:rPr>
              <a:t>.                  </a:t>
            </a:r>
          </a:p>
          <a:p>
            <a:pPr>
              <a:tabLst>
                <a:tab pos="88900" algn="l"/>
              </a:tabLst>
            </a:pPr>
            <a:r>
              <a:rPr lang="de-DE" sz="2400" dirty="0">
                <a:solidFill>
                  <a:srgbClr val="003366"/>
                </a:solidFill>
              </a:rPr>
              <a:t>    </a:t>
            </a:r>
            <a:r>
              <a:rPr lang="de-DE" sz="2000" dirty="0">
                <a:solidFill>
                  <a:schemeClr val="bg1"/>
                </a:solidFill>
              </a:rPr>
              <a:t>4. Prüfschema zulässige Macht - nachträgliches Bewerten (a) </a:t>
            </a:r>
          </a:p>
        </p:txBody>
      </p:sp>
    </p:spTree>
    <p:extLst>
      <p:ext uri="{BB962C8B-B14F-4D97-AF65-F5344CB8AC3E}">
        <p14:creationId xmlns:p14="http://schemas.microsoft.com/office/powerpoint/2010/main" val="358988564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9" name="Rechteck 8"/>
          <p:cNvSpPr/>
          <p:nvPr/>
        </p:nvSpPr>
        <p:spPr>
          <a:xfrm>
            <a:off x="0" y="486000"/>
            <a:ext cx="9108000" cy="6336000"/>
          </a:xfrm>
          <a:prstGeom prst="rect">
            <a:avLst/>
          </a:prstGeom>
          <a:solidFill>
            <a:schemeClr val="bg1"/>
          </a:solidFill>
          <a:ln w="63500">
            <a:noFill/>
          </a:ln>
        </p:spPr>
        <p:txBody>
          <a:bodyPr>
            <a:spAutoFit/>
          </a:bodyPr>
          <a:lstStyle/>
          <a:p>
            <a:pPr>
              <a:defRPr/>
            </a:pPr>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pPr>
              <a:defRPr/>
            </a:pPr>
            <a:endParaRPr lang="de-DE" sz="2000" dirty="0">
              <a:solidFill>
                <a:srgbClr val="003366"/>
              </a:solidFill>
            </a:endParaRPr>
          </a:p>
        </p:txBody>
      </p:sp>
      <p:pic>
        <p:nvPicPr>
          <p:cNvPr id="3" name="Grafik 2">
            <a:extLst>
              <a:ext uri="{FF2B5EF4-FFF2-40B4-BE49-F238E27FC236}">
                <a16:creationId xmlns:a16="http://schemas.microsoft.com/office/drawing/2014/main" id="{31A2BCDC-7BF8-44F0-8F41-87B16907AB0D}"/>
              </a:ext>
            </a:extLst>
          </p:cNvPr>
          <p:cNvPicPr>
            <a:picLocks noChangeAspect="1"/>
          </p:cNvPicPr>
          <p:nvPr/>
        </p:nvPicPr>
        <p:blipFill>
          <a:blip r:embed="rId3"/>
          <a:stretch>
            <a:fillRect/>
          </a:stretch>
        </p:blipFill>
        <p:spPr>
          <a:xfrm>
            <a:off x="-34880" y="-99392"/>
            <a:ext cx="9188488" cy="6957392"/>
          </a:xfrm>
          <a:prstGeom prst="rect">
            <a:avLst/>
          </a:prstGeom>
        </p:spPr>
      </p:pic>
      <p:sp>
        <p:nvSpPr>
          <p:cNvPr id="11" name="Rechteck 10">
            <a:extLst>
              <a:ext uri="{FF2B5EF4-FFF2-40B4-BE49-F238E27FC236}">
                <a16:creationId xmlns:a16="http://schemas.microsoft.com/office/drawing/2014/main" id="{51A3BFEF-E745-450C-AF0C-0FB39AC51EAD}"/>
              </a:ext>
            </a:extLst>
          </p:cNvPr>
          <p:cNvSpPr/>
          <p:nvPr/>
        </p:nvSpPr>
        <p:spPr>
          <a:xfrm>
            <a:off x="-26392" y="-63884"/>
            <a:ext cx="9180000" cy="900000"/>
          </a:xfrm>
          <a:prstGeom prst="rect">
            <a:avLst/>
          </a:prstGeom>
          <a:solidFill>
            <a:srgbClr val="003366"/>
          </a:solidFill>
        </p:spPr>
        <p:txBody>
          <a:bodyPr wrap="square">
            <a:spAutoFit/>
          </a:bodyPr>
          <a:lstStyle/>
          <a:p>
            <a:pPr>
              <a:tabLst>
                <a:tab pos="88900" algn="l"/>
              </a:tabLst>
            </a:pPr>
            <a:r>
              <a:rPr lang="de-DE" sz="2400" b="1" dirty="0">
                <a:solidFill>
                  <a:schemeClr val="bg1"/>
                </a:solidFill>
              </a:rPr>
              <a:t>II. Fachlich - rechtliche Grenzen im „Gewaltverbot“</a:t>
            </a:r>
            <a:r>
              <a:rPr lang="de-DE" sz="2400" dirty="0">
                <a:solidFill>
                  <a:srgbClr val="003366"/>
                </a:solidFill>
              </a:rPr>
              <a:t>.                  </a:t>
            </a:r>
          </a:p>
          <a:p>
            <a:pPr>
              <a:tabLst>
                <a:tab pos="88900" algn="l"/>
              </a:tabLst>
            </a:pPr>
            <a:r>
              <a:rPr lang="de-DE" sz="2400" dirty="0">
                <a:solidFill>
                  <a:srgbClr val="003366"/>
                </a:solidFill>
              </a:rPr>
              <a:t>    </a:t>
            </a:r>
            <a:r>
              <a:rPr lang="de-DE" sz="2000" dirty="0">
                <a:solidFill>
                  <a:schemeClr val="bg1"/>
                </a:solidFill>
              </a:rPr>
              <a:t>4. Prüfschema zulässige Macht - Planung zukünftiger Verhaltensoptionen (a)</a:t>
            </a:r>
          </a:p>
        </p:txBody>
      </p:sp>
    </p:spTree>
    <p:extLst>
      <p:ext uri="{BB962C8B-B14F-4D97-AF65-F5344CB8AC3E}">
        <p14:creationId xmlns:p14="http://schemas.microsoft.com/office/powerpoint/2010/main" val="130330529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812" y="450000"/>
            <a:ext cx="9108000" cy="6408000"/>
          </a:xfrm>
          <a:prstGeom prst="rect">
            <a:avLst/>
          </a:prstGeom>
          <a:solidFill>
            <a:schemeClr val="bg1"/>
          </a:solidFill>
          <a:ln w="63500">
            <a:solidFill>
              <a:srgbClr val="003366"/>
            </a:solidFill>
          </a:ln>
        </p:spPr>
        <p:txBody>
          <a:bodyPr>
            <a:spAutoFit/>
          </a:bodyPr>
          <a:lstStyle/>
          <a:p>
            <a:pPr marL="457200" indent="-457200">
              <a:defRPr/>
            </a:pPr>
            <a:endParaRPr lang="de-DE" sz="2000" b="1" dirty="0">
              <a:solidFill>
                <a:srgbClr val="003366"/>
              </a:solidFill>
              <a:sym typeface="Symbol"/>
            </a:endParaRPr>
          </a:p>
          <a:p>
            <a:pPr marL="457200" indent="-457200" algn="ctr">
              <a:defRPr/>
            </a:pPr>
            <a:endParaRPr lang="de-DE" sz="2000" b="1" dirty="0">
              <a:solidFill>
                <a:srgbClr val="003366"/>
              </a:solidFill>
              <a:sym typeface="Symbol"/>
            </a:endParaRPr>
          </a:p>
          <a:p>
            <a:pPr marL="457200" indent="-457200" algn="ctr">
              <a:defRPr/>
            </a:pPr>
            <a:endParaRPr lang="de-DE" sz="2000" b="1" dirty="0">
              <a:solidFill>
                <a:srgbClr val="003366"/>
              </a:solidFill>
              <a:sym typeface="Symbol"/>
            </a:endParaRPr>
          </a:p>
          <a:p>
            <a:pPr marL="457200" indent="-457200" algn="ctr">
              <a:defRPr/>
            </a:pPr>
            <a:r>
              <a:rPr lang="de-DE" sz="2000" b="1" dirty="0">
                <a:solidFill>
                  <a:srgbClr val="003366"/>
                </a:solidFill>
                <a:sym typeface="Symbol"/>
              </a:rPr>
              <a:t>4.1 Fachlich begründbares/ legitimes Verhalten / Frage 1</a:t>
            </a:r>
          </a:p>
          <a:p>
            <a:pPr marL="457200" indent="-457200" algn="ctr">
              <a:defRPr/>
            </a:pPr>
            <a:endParaRPr lang="de-DE" sz="2000" b="1" dirty="0">
              <a:solidFill>
                <a:srgbClr val="003366"/>
              </a:solidFill>
              <a:sym typeface="Symbol"/>
            </a:endParaRPr>
          </a:p>
          <a:p>
            <a:pPr marL="457200" indent="-457200">
              <a:defRPr/>
            </a:pPr>
            <a:r>
              <a:rPr lang="de-DE" sz="2000" dirty="0">
                <a:solidFill>
                  <a:srgbClr val="003366"/>
                </a:solidFill>
                <a:sym typeface="Symbol"/>
              </a:rPr>
              <a:t>Es</a:t>
            </a:r>
            <a:r>
              <a:rPr lang="de-DE" sz="2000" b="1" dirty="0">
                <a:solidFill>
                  <a:srgbClr val="003366"/>
                </a:solidFill>
                <a:sym typeface="Symbol"/>
              </a:rPr>
              <a:t> </a:t>
            </a:r>
            <a:r>
              <a:rPr lang="de-DE" sz="2000" dirty="0">
                <a:solidFill>
                  <a:srgbClr val="003366"/>
                </a:solidFill>
                <a:sym typeface="Symbol"/>
              </a:rPr>
              <a:t>geht um die vorrangige fachliche Frage, ob </a:t>
            </a:r>
            <a:r>
              <a:rPr lang="de-DE" sz="2000" dirty="0" err="1">
                <a:solidFill>
                  <a:srgbClr val="003366"/>
                </a:solidFill>
                <a:sym typeface="Symbol"/>
              </a:rPr>
              <a:t>d.Verhalten</a:t>
            </a:r>
            <a:r>
              <a:rPr lang="de-DE" sz="2000" dirty="0">
                <a:solidFill>
                  <a:srgbClr val="003366"/>
                </a:solidFill>
                <a:sym typeface="Symbol"/>
              </a:rPr>
              <a:t> fachlich begründbar </a:t>
            </a:r>
          </a:p>
          <a:p>
            <a:pPr marL="457200" indent="-457200">
              <a:defRPr/>
            </a:pPr>
            <a:r>
              <a:rPr lang="de-DE" sz="2000" dirty="0">
                <a:solidFill>
                  <a:srgbClr val="003366"/>
                </a:solidFill>
                <a:sym typeface="Symbol"/>
              </a:rPr>
              <a:t>ist, mithin  legitim.</a:t>
            </a:r>
          </a:p>
          <a:p>
            <a:pPr marL="457200" indent="-457200">
              <a:defRPr/>
            </a:pPr>
            <a:r>
              <a:rPr lang="de-DE" sz="2000" dirty="0">
                <a:solidFill>
                  <a:srgbClr val="003366"/>
                </a:solidFill>
                <a:sym typeface="Symbol"/>
              </a:rPr>
              <a:t>Falls Verhalten fachlich nicht begründbar/ illegitim ist, ist es rechtswidrig, es sei </a:t>
            </a:r>
          </a:p>
          <a:p>
            <a:pPr marL="457200" indent="-457200">
              <a:defRPr/>
            </a:pPr>
            <a:r>
              <a:rPr lang="de-DE" sz="2000" dirty="0">
                <a:solidFill>
                  <a:srgbClr val="003366"/>
                </a:solidFill>
                <a:sym typeface="Symbol"/>
              </a:rPr>
              <a:t>denn es liegt „Gefahrenabwehr“ vor (Frage 4). </a:t>
            </a:r>
          </a:p>
          <a:p>
            <a:pPr marL="457200" indent="-457200">
              <a:defRPr/>
            </a:pPr>
            <a:endParaRPr lang="de-DE" sz="2000" dirty="0">
              <a:solidFill>
                <a:srgbClr val="003366"/>
              </a:solidFill>
              <a:sym typeface="Symbol"/>
            </a:endParaRPr>
          </a:p>
          <a:p>
            <a:pPr marL="457200" indent="-457200">
              <a:defRPr/>
            </a:pPr>
            <a:r>
              <a:rPr lang="de-DE" sz="2000" dirty="0">
                <a:solidFill>
                  <a:srgbClr val="003366"/>
                </a:solidFill>
                <a:sym typeface="Symbol"/>
              </a:rPr>
              <a:t>Sobald Fachverbände „Leitlinien pädagogischer Kunst“ zur Orientierung </a:t>
            </a:r>
            <a:r>
              <a:rPr lang="de-DE" sz="2000" dirty="0" err="1">
                <a:solidFill>
                  <a:srgbClr val="003366"/>
                </a:solidFill>
                <a:sym typeface="Symbol"/>
              </a:rPr>
              <a:t>formu</a:t>
            </a:r>
            <a:r>
              <a:rPr lang="de-DE" sz="2000" dirty="0">
                <a:solidFill>
                  <a:srgbClr val="003366"/>
                </a:solidFill>
                <a:sym typeface="Symbol"/>
              </a:rPr>
              <a:t>-</a:t>
            </a:r>
          </a:p>
          <a:p>
            <a:pPr marL="457200" indent="-457200">
              <a:defRPr/>
            </a:pPr>
            <a:r>
              <a:rPr lang="de-DE" sz="2000" dirty="0" err="1">
                <a:solidFill>
                  <a:srgbClr val="003366"/>
                </a:solidFill>
                <a:sym typeface="Symbol"/>
              </a:rPr>
              <a:t>liert</a:t>
            </a:r>
            <a:r>
              <a:rPr lang="de-DE" sz="2000" dirty="0">
                <a:solidFill>
                  <a:srgbClr val="003366"/>
                </a:solidFill>
                <a:sym typeface="Symbol"/>
              </a:rPr>
              <a:t> </a:t>
            </a:r>
            <a:r>
              <a:rPr lang="de-DE" sz="2000" dirty="0" err="1">
                <a:solidFill>
                  <a:srgbClr val="003366"/>
                </a:solidFill>
                <a:sym typeface="Symbol"/>
              </a:rPr>
              <a:t>haben,vergleichbar</a:t>
            </a:r>
            <a:r>
              <a:rPr lang="de-DE" sz="2000" dirty="0">
                <a:solidFill>
                  <a:srgbClr val="003366"/>
                </a:solidFill>
                <a:sym typeface="Symbol"/>
              </a:rPr>
              <a:t> mit ausformulierter </a:t>
            </a:r>
            <a:r>
              <a:rPr lang="de-DE" sz="2000" dirty="0" err="1">
                <a:solidFill>
                  <a:srgbClr val="003366"/>
                </a:solidFill>
                <a:sym typeface="Symbol"/>
              </a:rPr>
              <a:t>Erziehungsethik,wird</a:t>
            </a:r>
            <a:r>
              <a:rPr lang="de-DE" sz="2000" dirty="0">
                <a:solidFill>
                  <a:srgbClr val="003366"/>
                </a:solidFill>
                <a:sym typeface="Symbol"/>
              </a:rPr>
              <a:t> die </a:t>
            </a:r>
            <a:r>
              <a:rPr lang="de-DE" sz="2000" dirty="0" err="1">
                <a:solidFill>
                  <a:srgbClr val="003366"/>
                </a:solidFill>
                <a:sym typeface="Symbol"/>
              </a:rPr>
              <a:t>Beantwor</a:t>
            </a:r>
            <a:r>
              <a:rPr lang="de-DE" sz="2000" dirty="0">
                <a:solidFill>
                  <a:srgbClr val="003366"/>
                </a:solidFill>
                <a:sym typeface="Symbol"/>
              </a:rPr>
              <a:t>- </a:t>
            </a:r>
          </a:p>
          <a:p>
            <a:pPr marL="457200" indent="-457200">
              <a:defRPr/>
            </a:pPr>
            <a:r>
              <a:rPr lang="de-DE" sz="2000" dirty="0" err="1">
                <a:solidFill>
                  <a:srgbClr val="003366"/>
                </a:solidFill>
                <a:sym typeface="Symbol"/>
              </a:rPr>
              <a:t>tung</a:t>
            </a:r>
            <a:r>
              <a:rPr lang="de-DE" sz="2000" dirty="0">
                <a:solidFill>
                  <a:srgbClr val="003366"/>
                </a:solidFill>
                <a:sym typeface="Symbol"/>
              </a:rPr>
              <a:t> d.Frage1 erleichtert, erst recht </a:t>
            </a:r>
            <a:r>
              <a:rPr lang="de-DE" sz="2000" dirty="0" err="1">
                <a:solidFill>
                  <a:srgbClr val="003366"/>
                </a:solidFill>
                <a:sym typeface="Symbol"/>
              </a:rPr>
              <a:t>dann,wenn</a:t>
            </a:r>
            <a:r>
              <a:rPr lang="de-DE" sz="2000" dirty="0">
                <a:solidFill>
                  <a:srgbClr val="003366"/>
                </a:solidFill>
                <a:sym typeface="Symbol"/>
              </a:rPr>
              <a:t> der Träger „</a:t>
            </a:r>
            <a:r>
              <a:rPr lang="de-DE" sz="2000" dirty="0" err="1">
                <a:solidFill>
                  <a:srgbClr val="003366"/>
                </a:solidFill>
                <a:sym typeface="Symbol"/>
              </a:rPr>
              <a:t>fachl.Handlungsleit</a:t>
            </a:r>
            <a:r>
              <a:rPr lang="de-DE" sz="2000" dirty="0">
                <a:solidFill>
                  <a:srgbClr val="003366"/>
                </a:solidFill>
                <a:sym typeface="Symbol"/>
              </a:rPr>
              <a:t>- </a:t>
            </a:r>
          </a:p>
          <a:p>
            <a:pPr marL="457200" indent="-457200">
              <a:defRPr/>
            </a:pPr>
            <a:r>
              <a:rPr lang="de-DE" sz="2000" dirty="0" err="1">
                <a:solidFill>
                  <a:srgbClr val="003366"/>
                </a:solidFill>
                <a:sym typeface="Symbol"/>
              </a:rPr>
              <a:t>linien</a:t>
            </a:r>
            <a:r>
              <a:rPr lang="de-DE" sz="2000" dirty="0">
                <a:solidFill>
                  <a:srgbClr val="003366"/>
                </a:solidFill>
                <a:sym typeface="Symbol"/>
              </a:rPr>
              <a:t>“ zur weiteren Orientierung anbietet.</a:t>
            </a:r>
          </a:p>
          <a:p>
            <a:pPr marL="457200" indent="-457200">
              <a:defRPr/>
            </a:pPr>
            <a:r>
              <a:rPr lang="de-DE" sz="2000" dirty="0">
                <a:solidFill>
                  <a:srgbClr val="003366"/>
                </a:solidFill>
                <a:sym typeface="Symbol"/>
              </a:rPr>
              <a:t>      </a:t>
            </a:r>
            <a:r>
              <a:rPr lang="de-DE" sz="2000" b="1" dirty="0">
                <a:solidFill>
                  <a:srgbClr val="003366"/>
                </a:solidFill>
                <a:sym typeface="Symbol"/>
              </a:rPr>
              <a:t> </a:t>
            </a:r>
            <a:endParaRPr lang="de-DE" sz="2000" dirty="0">
              <a:solidFill>
                <a:srgbClr val="003366"/>
              </a:solidFill>
            </a:endParaRPr>
          </a:p>
          <a:p>
            <a:pPr marL="457200" indent="-457200" algn="ctr">
              <a:defRPr/>
            </a:pPr>
            <a:endParaRPr lang="de-DE" sz="2000" dirty="0">
              <a:solidFill>
                <a:srgbClr val="003366"/>
              </a:solidFill>
            </a:endParaRPr>
          </a:p>
          <a:p>
            <a:pPr marL="457200" indent="-457200">
              <a:defRPr/>
            </a:pPr>
            <a:endParaRPr lang="de-DE" sz="2000" u="sng" dirty="0">
              <a:solidFill>
                <a:srgbClr val="003366"/>
              </a:solidFill>
              <a:effectLst>
                <a:outerShdw blurRad="38100" dist="38100" dir="2700000" algn="tl">
                  <a:srgbClr val="000000">
                    <a:alpha val="43137"/>
                  </a:srgbClr>
                </a:outerShdw>
              </a:effectLst>
              <a:sym typeface="Symbol"/>
            </a:endParaRPr>
          </a:p>
          <a:p>
            <a:pPr marL="457200" indent="-457200">
              <a:defRPr/>
            </a:pPr>
            <a:endParaRPr lang="de-DE" sz="2000" u="sng" dirty="0">
              <a:solidFill>
                <a:srgbClr val="003366"/>
              </a:solidFill>
              <a:effectLst>
                <a:outerShdw blurRad="38100" dist="38100" dir="2700000" algn="tl">
                  <a:srgbClr val="000000">
                    <a:alpha val="43137"/>
                  </a:srgbClr>
                </a:outerShdw>
              </a:effectLst>
              <a:sym typeface="Symbol"/>
            </a:endParaRPr>
          </a:p>
          <a:p>
            <a:pPr marL="457200" indent="-457200">
              <a:defRPr/>
            </a:pPr>
            <a:endParaRPr lang="de-DE" sz="2000" u="sng" dirty="0">
              <a:solidFill>
                <a:srgbClr val="003366"/>
              </a:solidFill>
              <a:effectLst>
                <a:outerShdw blurRad="38100" dist="38100" dir="2700000" algn="tl">
                  <a:srgbClr val="000000">
                    <a:alpha val="43137"/>
                  </a:srgbClr>
                </a:outerShdw>
              </a:effectLst>
              <a:sym typeface="Symbol"/>
            </a:endParaRPr>
          </a:p>
          <a:p>
            <a:pPr marL="457200" indent="-457200">
              <a:defRPr/>
            </a:pPr>
            <a:endParaRPr lang="de-DE" sz="2400" u="sng" dirty="0">
              <a:solidFill>
                <a:srgbClr val="003366"/>
              </a:solidFill>
              <a:effectLst>
                <a:outerShdw blurRad="38100" dist="38100" dir="2700000" algn="tl">
                  <a:srgbClr val="000000">
                    <a:alpha val="43137"/>
                  </a:srgbClr>
                </a:outerShdw>
              </a:effectLst>
            </a:endParaRPr>
          </a:p>
        </p:txBody>
      </p:sp>
      <p:sp>
        <p:nvSpPr>
          <p:cNvPr id="6" name="Rechteck 5">
            <a:extLst>
              <a:ext uri="{FF2B5EF4-FFF2-40B4-BE49-F238E27FC236}">
                <a16:creationId xmlns:a16="http://schemas.microsoft.com/office/drawing/2014/main" id="{AF103B7A-F019-4C7B-BBB5-7A47E0EC46D9}"/>
              </a:ext>
            </a:extLst>
          </p:cNvPr>
          <p:cNvSpPr/>
          <p:nvPr/>
        </p:nvSpPr>
        <p:spPr>
          <a:xfrm>
            <a:off x="-26392" y="-63881"/>
            <a:ext cx="9180000" cy="830997"/>
          </a:xfrm>
          <a:prstGeom prst="rect">
            <a:avLst/>
          </a:prstGeom>
          <a:solidFill>
            <a:srgbClr val="003366"/>
          </a:solidFill>
        </p:spPr>
        <p:txBody>
          <a:bodyPr wrap="square">
            <a:spAutoFit/>
          </a:bodyPr>
          <a:lstStyle/>
          <a:p>
            <a:pPr>
              <a:tabLst>
                <a:tab pos="88900" algn="l"/>
              </a:tabLst>
            </a:pPr>
            <a:r>
              <a:rPr lang="de-DE" sz="2400" b="1" dirty="0">
                <a:solidFill>
                  <a:schemeClr val="bg1"/>
                </a:solidFill>
              </a:rPr>
              <a:t>II. Fachlich - rechtliche Grenzen im „Gewaltverbot“</a:t>
            </a:r>
            <a:r>
              <a:rPr lang="de-DE" sz="2400" dirty="0">
                <a:solidFill>
                  <a:srgbClr val="003366"/>
                </a:solidFill>
              </a:rPr>
              <a:t>.                  </a:t>
            </a:r>
          </a:p>
          <a:p>
            <a:pPr>
              <a:tabLst>
                <a:tab pos="88900" algn="l"/>
              </a:tabLst>
            </a:pPr>
            <a:r>
              <a:rPr lang="de-DE" sz="2400" dirty="0">
                <a:solidFill>
                  <a:srgbClr val="003366"/>
                </a:solidFill>
              </a:rPr>
              <a:t>    </a:t>
            </a:r>
            <a:r>
              <a:rPr lang="de-DE" sz="2000" b="1" dirty="0">
                <a:solidFill>
                  <a:schemeClr val="bg1"/>
                </a:solidFill>
              </a:rPr>
              <a:t>4. Prüfschema zulässige Macht</a:t>
            </a:r>
            <a:endParaRPr lang="de-DE" sz="2000" dirty="0">
              <a:solidFill>
                <a:schemeClr val="bg1"/>
              </a:solidFill>
            </a:endParaRPr>
          </a:p>
        </p:txBody>
      </p:sp>
    </p:spTree>
    <p:extLst>
      <p:ext uri="{BB962C8B-B14F-4D97-AF65-F5344CB8AC3E}">
        <p14:creationId xmlns:p14="http://schemas.microsoft.com/office/powerpoint/2010/main" val="13912279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anim calcmode="lin" valueType="num">
                                      <p:cBhvr additive="base">
                                        <p:cTn id="1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anim calcmode="lin" valueType="num">
                                      <p:cBhvr additive="base">
                                        <p:cTn id="1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 calcmode="lin" valueType="num">
                                      <p:cBhvr additive="base">
                                        <p:cTn id="1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anim calcmode="lin" valueType="num">
                                      <p:cBhvr additive="base">
                                        <p:cTn id="2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anim calcmode="lin" valueType="num">
                                      <p:cBhvr additive="base">
                                        <p:cTn id="2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anim calcmode="lin" valueType="num">
                                      <p:cBhvr additive="base">
                                        <p:cTn id="33"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13" end="13"/>
                                            </p:txEl>
                                          </p:spTgt>
                                        </p:tgtEl>
                                        <p:attrNameLst>
                                          <p:attrName>style.visibility</p:attrName>
                                        </p:attrNameLst>
                                      </p:cBhvr>
                                      <p:to>
                                        <p:strVal val="visible"/>
                                      </p:to>
                                    </p:set>
                                    <p:anim calcmode="lin" valueType="num">
                                      <p:cBhvr additive="base">
                                        <p:cTn id="3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14" end="14"/>
                                            </p:txEl>
                                          </p:spTgt>
                                        </p:tgtEl>
                                        <p:attrNameLst>
                                          <p:attrName>style.visibility</p:attrName>
                                        </p:attrNameLst>
                                      </p:cBhvr>
                                      <p:to>
                                        <p:strVal val="visible"/>
                                      </p:to>
                                    </p:set>
                                    <p:anim calcmode="lin" valueType="num">
                                      <p:cBhvr additive="base">
                                        <p:cTn id="41"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461661"/>
            <a:ext cx="9144000" cy="6408000"/>
          </a:xfrm>
          <a:prstGeom prst="rect">
            <a:avLst/>
          </a:prstGeom>
          <a:solidFill>
            <a:schemeClr val="bg1"/>
          </a:solidFill>
          <a:ln w="63500">
            <a:solidFill>
              <a:srgbClr val="003366"/>
            </a:solidFill>
          </a:ln>
        </p:spPr>
        <p:txBody>
          <a:bodyPr>
            <a:spAutoFit/>
          </a:bodyPr>
          <a:lstStyle/>
          <a:p>
            <a:pPr marL="457200" indent="-457200">
              <a:defRPr/>
            </a:pPr>
            <a:endParaRPr lang="de-DE" sz="2000" b="1" dirty="0">
              <a:solidFill>
                <a:srgbClr val="003366"/>
              </a:solidFill>
              <a:sym typeface="Symbol"/>
            </a:endParaRPr>
          </a:p>
          <a:p>
            <a:pPr marL="457200" indent="-457200" algn="ctr">
              <a:defRPr/>
            </a:pPr>
            <a:endParaRPr lang="de-DE" sz="2000" b="1" dirty="0">
              <a:solidFill>
                <a:srgbClr val="003366"/>
              </a:solidFill>
              <a:sym typeface="Symbol"/>
            </a:endParaRPr>
          </a:p>
          <a:p>
            <a:pPr marL="457200" indent="-457200" algn="ctr">
              <a:defRPr/>
            </a:pPr>
            <a:endParaRPr lang="de-DE" sz="2000" b="1" dirty="0">
              <a:solidFill>
                <a:srgbClr val="003366"/>
              </a:solidFill>
              <a:sym typeface="Symbol"/>
            </a:endParaRPr>
          </a:p>
          <a:p>
            <a:pPr marL="457200" indent="-457200" algn="ctr">
              <a:defRPr/>
            </a:pPr>
            <a:r>
              <a:rPr lang="de-DE" sz="2000" b="1" dirty="0">
                <a:solidFill>
                  <a:srgbClr val="003366"/>
                </a:solidFill>
                <a:sym typeface="Symbol"/>
              </a:rPr>
              <a:t>4.2 Eingriff in ein Kindesrecht / Frage 2 </a:t>
            </a:r>
            <a:endParaRPr lang="de-DE" sz="2000" dirty="0">
              <a:solidFill>
                <a:srgbClr val="003366"/>
              </a:solidFill>
            </a:endParaRPr>
          </a:p>
          <a:p>
            <a:pPr marL="457200" indent="-457200" algn="ctr">
              <a:defRPr/>
            </a:pPr>
            <a:endParaRPr lang="de-DE" sz="2000" dirty="0">
              <a:solidFill>
                <a:srgbClr val="003366"/>
              </a:solidFill>
            </a:endParaRPr>
          </a:p>
          <a:p>
            <a:pPr marL="457200" indent="-457200">
              <a:defRPr/>
            </a:pPr>
            <a:r>
              <a:rPr lang="de-DE" sz="2000" dirty="0">
                <a:solidFill>
                  <a:srgbClr val="003366"/>
                </a:solidFill>
              </a:rPr>
              <a:t>Wenn wir die 1.Frage (fachliche Begründbarkeit) mit ja beantworten, können wir </a:t>
            </a:r>
          </a:p>
          <a:p>
            <a:pPr marL="457200" indent="-457200">
              <a:defRPr/>
            </a:pPr>
            <a:r>
              <a:rPr lang="de-DE" sz="2000" dirty="0">
                <a:solidFill>
                  <a:srgbClr val="003366"/>
                </a:solidFill>
              </a:rPr>
              <a:t>das  dementsprechend  fachlich  legitime Verhalten  auf   seine  Rechtmäßigkeit </a:t>
            </a:r>
          </a:p>
          <a:p>
            <a:pPr marL="457200" indent="-457200">
              <a:defRPr/>
            </a:pPr>
            <a:r>
              <a:rPr lang="de-DE" sz="2000" dirty="0">
                <a:solidFill>
                  <a:srgbClr val="003366"/>
                </a:solidFill>
              </a:rPr>
              <a:t>(Legalität) überprüfen (Fragen 2 und 3).</a:t>
            </a:r>
            <a:endParaRPr lang="de-DE" sz="2000" b="1" dirty="0">
              <a:solidFill>
                <a:srgbClr val="003366"/>
              </a:solidFill>
            </a:endParaRPr>
          </a:p>
          <a:p>
            <a:pPr marL="457200" indent="-457200">
              <a:defRPr/>
            </a:pPr>
            <a:endParaRPr lang="de-DE" sz="2000" dirty="0">
              <a:solidFill>
                <a:srgbClr val="003366"/>
              </a:solidFill>
            </a:endParaRPr>
          </a:p>
          <a:p>
            <a:pPr marL="457200" indent="-457200">
              <a:defRPr/>
            </a:pPr>
            <a:r>
              <a:rPr lang="de-DE" sz="2000" dirty="0">
                <a:solidFill>
                  <a:srgbClr val="003366"/>
                </a:solidFill>
              </a:rPr>
              <a:t>Diese weitere rechtl. Prüfung setzt zunächst einen </a:t>
            </a:r>
            <a:r>
              <a:rPr lang="de-DE" sz="2000" b="1" dirty="0">
                <a:solidFill>
                  <a:srgbClr val="003366"/>
                </a:solidFill>
              </a:rPr>
              <a:t>Eingriff in ein Kindesrecht  </a:t>
            </a:r>
          </a:p>
          <a:p>
            <a:pPr marL="457200" indent="-457200">
              <a:defRPr/>
            </a:pPr>
            <a:r>
              <a:rPr lang="de-DE" sz="2000" dirty="0">
                <a:solidFill>
                  <a:srgbClr val="003366"/>
                </a:solidFill>
              </a:rPr>
              <a:t>voraus (Frage 2.) :</a:t>
            </a:r>
            <a:endParaRPr lang="de-DE" sz="2000" b="1" dirty="0">
              <a:solidFill>
                <a:srgbClr val="003366"/>
              </a:solidFill>
            </a:endParaRPr>
          </a:p>
          <a:p>
            <a:pPr marL="457200" indent="-457200">
              <a:defRPr/>
            </a:pPr>
            <a:endParaRPr lang="de-DE" sz="2000" dirty="0">
              <a:solidFill>
                <a:srgbClr val="003366"/>
              </a:solidFill>
            </a:endParaRPr>
          </a:p>
          <a:p>
            <a:pPr marL="2335213" indent="-276225">
              <a:buFont typeface="Arial" panose="020B0604020202020204" pitchFamily="34" charset="0"/>
              <a:buChar char="•"/>
              <a:defRPr/>
            </a:pPr>
            <a:r>
              <a:rPr lang="de-DE" sz="2000" dirty="0">
                <a:solidFill>
                  <a:srgbClr val="003366"/>
                </a:solidFill>
              </a:rPr>
              <a:t>das Prüfschema  findet also nur  auf päd. Grenzsetzungen Anwendung, auf  Verhalten, das  notwendigerweise  in  ein Kindesrecht eingreift,</a:t>
            </a:r>
          </a:p>
          <a:p>
            <a:pPr marL="457200" indent="-457200">
              <a:defRPr/>
            </a:pPr>
            <a:r>
              <a:rPr lang="de-DE" sz="2000" dirty="0">
                <a:solidFill>
                  <a:srgbClr val="003366"/>
                </a:solidFill>
              </a:rPr>
              <a:t>                                 sei es als </a:t>
            </a:r>
            <a:r>
              <a:rPr lang="de-DE" sz="2000" b="1" dirty="0">
                <a:solidFill>
                  <a:srgbClr val="003366"/>
                </a:solidFill>
              </a:rPr>
              <a:t>verbale pädagogische Grenzsetzung</a:t>
            </a:r>
            <a:r>
              <a:rPr lang="de-DE" sz="2000" dirty="0">
                <a:solidFill>
                  <a:srgbClr val="003366"/>
                </a:solidFill>
              </a:rPr>
              <a:t> </a:t>
            </a:r>
            <a:endParaRPr lang="de-DE" sz="2000" dirty="0">
              <a:solidFill>
                <a:srgbClr val="003366"/>
              </a:solidFill>
              <a:sym typeface="Symbol"/>
            </a:endParaRPr>
          </a:p>
          <a:p>
            <a:pPr marL="457200" indent="-457200">
              <a:defRPr/>
            </a:pPr>
            <a:r>
              <a:rPr lang="de-DE" sz="2000" dirty="0">
                <a:solidFill>
                  <a:srgbClr val="003366"/>
                </a:solidFill>
                <a:sym typeface="Symbol"/>
              </a:rPr>
              <a:t>                                  Verbote, Strafen oder</a:t>
            </a:r>
          </a:p>
          <a:p>
            <a:pPr marL="457200" indent="-457200">
              <a:defRPr/>
            </a:pPr>
            <a:r>
              <a:rPr lang="de-DE" sz="2000" dirty="0">
                <a:solidFill>
                  <a:srgbClr val="003366"/>
                </a:solidFill>
              </a:rPr>
              <a:t>                                 sei es als </a:t>
            </a:r>
            <a:r>
              <a:rPr lang="de-DE" sz="2000" b="1" dirty="0">
                <a:solidFill>
                  <a:srgbClr val="003366"/>
                </a:solidFill>
              </a:rPr>
              <a:t>aktive pädagogische Grenzsetzung </a:t>
            </a:r>
            <a:r>
              <a:rPr lang="de-DE" sz="2000" b="1" dirty="0">
                <a:solidFill>
                  <a:srgbClr val="003366"/>
                </a:solidFill>
                <a:sym typeface="Symbol"/>
              </a:rPr>
              <a:t> </a:t>
            </a:r>
          </a:p>
          <a:p>
            <a:pPr marL="457200" indent="-457200">
              <a:defRPr/>
            </a:pPr>
            <a:r>
              <a:rPr lang="de-DE" sz="2000" dirty="0">
                <a:solidFill>
                  <a:srgbClr val="003366"/>
                </a:solidFill>
                <a:sym typeface="Symbol"/>
              </a:rPr>
              <a:t>                                  z.B.  Wegnahme  von  Gegenständen</a:t>
            </a:r>
          </a:p>
          <a:p>
            <a:pPr marL="457200" indent="-457200">
              <a:defRPr/>
            </a:pPr>
            <a:endParaRPr lang="de-DE" sz="2000" u="sng" dirty="0">
              <a:solidFill>
                <a:srgbClr val="003366"/>
              </a:solidFill>
              <a:effectLst>
                <a:outerShdw blurRad="38100" dist="38100" dir="2700000" algn="tl">
                  <a:srgbClr val="000000">
                    <a:alpha val="43137"/>
                  </a:srgbClr>
                </a:outerShdw>
              </a:effectLst>
              <a:sym typeface="Symbol"/>
            </a:endParaRPr>
          </a:p>
          <a:p>
            <a:pPr marL="457200" indent="-457200">
              <a:defRPr/>
            </a:pPr>
            <a:endParaRPr lang="de-DE" sz="2000" u="sng" dirty="0">
              <a:solidFill>
                <a:srgbClr val="003366"/>
              </a:solidFill>
              <a:effectLst>
                <a:outerShdw blurRad="38100" dist="38100" dir="2700000" algn="tl">
                  <a:srgbClr val="000000">
                    <a:alpha val="43137"/>
                  </a:srgbClr>
                </a:outerShdw>
              </a:effectLst>
              <a:sym typeface="Symbol"/>
            </a:endParaRPr>
          </a:p>
          <a:p>
            <a:pPr marL="457200" indent="-457200">
              <a:defRPr/>
            </a:pPr>
            <a:endParaRPr lang="de-DE" sz="2000" u="sng" dirty="0">
              <a:solidFill>
                <a:srgbClr val="003366"/>
              </a:solidFill>
              <a:effectLst>
                <a:outerShdw blurRad="38100" dist="38100" dir="2700000" algn="tl">
                  <a:srgbClr val="000000">
                    <a:alpha val="43137"/>
                  </a:srgbClr>
                </a:outerShdw>
              </a:effectLst>
              <a:sym typeface="Symbol"/>
            </a:endParaRPr>
          </a:p>
          <a:p>
            <a:pPr marL="457200" indent="-457200">
              <a:defRPr/>
            </a:pPr>
            <a:endParaRPr lang="de-DE" sz="2400" u="sng" dirty="0">
              <a:solidFill>
                <a:srgbClr val="003366"/>
              </a:solidFill>
              <a:effectLst>
                <a:outerShdw blurRad="38100" dist="38100" dir="2700000" algn="tl">
                  <a:srgbClr val="000000">
                    <a:alpha val="43137"/>
                  </a:srgbClr>
                </a:outerShdw>
              </a:effectLst>
            </a:endParaRPr>
          </a:p>
        </p:txBody>
      </p:sp>
      <p:sp>
        <p:nvSpPr>
          <p:cNvPr id="4" name="Rechteck 3">
            <a:extLst>
              <a:ext uri="{FF2B5EF4-FFF2-40B4-BE49-F238E27FC236}">
                <a16:creationId xmlns:a16="http://schemas.microsoft.com/office/drawing/2014/main" id="{26237F45-AC02-4B2B-A529-031801EAA51E}"/>
              </a:ext>
            </a:extLst>
          </p:cNvPr>
          <p:cNvSpPr/>
          <p:nvPr/>
        </p:nvSpPr>
        <p:spPr>
          <a:xfrm>
            <a:off x="-26392" y="-63881"/>
            <a:ext cx="9180000" cy="830997"/>
          </a:xfrm>
          <a:prstGeom prst="rect">
            <a:avLst/>
          </a:prstGeom>
          <a:solidFill>
            <a:srgbClr val="003366"/>
          </a:solidFill>
        </p:spPr>
        <p:txBody>
          <a:bodyPr wrap="square">
            <a:spAutoFit/>
          </a:bodyPr>
          <a:lstStyle/>
          <a:p>
            <a:pPr>
              <a:tabLst>
                <a:tab pos="88900" algn="l"/>
              </a:tabLst>
            </a:pPr>
            <a:r>
              <a:rPr lang="de-DE" sz="2400" b="1" dirty="0">
                <a:solidFill>
                  <a:schemeClr val="bg1"/>
                </a:solidFill>
              </a:rPr>
              <a:t>II. Fachlich - rechtliche Grenzen im „Gewaltverbot“</a:t>
            </a:r>
            <a:r>
              <a:rPr lang="de-DE" sz="2400" dirty="0">
                <a:solidFill>
                  <a:srgbClr val="003366"/>
                </a:solidFill>
              </a:rPr>
              <a:t>.                  </a:t>
            </a:r>
          </a:p>
          <a:p>
            <a:pPr>
              <a:tabLst>
                <a:tab pos="88900" algn="l"/>
              </a:tabLst>
            </a:pPr>
            <a:r>
              <a:rPr lang="de-DE" sz="2400" dirty="0">
                <a:solidFill>
                  <a:srgbClr val="003366"/>
                </a:solidFill>
              </a:rPr>
              <a:t>    </a:t>
            </a:r>
            <a:r>
              <a:rPr lang="de-DE" sz="2000" b="1" dirty="0">
                <a:solidFill>
                  <a:schemeClr val="bg1"/>
                </a:solidFill>
              </a:rPr>
              <a:t>4. Prüfschema zulässige Macht</a:t>
            </a:r>
            <a:endParaRPr lang="de-DE" sz="2000" dirty="0">
              <a:solidFill>
                <a:schemeClr val="bg1"/>
              </a:solidFill>
            </a:endParaRPr>
          </a:p>
        </p:txBody>
      </p:sp>
    </p:spTree>
    <p:extLst>
      <p:ext uri="{BB962C8B-B14F-4D97-AF65-F5344CB8AC3E}">
        <p14:creationId xmlns:p14="http://schemas.microsoft.com/office/powerpoint/2010/main" val="13283958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anim calcmode="lin" valueType="num">
                                      <p:cBhvr additive="base">
                                        <p:cTn id="1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anim calcmode="lin" valueType="num">
                                      <p:cBhvr additive="base">
                                        <p:cTn id="1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anim calcmode="lin" valueType="num">
                                      <p:cBhvr additive="base">
                                        <p:cTn id="2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9" end="9"/>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anim calcmode="lin" valueType="num">
                                      <p:cBhvr additive="base">
                                        <p:cTn id="2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anim calcmode="lin" valueType="num">
                                      <p:cBhvr additive="base">
                                        <p:cTn id="29"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anim calcmode="lin" valueType="num">
                                      <p:cBhvr additive="base">
                                        <p:cTn id="33"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14" end="14"/>
                                            </p:txEl>
                                          </p:spTgt>
                                        </p:tgtEl>
                                        <p:attrNameLst>
                                          <p:attrName>style.visibility</p:attrName>
                                        </p:attrNameLst>
                                      </p:cBhvr>
                                      <p:to>
                                        <p:strVal val="visible"/>
                                      </p:to>
                                    </p:set>
                                    <p:anim calcmode="lin" valueType="num">
                                      <p:cBhvr additive="base">
                                        <p:cTn id="37"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15" end="15"/>
                                            </p:txEl>
                                          </p:spTgt>
                                        </p:tgtEl>
                                        <p:attrNameLst>
                                          <p:attrName>style.visibility</p:attrName>
                                        </p:attrNameLst>
                                      </p:cBhvr>
                                      <p:to>
                                        <p:strVal val="visible"/>
                                      </p:to>
                                    </p:set>
                                    <p:anim calcmode="lin" valueType="num">
                                      <p:cBhvr additive="base">
                                        <p:cTn id="41"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15" end="1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16" end="16"/>
                                            </p:txEl>
                                          </p:spTgt>
                                        </p:tgtEl>
                                        <p:attrNameLst>
                                          <p:attrName>style.visibility</p:attrName>
                                        </p:attrNameLst>
                                      </p:cBhvr>
                                      <p:to>
                                        <p:strVal val="visible"/>
                                      </p:to>
                                    </p:set>
                                    <p:anim calcmode="lin" valueType="num">
                                      <p:cBhvr additive="base">
                                        <p:cTn id="45"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461661"/>
            <a:ext cx="9108000" cy="6432530"/>
          </a:xfrm>
          <a:prstGeom prst="rect">
            <a:avLst/>
          </a:prstGeom>
          <a:solidFill>
            <a:schemeClr val="bg1"/>
          </a:solidFill>
          <a:ln w="63500">
            <a:solidFill>
              <a:srgbClr val="003366"/>
            </a:solidFill>
          </a:ln>
        </p:spPr>
        <p:txBody>
          <a:bodyPr>
            <a:spAutoFit/>
          </a:bodyPr>
          <a:lstStyle/>
          <a:p>
            <a:pPr marL="457200" indent="-457200" algn="ctr">
              <a:defRPr/>
            </a:pPr>
            <a:endParaRPr lang="de-DE" sz="2000" b="1" dirty="0">
              <a:solidFill>
                <a:srgbClr val="003366"/>
              </a:solidFill>
            </a:endParaRPr>
          </a:p>
          <a:p>
            <a:pPr marL="457200" indent="-457200" algn="ctr">
              <a:defRPr/>
            </a:pPr>
            <a:endParaRPr lang="de-DE" sz="2000" b="1" dirty="0">
              <a:solidFill>
                <a:srgbClr val="003366"/>
              </a:solidFill>
              <a:sym typeface="Symbol"/>
            </a:endParaRPr>
          </a:p>
          <a:p>
            <a:pPr marL="457200" indent="-457200" algn="ctr">
              <a:defRPr/>
            </a:pPr>
            <a:endParaRPr lang="de-DE" sz="2000" b="1" dirty="0">
              <a:solidFill>
                <a:srgbClr val="003366"/>
              </a:solidFill>
              <a:sym typeface="Symbol"/>
            </a:endParaRPr>
          </a:p>
          <a:p>
            <a:pPr marL="457200" indent="-457200" algn="ctr">
              <a:defRPr/>
            </a:pPr>
            <a:r>
              <a:rPr lang="de-DE" sz="2000" b="1" dirty="0">
                <a:solidFill>
                  <a:srgbClr val="003366"/>
                </a:solidFill>
                <a:sym typeface="Symbol"/>
              </a:rPr>
              <a:t>4.3 Zustimmung </a:t>
            </a:r>
            <a:r>
              <a:rPr lang="de-DE" sz="2000" b="1" dirty="0" err="1">
                <a:solidFill>
                  <a:srgbClr val="003366"/>
                </a:solidFill>
                <a:sym typeface="Symbol"/>
              </a:rPr>
              <a:t>Obsorgeberechtigte</a:t>
            </a:r>
            <a:r>
              <a:rPr lang="de-DE" sz="2000" b="1" dirty="0">
                <a:solidFill>
                  <a:srgbClr val="003366"/>
                </a:solidFill>
                <a:sym typeface="Symbol"/>
              </a:rPr>
              <a:t> (SB) / Frage 3</a:t>
            </a:r>
          </a:p>
          <a:p>
            <a:pPr marL="457200" indent="-457200">
              <a:defRPr/>
            </a:pPr>
            <a:endParaRPr lang="de-DE" sz="2000" b="1" dirty="0">
              <a:solidFill>
                <a:srgbClr val="003366"/>
              </a:solidFill>
            </a:endParaRPr>
          </a:p>
          <a:p>
            <a:pPr marL="457200" indent="-457200">
              <a:defRPr/>
            </a:pPr>
            <a:r>
              <a:rPr lang="de-DE" sz="2000" dirty="0">
                <a:solidFill>
                  <a:srgbClr val="003366"/>
                </a:solidFill>
              </a:rPr>
              <a:t>Wenn wir d. 2.Frage (Kindesrechtseingriff) mit ja beantworten, ist das Verhalten </a:t>
            </a:r>
          </a:p>
          <a:p>
            <a:pPr marL="457200" indent="-457200">
              <a:defRPr/>
            </a:pPr>
            <a:r>
              <a:rPr lang="de-DE" sz="2000" dirty="0">
                <a:solidFill>
                  <a:srgbClr val="003366"/>
                </a:solidFill>
              </a:rPr>
              <a:t>legal, sofern die  SB- Zustimmung vorliegt. In der Frage 3 ist also  zu klären: ob </a:t>
            </a:r>
          </a:p>
          <a:p>
            <a:pPr marL="457200" indent="-457200">
              <a:defRPr/>
            </a:pPr>
            <a:r>
              <a:rPr lang="de-DE" sz="2000" dirty="0">
                <a:solidFill>
                  <a:srgbClr val="003366"/>
                </a:solidFill>
              </a:rPr>
              <a:t>die päd. Grenzsetzung  mit Wissen u. Wollen der </a:t>
            </a:r>
            <a:r>
              <a:rPr lang="de-DE" sz="2000" dirty="0" err="1">
                <a:solidFill>
                  <a:srgbClr val="003366"/>
                </a:solidFill>
              </a:rPr>
              <a:t>Obsorgeberechtigten</a:t>
            </a:r>
            <a:r>
              <a:rPr lang="de-DE" sz="2000" dirty="0">
                <a:solidFill>
                  <a:srgbClr val="003366"/>
                </a:solidFill>
              </a:rPr>
              <a:t> erfolgte: </a:t>
            </a:r>
          </a:p>
          <a:p>
            <a:pPr>
              <a:defRPr/>
            </a:pPr>
            <a:endParaRPr lang="de-DE" sz="2000" dirty="0">
              <a:solidFill>
                <a:srgbClr val="003366"/>
              </a:solidFill>
            </a:endParaRPr>
          </a:p>
          <a:p>
            <a:pPr marL="536575" indent="-357188">
              <a:buFont typeface="Arial" pitchFamily="34" charset="0"/>
              <a:buChar char="•"/>
              <a:tabLst>
                <a:tab pos="536575" algn="l"/>
              </a:tabLst>
            </a:pPr>
            <a:r>
              <a:rPr lang="de-DE" sz="2000" b="1" u="sng" dirty="0">
                <a:solidFill>
                  <a:srgbClr val="003366"/>
                </a:solidFill>
              </a:rPr>
              <a:t>bei vorhersehbarer Pädagogik</a:t>
            </a:r>
            <a:r>
              <a:rPr lang="de-DE" sz="2000" b="1" dirty="0">
                <a:solidFill>
                  <a:srgbClr val="003366"/>
                </a:solidFill>
              </a:rPr>
              <a:t> </a:t>
            </a:r>
            <a:r>
              <a:rPr lang="de-DE" sz="2000" dirty="0">
                <a:solidFill>
                  <a:srgbClr val="003366"/>
                </a:solidFill>
              </a:rPr>
              <a:t>gilt die  Zustimmung mit dem Erz. </a:t>
            </a:r>
            <a:r>
              <a:rPr lang="de-DE" sz="2000" dirty="0" err="1">
                <a:solidFill>
                  <a:srgbClr val="003366"/>
                </a:solidFill>
              </a:rPr>
              <a:t>auftrag</a:t>
            </a:r>
            <a:r>
              <a:rPr lang="de-DE" sz="2000" dirty="0">
                <a:solidFill>
                  <a:srgbClr val="003366"/>
                </a:solidFill>
              </a:rPr>
              <a:t>   </a:t>
            </a:r>
          </a:p>
          <a:p>
            <a:pPr marL="631825" indent="-452438">
              <a:tabLst>
                <a:tab pos="631825" algn="l"/>
              </a:tabLst>
            </a:pPr>
            <a:r>
              <a:rPr lang="de-DE" sz="2000" dirty="0">
                <a:solidFill>
                  <a:srgbClr val="003366"/>
                </a:solidFill>
              </a:rPr>
              <a:t>     als stillschweigend erteilt, eine  ausdrückliche  Zustimmung ist entbehrlich: </a:t>
            </a:r>
          </a:p>
          <a:p>
            <a:pPr marL="631825" indent="-452438">
              <a:tabLst>
                <a:tab pos="631825" algn="l"/>
              </a:tabLst>
            </a:pPr>
            <a:r>
              <a:rPr lang="de-DE" sz="2000" dirty="0">
                <a:solidFill>
                  <a:srgbClr val="003366"/>
                </a:solidFill>
              </a:rPr>
              <a:t>     das päd. Verhalten ist für </a:t>
            </a:r>
            <a:r>
              <a:rPr lang="de-DE" sz="2000" dirty="0" err="1">
                <a:solidFill>
                  <a:srgbClr val="003366"/>
                </a:solidFill>
              </a:rPr>
              <a:t>Obsorgeberechtigte</a:t>
            </a:r>
            <a:r>
              <a:rPr lang="de-DE" sz="2000" dirty="0">
                <a:solidFill>
                  <a:srgbClr val="003366"/>
                </a:solidFill>
              </a:rPr>
              <a:t> vorhersehbar (päd. Routine)</a:t>
            </a:r>
          </a:p>
          <a:p>
            <a:pPr marL="631825" indent="-452438">
              <a:tabLst>
                <a:tab pos="631825" algn="l"/>
              </a:tabLst>
            </a:pPr>
            <a:endParaRPr lang="de-DE" sz="2000" dirty="0">
              <a:solidFill>
                <a:srgbClr val="003366"/>
              </a:solidFill>
            </a:endParaRPr>
          </a:p>
          <a:p>
            <a:pPr marL="631825" indent="-452438">
              <a:buFont typeface="Arial" pitchFamily="34" charset="0"/>
              <a:buChar char="•"/>
              <a:tabLst>
                <a:tab pos="631825" algn="l"/>
              </a:tabLst>
            </a:pPr>
            <a:r>
              <a:rPr lang="de-DE" sz="2000" b="1" u="sng" dirty="0">
                <a:solidFill>
                  <a:srgbClr val="003366"/>
                </a:solidFill>
              </a:rPr>
              <a:t>bei unvorhersehbarer Pädagogik</a:t>
            </a:r>
            <a:r>
              <a:rPr lang="de-DE" sz="2000" b="1" dirty="0">
                <a:solidFill>
                  <a:srgbClr val="003366"/>
                </a:solidFill>
              </a:rPr>
              <a:t>, </a:t>
            </a:r>
            <a:r>
              <a:rPr lang="de-DE" sz="2000" dirty="0">
                <a:solidFill>
                  <a:srgbClr val="003366"/>
                </a:solidFill>
              </a:rPr>
              <a:t>insbesondere bei „aktiver </a:t>
            </a:r>
            <a:r>
              <a:rPr lang="de-DE" sz="2000" dirty="0" err="1">
                <a:solidFill>
                  <a:srgbClr val="003366"/>
                </a:solidFill>
              </a:rPr>
              <a:t>päd.Grenz</a:t>
            </a:r>
            <a:r>
              <a:rPr lang="de-DE" sz="2000" dirty="0">
                <a:solidFill>
                  <a:srgbClr val="003366"/>
                </a:solidFill>
              </a:rPr>
              <a:t>- </a:t>
            </a:r>
            <a:r>
              <a:rPr lang="de-DE" sz="2000" dirty="0" err="1">
                <a:solidFill>
                  <a:srgbClr val="003366"/>
                </a:solidFill>
              </a:rPr>
              <a:t>setzung</a:t>
            </a:r>
            <a:r>
              <a:rPr lang="de-DE" sz="2000" dirty="0">
                <a:solidFill>
                  <a:srgbClr val="003366"/>
                </a:solidFill>
              </a:rPr>
              <a:t>“,  bedarf es  der ausdrücklichen  Zustimmung, am besten anhand „fachlicher Handlungsleitlinien“, die SB bei der Aufnahme gegenzeichnen.</a:t>
            </a:r>
          </a:p>
          <a:p>
            <a:pPr marL="631825" lvl="1" indent="-452438">
              <a:tabLst>
                <a:tab pos="631825" algn="l"/>
              </a:tabLst>
              <a:defRPr/>
            </a:pPr>
            <a:r>
              <a:rPr lang="de-DE" sz="2000" dirty="0">
                <a:solidFill>
                  <a:srgbClr val="003366"/>
                </a:solidFill>
              </a:rPr>
              <a:t> </a:t>
            </a:r>
          </a:p>
          <a:p>
            <a:pPr marL="0" lvl="1">
              <a:defRPr/>
            </a:pPr>
            <a:endParaRPr lang="de-DE" sz="2400" b="1" dirty="0">
              <a:solidFill>
                <a:srgbClr val="003366"/>
              </a:solidFill>
              <a:effectLst>
                <a:outerShdw blurRad="38100" dist="38100" dir="2700000" algn="tl">
                  <a:srgbClr val="000000">
                    <a:alpha val="43137"/>
                  </a:srgbClr>
                </a:outerShdw>
              </a:effectLst>
            </a:endParaRPr>
          </a:p>
          <a:p>
            <a:pPr marL="457200" indent="-457200">
              <a:defRPr/>
            </a:pPr>
            <a:endParaRPr lang="de-DE" sz="2400" dirty="0">
              <a:solidFill>
                <a:srgbClr val="003366"/>
              </a:solidFill>
              <a:effectLst>
                <a:outerShdw blurRad="38100" dist="38100" dir="2700000" algn="tl">
                  <a:srgbClr val="000000">
                    <a:alpha val="43137"/>
                  </a:srgbClr>
                </a:outerShdw>
              </a:effectLst>
            </a:endParaRPr>
          </a:p>
          <a:p>
            <a:pPr>
              <a:defRPr/>
            </a:pPr>
            <a:endParaRPr lang="de-DE" sz="2400" u="sng" dirty="0">
              <a:solidFill>
                <a:srgbClr val="003366"/>
              </a:solidFill>
              <a:effectLst>
                <a:outerShdw blurRad="38100" dist="38100" dir="2700000" algn="tl">
                  <a:srgbClr val="000000">
                    <a:alpha val="43137"/>
                  </a:srgbClr>
                </a:outerShdw>
              </a:effectLst>
            </a:endParaRPr>
          </a:p>
        </p:txBody>
      </p:sp>
      <p:sp>
        <p:nvSpPr>
          <p:cNvPr id="4" name="Rechteck 3">
            <a:extLst>
              <a:ext uri="{FF2B5EF4-FFF2-40B4-BE49-F238E27FC236}">
                <a16:creationId xmlns:a16="http://schemas.microsoft.com/office/drawing/2014/main" id="{E58977DC-65DE-476A-86BB-7B252D412E42}"/>
              </a:ext>
            </a:extLst>
          </p:cNvPr>
          <p:cNvSpPr/>
          <p:nvPr/>
        </p:nvSpPr>
        <p:spPr>
          <a:xfrm>
            <a:off x="-26392" y="-63881"/>
            <a:ext cx="9180000" cy="830997"/>
          </a:xfrm>
          <a:prstGeom prst="rect">
            <a:avLst/>
          </a:prstGeom>
          <a:solidFill>
            <a:srgbClr val="003366"/>
          </a:solidFill>
        </p:spPr>
        <p:txBody>
          <a:bodyPr wrap="square">
            <a:spAutoFit/>
          </a:bodyPr>
          <a:lstStyle/>
          <a:p>
            <a:pPr>
              <a:tabLst>
                <a:tab pos="88900" algn="l"/>
              </a:tabLst>
            </a:pPr>
            <a:r>
              <a:rPr lang="de-DE" sz="2400" b="1" dirty="0">
                <a:solidFill>
                  <a:schemeClr val="bg1"/>
                </a:solidFill>
              </a:rPr>
              <a:t>II. Fachlich - rechtliche Grenzen im „Gewaltverbot“</a:t>
            </a:r>
            <a:r>
              <a:rPr lang="de-DE" sz="2400" dirty="0">
                <a:solidFill>
                  <a:srgbClr val="003366"/>
                </a:solidFill>
              </a:rPr>
              <a:t>.                  </a:t>
            </a:r>
          </a:p>
          <a:p>
            <a:pPr>
              <a:tabLst>
                <a:tab pos="88900" algn="l"/>
              </a:tabLst>
            </a:pPr>
            <a:r>
              <a:rPr lang="de-DE" sz="2400" dirty="0">
                <a:solidFill>
                  <a:srgbClr val="003366"/>
                </a:solidFill>
              </a:rPr>
              <a:t>    </a:t>
            </a:r>
            <a:r>
              <a:rPr lang="de-DE" sz="2000" b="1" dirty="0">
                <a:solidFill>
                  <a:schemeClr val="bg1"/>
                </a:solidFill>
              </a:rPr>
              <a:t>4. Prüfschema zulässige Mach</a:t>
            </a:r>
            <a:r>
              <a:rPr lang="de-DE" sz="2000" dirty="0">
                <a:solidFill>
                  <a:schemeClr val="bg1"/>
                </a:solidFill>
              </a:rPr>
              <a:t>t</a:t>
            </a:r>
          </a:p>
        </p:txBody>
      </p:sp>
    </p:spTree>
    <p:extLst>
      <p:ext uri="{BB962C8B-B14F-4D97-AF65-F5344CB8AC3E}">
        <p14:creationId xmlns:p14="http://schemas.microsoft.com/office/powerpoint/2010/main" val="29700381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anim calcmode="lin" valueType="num">
                                      <p:cBhvr additive="base">
                                        <p:cTn id="1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anim calcmode="lin" valueType="num">
                                      <p:cBhvr additive="base">
                                        <p:cTn id="1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anim calcmode="lin" valueType="num">
                                      <p:cBhvr additive="base">
                                        <p:cTn id="2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9" end="9"/>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anim calcmode="lin" valueType="num">
                                      <p:cBhvr additive="base">
                                        <p:cTn id="2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anim calcmode="lin" valueType="num">
                                      <p:cBhvr additive="base">
                                        <p:cTn id="2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13" end="13"/>
                                            </p:txEl>
                                          </p:spTgt>
                                        </p:tgtEl>
                                        <p:attrNameLst>
                                          <p:attrName>style.visibility</p:attrName>
                                        </p:attrNameLst>
                                      </p:cBhvr>
                                      <p:to>
                                        <p:strVal val="visible"/>
                                      </p:to>
                                    </p:set>
                                    <p:anim calcmode="lin" valueType="num">
                                      <p:cBhvr additive="base">
                                        <p:cTn id="35"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2947" y="572788"/>
            <a:ext cx="9108000" cy="6300000"/>
          </a:xfrm>
          <a:prstGeom prst="rect">
            <a:avLst/>
          </a:prstGeom>
          <a:solidFill>
            <a:schemeClr val="bg1"/>
          </a:solidFill>
          <a:ln w="63500">
            <a:solidFill>
              <a:srgbClr val="003366"/>
            </a:solidFill>
          </a:ln>
        </p:spPr>
        <p:txBody>
          <a:bodyPr>
            <a:spAutoFit/>
          </a:bodyPr>
          <a:lstStyle/>
          <a:p>
            <a:pPr marL="457200" indent="-457200" algn="ctr">
              <a:defRPr/>
            </a:pPr>
            <a:endParaRPr lang="de-DE" sz="2000" b="1" dirty="0">
              <a:solidFill>
                <a:srgbClr val="003366"/>
              </a:solidFill>
              <a:sym typeface="Symbol"/>
            </a:endParaRPr>
          </a:p>
          <a:p>
            <a:pPr marL="457200" indent="-457200" algn="ctr">
              <a:defRPr/>
            </a:pPr>
            <a:r>
              <a:rPr lang="de-DE" sz="2000" b="1" dirty="0">
                <a:solidFill>
                  <a:srgbClr val="003366"/>
                </a:solidFill>
                <a:sym typeface="Symbol"/>
              </a:rPr>
              <a:t>4.4</a:t>
            </a:r>
            <a:r>
              <a:rPr lang="de-DE" sz="2000" b="1" dirty="0">
                <a:solidFill>
                  <a:srgbClr val="003366"/>
                </a:solidFill>
              </a:rPr>
              <a:t> Aufsichtsverantwortung/ „Gefahrenabwehr“ / Frage 4</a:t>
            </a:r>
          </a:p>
          <a:p>
            <a:pPr marL="457200" indent="-457200">
              <a:defRPr/>
            </a:pPr>
            <a:endParaRPr lang="de-DE" sz="2000" dirty="0">
              <a:solidFill>
                <a:srgbClr val="003366"/>
              </a:solidFill>
            </a:endParaRPr>
          </a:p>
          <a:p>
            <a:pPr marL="457200" indent="-457200">
              <a:defRPr/>
            </a:pPr>
            <a:r>
              <a:rPr lang="de-DE" sz="2000" dirty="0">
                <a:solidFill>
                  <a:srgbClr val="003366"/>
                </a:solidFill>
              </a:rPr>
              <a:t>Wenn wir  die  3. Frage (SB.- Zustimmung) mit ja beantworten, ist das  Handeln </a:t>
            </a:r>
          </a:p>
          <a:p>
            <a:pPr marL="457200" indent="-457200">
              <a:defRPr/>
            </a:pPr>
            <a:r>
              <a:rPr lang="de-DE" sz="2000" dirty="0">
                <a:solidFill>
                  <a:srgbClr val="003366"/>
                </a:solidFill>
              </a:rPr>
              <a:t>legitim u. legal („zulässige Macht“). Fehlt die SB- Zustimmung, kann es  nur </a:t>
            </a:r>
            <a:r>
              <a:rPr lang="de-DE" sz="2000" dirty="0" err="1">
                <a:solidFill>
                  <a:srgbClr val="003366"/>
                </a:solidFill>
              </a:rPr>
              <a:t>un</a:t>
            </a:r>
            <a:r>
              <a:rPr lang="de-DE" sz="2000" dirty="0">
                <a:solidFill>
                  <a:srgbClr val="003366"/>
                </a:solidFill>
              </a:rPr>
              <a:t>- </a:t>
            </a:r>
          </a:p>
          <a:p>
            <a:pPr marL="457200" indent="-457200">
              <a:defRPr/>
            </a:pPr>
            <a:r>
              <a:rPr lang="de-DE" sz="2000" dirty="0" err="1">
                <a:solidFill>
                  <a:srgbClr val="003366"/>
                </a:solidFill>
              </a:rPr>
              <a:t>ter</a:t>
            </a:r>
            <a:r>
              <a:rPr lang="de-DE" sz="2000" dirty="0">
                <a:solidFill>
                  <a:srgbClr val="003366"/>
                </a:solidFill>
              </a:rPr>
              <a:t> dem  Aspekt des  Rechtsinstruments der „</a:t>
            </a:r>
            <a:r>
              <a:rPr lang="de-DE" sz="2000" b="1" dirty="0">
                <a:solidFill>
                  <a:srgbClr val="003366"/>
                </a:solidFill>
              </a:rPr>
              <a:t>Gefahrenabwehr</a:t>
            </a:r>
            <a:r>
              <a:rPr lang="de-DE" sz="2000" dirty="0">
                <a:solidFill>
                  <a:srgbClr val="003366"/>
                </a:solidFill>
              </a:rPr>
              <a:t>“ legalisiert wer-</a:t>
            </a:r>
          </a:p>
          <a:p>
            <a:pPr>
              <a:defRPr/>
            </a:pPr>
            <a:r>
              <a:rPr lang="de-DE" sz="2000" dirty="0" err="1">
                <a:solidFill>
                  <a:srgbClr val="003366"/>
                </a:solidFill>
              </a:rPr>
              <a:t>den,anderenfalls</a:t>
            </a:r>
            <a:r>
              <a:rPr lang="de-DE" sz="2000" dirty="0">
                <a:solidFill>
                  <a:srgbClr val="003366"/>
                </a:solidFill>
              </a:rPr>
              <a:t> liegt „Machtmissbrauch“ vor. Das bedeutet: die BetreuerInnen  sind </a:t>
            </a:r>
            <a:r>
              <a:rPr lang="de-DE" sz="2000" b="1" dirty="0" err="1">
                <a:solidFill>
                  <a:srgbClr val="003366"/>
                </a:solidFill>
              </a:rPr>
              <a:t>aufsichtsverantwortlich</a:t>
            </a:r>
            <a:r>
              <a:rPr lang="de-DE" sz="2000" dirty="0" err="1">
                <a:solidFill>
                  <a:srgbClr val="003366"/>
                </a:solidFill>
              </a:rPr>
              <a:t>,neben</a:t>
            </a:r>
            <a:r>
              <a:rPr lang="de-DE" sz="2000" dirty="0">
                <a:solidFill>
                  <a:srgbClr val="003366"/>
                </a:solidFill>
              </a:rPr>
              <a:t> ihrem Erziehungsauftrag (Doppelauftrag). </a:t>
            </a:r>
          </a:p>
          <a:p>
            <a:pPr>
              <a:defRPr/>
            </a:pPr>
            <a:endParaRPr lang="de-DE" sz="2000" dirty="0">
              <a:solidFill>
                <a:srgbClr val="003366"/>
              </a:solidFill>
            </a:endParaRPr>
          </a:p>
          <a:p>
            <a:pPr>
              <a:defRPr/>
            </a:pPr>
            <a:r>
              <a:rPr lang="de-DE" sz="2000" dirty="0">
                <a:solidFill>
                  <a:srgbClr val="003366"/>
                </a:solidFill>
              </a:rPr>
              <a:t>→ </a:t>
            </a:r>
            <a:r>
              <a:rPr lang="de-DE" sz="2000" b="1" dirty="0">
                <a:solidFill>
                  <a:srgbClr val="003366"/>
                </a:solidFill>
              </a:rPr>
              <a:t>Aufsichtsverantwortung beinhaltet: </a:t>
            </a:r>
          </a:p>
          <a:p>
            <a:pPr>
              <a:defRPr/>
            </a:pPr>
            <a:endParaRPr lang="de-DE" sz="2000" dirty="0">
              <a:solidFill>
                <a:srgbClr val="003366"/>
              </a:solidFill>
            </a:endParaRPr>
          </a:p>
          <a:p>
            <a:pPr marL="631825" indent="-273050">
              <a:buFont typeface="Arial" pitchFamily="34" charset="0"/>
              <a:buChar char="•"/>
            </a:pPr>
            <a:r>
              <a:rPr lang="de-DE" sz="2000" b="1" dirty="0">
                <a:solidFill>
                  <a:srgbClr val="003366"/>
                </a:solidFill>
              </a:rPr>
              <a:t>Befugnis der „Gefahrenabwehr“ </a:t>
            </a:r>
            <a:r>
              <a:rPr lang="de-DE" sz="2000" dirty="0">
                <a:solidFill>
                  <a:srgbClr val="003366"/>
                </a:solidFill>
              </a:rPr>
              <a:t>bei akuter Eigen- o. Fremdgefährdung des/r K./</a:t>
            </a:r>
            <a:r>
              <a:rPr lang="de-DE" sz="2000" dirty="0" err="1">
                <a:solidFill>
                  <a:srgbClr val="003366"/>
                </a:solidFill>
              </a:rPr>
              <a:t>Jugl</a:t>
            </a:r>
            <a:r>
              <a:rPr lang="de-DE" sz="2000" dirty="0">
                <a:solidFill>
                  <a:srgbClr val="003366"/>
                </a:solidFill>
              </a:rPr>
              <a:t>.→ es darf in Kindesrecht eingegriffen werden, wenn dies </a:t>
            </a:r>
            <a:r>
              <a:rPr lang="de-DE" sz="2000" b="1" dirty="0">
                <a:solidFill>
                  <a:srgbClr val="003366"/>
                </a:solidFill>
              </a:rPr>
              <a:t>er- </a:t>
            </a:r>
            <a:r>
              <a:rPr lang="de-DE" sz="2000" b="1" dirty="0" err="1">
                <a:solidFill>
                  <a:srgbClr val="003366"/>
                </a:solidFill>
              </a:rPr>
              <a:t>forderlich</a:t>
            </a:r>
            <a:r>
              <a:rPr lang="de-DE" sz="2000" b="1" dirty="0">
                <a:solidFill>
                  <a:srgbClr val="003366"/>
                </a:solidFill>
              </a:rPr>
              <a:t>, geeignet u. verhältnismäßig </a:t>
            </a:r>
            <a:r>
              <a:rPr lang="de-DE" sz="2000" dirty="0">
                <a:solidFill>
                  <a:srgbClr val="003366"/>
                </a:solidFill>
              </a:rPr>
              <a:t>ist: es liegt keine Kindesrechts- </a:t>
            </a:r>
            <a:r>
              <a:rPr lang="de-DE" sz="2000" dirty="0" err="1">
                <a:solidFill>
                  <a:srgbClr val="003366"/>
                </a:solidFill>
              </a:rPr>
              <a:t>verletzg</a:t>
            </a:r>
            <a:r>
              <a:rPr lang="de-DE" sz="2000" dirty="0">
                <a:solidFill>
                  <a:srgbClr val="003366"/>
                </a:solidFill>
              </a:rPr>
              <a:t>. vor, d.h. keine „Gewalt“  i.S. des „</a:t>
            </a:r>
            <a:r>
              <a:rPr lang="de-DE" sz="2000" dirty="0" err="1">
                <a:solidFill>
                  <a:srgbClr val="003366"/>
                </a:solidFill>
              </a:rPr>
              <a:t>Gewalt“verbots</a:t>
            </a:r>
            <a:r>
              <a:rPr lang="de-DE" sz="2000" dirty="0">
                <a:solidFill>
                  <a:srgbClr val="003366"/>
                </a:solidFill>
              </a:rPr>
              <a:t>, vielmehr  „zu- lässige Macht“.</a:t>
            </a:r>
          </a:p>
          <a:p>
            <a:pPr marL="627063" indent="-269875">
              <a:buFont typeface="Arial" panose="020B0604020202020204" pitchFamily="34" charset="0"/>
              <a:buChar char="•"/>
            </a:pPr>
            <a:r>
              <a:rPr lang="de-DE" sz="2000" b="1" dirty="0">
                <a:solidFill>
                  <a:srgbClr val="003366"/>
                </a:solidFill>
              </a:rPr>
              <a:t>Maßnahmen </a:t>
            </a:r>
            <a:r>
              <a:rPr lang="de-DE" sz="2000" b="1" dirty="0" err="1">
                <a:solidFill>
                  <a:srgbClr val="003366"/>
                </a:solidFill>
              </a:rPr>
              <a:t>zivilrechtl</a:t>
            </a:r>
            <a:r>
              <a:rPr lang="de-DE" sz="2000" b="1" dirty="0">
                <a:solidFill>
                  <a:srgbClr val="003366"/>
                </a:solidFill>
              </a:rPr>
              <a:t>. Aufsichtspflicht: </a:t>
            </a:r>
            <a:r>
              <a:rPr lang="de-DE" sz="2000" dirty="0">
                <a:solidFill>
                  <a:srgbClr val="003366"/>
                </a:solidFill>
              </a:rPr>
              <a:t>diese</a:t>
            </a:r>
            <a:r>
              <a:rPr lang="de-DE" sz="2000" b="1" dirty="0">
                <a:solidFill>
                  <a:srgbClr val="003366"/>
                </a:solidFill>
              </a:rPr>
              <a:t> </a:t>
            </a:r>
            <a:r>
              <a:rPr lang="de-DE" sz="2000" dirty="0">
                <a:solidFill>
                  <a:srgbClr val="003366"/>
                </a:solidFill>
              </a:rPr>
              <a:t>sind stets „zul. Macht“, da Schaden abwendet wird: verfolgtes </a:t>
            </a:r>
            <a:r>
              <a:rPr lang="de-DE" sz="2000" dirty="0" err="1">
                <a:solidFill>
                  <a:srgbClr val="003366"/>
                </a:solidFill>
              </a:rPr>
              <a:t>päd.Ziel</a:t>
            </a:r>
            <a:r>
              <a:rPr lang="de-DE" sz="2000" dirty="0">
                <a:solidFill>
                  <a:srgbClr val="003366"/>
                </a:solidFill>
              </a:rPr>
              <a:t> ist „</a:t>
            </a:r>
            <a:r>
              <a:rPr lang="de-DE" sz="2000" dirty="0" err="1">
                <a:solidFill>
                  <a:srgbClr val="003366"/>
                </a:solidFill>
              </a:rPr>
              <a:t>Gemeinschaftsfähigk</a:t>
            </a:r>
            <a:r>
              <a:rPr lang="de-DE" sz="2000" dirty="0">
                <a:solidFill>
                  <a:srgbClr val="003366"/>
                </a:solidFill>
              </a:rPr>
              <a:t>.“</a:t>
            </a:r>
          </a:p>
          <a:p>
            <a:pPr marL="357188"/>
            <a:r>
              <a:rPr lang="de-DE" sz="2000" dirty="0">
                <a:solidFill>
                  <a:srgbClr val="003366"/>
                </a:solidFill>
              </a:rPr>
              <a:t>    Aufsichtspflicht besteht in den Grenzen der Vorhersehbar-/ Zumutbarkeit </a:t>
            </a:r>
          </a:p>
        </p:txBody>
      </p:sp>
      <p:sp>
        <p:nvSpPr>
          <p:cNvPr id="4" name="Rechteck 3">
            <a:extLst>
              <a:ext uri="{FF2B5EF4-FFF2-40B4-BE49-F238E27FC236}">
                <a16:creationId xmlns:a16="http://schemas.microsoft.com/office/drawing/2014/main" id="{E62EA902-A971-4915-B80F-3D8D27809402}"/>
              </a:ext>
            </a:extLst>
          </p:cNvPr>
          <p:cNvSpPr/>
          <p:nvPr/>
        </p:nvSpPr>
        <p:spPr>
          <a:xfrm>
            <a:off x="-26392" y="-63881"/>
            <a:ext cx="9180000" cy="830997"/>
          </a:xfrm>
          <a:prstGeom prst="rect">
            <a:avLst/>
          </a:prstGeom>
          <a:solidFill>
            <a:srgbClr val="003366"/>
          </a:solidFill>
        </p:spPr>
        <p:txBody>
          <a:bodyPr wrap="square">
            <a:spAutoFit/>
          </a:bodyPr>
          <a:lstStyle/>
          <a:p>
            <a:pPr>
              <a:tabLst>
                <a:tab pos="88900" algn="l"/>
              </a:tabLst>
            </a:pPr>
            <a:r>
              <a:rPr lang="de-DE" sz="2400" b="1" dirty="0">
                <a:solidFill>
                  <a:schemeClr val="bg1"/>
                </a:solidFill>
              </a:rPr>
              <a:t>II. Fachlich - rechtliche Grenzen im „Gewaltverbot“</a:t>
            </a:r>
            <a:r>
              <a:rPr lang="de-DE" sz="2400" dirty="0">
                <a:solidFill>
                  <a:srgbClr val="003366"/>
                </a:solidFill>
              </a:rPr>
              <a:t>.                  </a:t>
            </a:r>
          </a:p>
          <a:p>
            <a:pPr>
              <a:tabLst>
                <a:tab pos="88900" algn="l"/>
              </a:tabLst>
            </a:pPr>
            <a:r>
              <a:rPr lang="de-DE" sz="2400" dirty="0">
                <a:solidFill>
                  <a:srgbClr val="003366"/>
                </a:solidFill>
              </a:rPr>
              <a:t>    </a:t>
            </a:r>
            <a:r>
              <a:rPr lang="de-DE" sz="2000" b="1" dirty="0">
                <a:solidFill>
                  <a:schemeClr val="bg1"/>
                </a:solidFill>
              </a:rPr>
              <a:t>4. Prüfschema zulässige Macht</a:t>
            </a:r>
            <a:endParaRPr lang="de-DE" sz="2000" dirty="0">
              <a:solidFill>
                <a:schemeClr val="bg1"/>
              </a:solidFill>
            </a:endParaRPr>
          </a:p>
        </p:txBody>
      </p:sp>
    </p:spTree>
    <p:extLst>
      <p:ext uri="{BB962C8B-B14F-4D97-AF65-F5344CB8AC3E}">
        <p14:creationId xmlns:p14="http://schemas.microsoft.com/office/powerpoint/2010/main" val="7726498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anim calcmode="lin" valueType="num">
                                      <p:cBhvr additive="base">
                                        <p:cTn id="1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 calcmode="lin" valueType="num">
                                      <p:cBhvr additive="base">
                                        <p:cTn id="1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 calcmode="lin" valueType="num">
                                      <p:cBhvr additive="base">
                                        <p:cTn id="1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anim calcmode="lin" valueType="num">
                                      <p:cBhvr additive="base">
                                        <p:cTn id="2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anim calcmode="lin" valueType="num">
                                      <p:cBhvr additive="base">
                                        <p:cTn id="29"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11" end="11"/>
                                            </p:txEl>
                                          </p:spTgt>
                                        </p:tgtEl>
                                        <p:attrNameLst>
                                          <p:attrName>style.visibility</p:attrName>
                                        </p:attrNameLst>
                                      </p:cBhvr>
                                      <p:to>
                                        <p:strVal val="visible"/>
                                      </p:to>
                                    </p:set>
                                    <p:anim calcmode="lin" valueType="num">
                                      <p:cBhvr additive="base">
                                        <p:cTn id="35"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12" end="12"/>
                                            </p:txEl>
                                          </p:spTgt>
                                        </p:tgtEl>
                                        <p:attrNameLst>
                                          <p:attrName>style.visibility</p:attrName>
                                        </p:attrNameLst>
                                      </p:cBhvr>
                                      <p:to>
                                        <p:strVal val="visible"/>
                                      </p:to>
                                    </p:set>
                                    <p:anim calcmode="lin" valueType="num">
                                      <p:cBhvr additive="base">
                                        <p:cTn id="39"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576000"/>
            <a:ext cx="9108000" cy="6264000"/>
          </a:xfrm>
          <a:prstGeom prst="rect">
            <a:avLst/>
          </a:prstGeom>
          <a:solidFill>
            <a:schemeClr val="bg1"/>
          </a:solidFill>
          <a:ln w="63500">
            <a:solidFill>
              <a:srgbClr val="003366"/>
            </a:solidFill>
          </a:ln>
        </p:spPr>
        <p:txBody>
          <a:bodyPr>
            <a:spAutoFit/>
          </a:bodyPr>
          <a:lstStyle/>
          <a:p>
            <a:pPr marL="457200" indent="-457200">
              <a:defRPr/>
            </a:pPr>
            <a:endParaRPr lang="de-DE" sz="2000" b="1" dirty="0">
              <a:solidFill>
                <a:srgbClr val="003366"/>
              </a:solidFill>
              <a:sym typeface="Symbol"/>
            </a:endParaRPr>
          </a:p>
          <a:p>
            <a:pPr marL="457200" indent="-457200" algn="ctr">
              <a:defRPr/>
            </a:pPr>
            <a:r>
              <a:rPr lang="de-DE" sz="2000" b="1" dirty="0">
                <a:solidFill>
                  <a:srgbClr val="003366"/>
                </a:solidFill>
                <a:sym typeface="Symbol"/>
              </a:rPr>
              <a:t>4.4</a:t>
            </a:r>
            <a:r>
              <a:rPr lang="de-DE" sz="2000" b="1" dirty="0">
                <a:solidFill>
                  <a:srgbClr val="003366"/>
                </a:solidFill>
              </a:rPr>
              <a:t> Aufsichtsverantwortung/ „Gefahrenabwehr“/ Frage 4</a:t>
            </a:r>
            <a:r>
              <a:rPr lang="de-DE" sz="2000" b="1" dirty="0">
                <a:solidFill>
                  <a:srgbClr val="003366"/>
                </a:solidFill>
                <a:sym typeface="Symbol"/>
              </a:rPr>
              <a:t> </a:t>
            </a:r>
          </a:p>
          <a:p>
            <a:endParaRPr lang="de-DE" sz="2000" dirty="0">
              <a:solidFill>
                <a:srgbClr val="003366"/>
              </a:solidFill>
            </a:endParaRPr>
          </a:p>
          <a:p>
            <a:r>
              <a:rPr lang="de-DE" sz="2000" dirty="0">
                <a:solidFill>
                  <a:srgbClr val="003366"/>
                </a:solidFill>
              </a:rPr>
              <a:t>Es ist durchaus möglich, ja sogar i.d.R. wichtig, dass bei Maßnahmen der „Ge- </a:t>
            </a:r>
            <a:r>
              <a:rPr lang="de-DE" sz="2000" dirty="0" err="1">
                <a:solidFill>
                  <a:srgbClr val="003366"/>
                </a:solidFill>
              </a:rPr>
              <a:t>fahrenabwehr</a:t>
            </a:r>
            <a:r>
              <a:rPr lang="de-DE" sz="2000" dirty="0">
                <a:solidFill>
                  <a:srgbClr val="003366"/>
                </a:solidFill>
              </a:rPr>
              <a:t>“ zugleich auch ein päd. Ziel verfolgt wird.</a:t>
            </a:r>
          </a:p>
          <a:p>
            <a:endParaRPr lang="de-DE" sz="2000" dirty="0">
              <a:solidFill>
                <a:srgbClr val="003366"/>
              </a:solidFill>
            </a:endParaRPr>
          </a:p>
          <a:p>
            <a:r>
              <a:rPr lang="de-DE" sz="2000" dirty="0">
                <a:solidFill>
                  <a:srgbClr val="003366"/>
                </a:solidFill>
              </a:rPr>
              <a:t>Die  Pädagogin  handelt z.B. - bedingt durch den primären Erziehungsauftrag - auch  pädagogisch, wenn  sie  während  des  Festhaltens  beruhigend auf  das aggressive Kind einwirkt. Sie verfolgt dann auch das </a:t>
            </a:r>
            <a:r>
              <a:rPr lang="de-DE" sz="2000" dirty="0" err="1">
                <a:solidFill>
                  <a:srgbClr val="003366"/>
                </a:solidFill>
              </a:rPr>
              <a:t>Ziel,die</a:t>
            </a:r>
            <a:r>
              <a:rPr lang="de-DE" sz="2000" dirty="0">
                <a:solidFill>
                  <a:srgbClr val="003366"/>
                </a:solidFill>
              </a:rPr>
              <a:t> „Gefahrenabwehr“ kommunikativ  so  einzubetten,  dass  sie  das  Kind  nicht  zu  sehr  verstört. </a:t>
            </a:r>
          </a:p>
          <a:p>
            <a:endParaRPr lang="de-DE" sz="2000" dirty="0">
              <a:solidFill>
                <a:srgbClr val="003366"/>
              </a:solidFill>
            </a:endParaRPr>
          </a:p>
          <a:p>
            <a:r>
              <a:rPr lang="de-DE" sz="2000" dirty="0">
                <a:solidFill>
                  <a:srgbClr val="003366"/>
                </a:solidFill>
              </a:rPr>
              <a:t>Zudem  ist  Voraussetzung  für  jede  Maßnahme  der  „Gefahrenabwehr“, dass eine  päd. Beziehung  besteht.  Diese ist  wesentlich  mitbestimmend  dafür, ob sich  z.B.  ein Kind  festhalten lässt. Vorangegangene  Beziehungserfahrungen </a:t>
            </a:r>
          </a:p>
          <a:p>
            <a:r>
              <a:rPr lang="de-DE" sz="2000" dirty="0">
                <a:solidFill>
                  <a:srgbClr val="003366"/>
                </a:solidFill>
              </a:rPr>
              <a:t>mit  der/ m  </a:t>
            </a:r>
            <a:r>
              <a:rPr lang="de-DE" sz="2000" dirty="0" err="1">
                <a:solidFill>
                  <a:srgbClr val="003366"/>
                </a:solidFill>
              </a:rPr>
              <a:t>PädagogIn</a:t>
            </a:r>
            <a:r>
              <a:rPr lang="de-DE" sz="2000" dirty="0">
                <a:solidFill>
                  <a:srgbClr val="003366"/>
                </a:solidFill>
              </a:rPr>
              <a:t>  sind  in  der „Gefahrenabwehr“ von großer  Bedeutung.</a:t>
            </a:r>
          </a:p>
          <a:p>
            <a:endParaRPr lang="de-DE" sz="2000" b="1" dirty="0">
              <a:solidFill>
                <a:srgbClr val="003366"/>
              </a:solidFill>
            </a:endParaRPr>
          </a:p>
          <a:p>
            <a:r>
              <a:rPr lang="de-DE" sz="2000" b="1" dirty="0">
                <a:solidFill>
                  <a:srgbClr val="003366"/>
                </a:solidFill>
              </a:rPr>
              <a:t>Aber:  </a:t>
            </a:r>
            <a:r>
              <a:rPr lang="de-DE" sz="2000" dirty="0">
                <a:solidFill>
                  <a:srgbClr val="003366"/>
                </a:solidFill>
              </a:rPr>
              <a:t>auch wenn mit „Gefahrenabwehr“ ein </a:t>
            </a:r>
            <a:r>
              <a:rPr lang="de-DE" sz="2000" dirty="0" err="1">
                <a:solidFill>
                  <a:srgbClr val="003366"/>
                </a:solidFill>
              </a:rPr>
              <a:t>päd.Ziel</a:t>
            </a:r>
            <a:r>
              <a:rPr lang="de-DE" sz="2000" dirty="0">
                <a:solidFill>
                  <a:srgbClr val="003366"/>
                </a:solidFill>
              </a:rPr>
              <a:t> verfolgt wird, müssen de- </a:t>
            </a:r>
            <a:r>
              <a:rPr lang="de-DE" sz="2000" dirty="0" err="1">
                <a:solidFill>
                  <a:srgbClr val="003366"/>
                </a:solidFill>
              </a:rPr>
              <a:t>ren</a:t>
            </a:r>
            <a:r>
              <a:rPr lang="de-DE" sz="2000" dirty="0">
                <a:solidFill>
                  <a:srgbClr val="003366"/>
                </a:solidFill>
              </a:rPr>
              <a:t>  rechtliche Voraussetzungen  geprüft werden. Es ist also, da rechtl. Voraus- </a:t>
            </a:r>
            <a:r>
              <a:rPr lang="de-DE" sz="2000" dirty="0" err="1">
                <a:solidFill>
                  <a:srgbClr val="003366"/>
                </a:solidFill>
              </a:rPr>
              <a:t>setzungen</a:t>
            </a:r>
            <a:r>
              <a:rPr lang="de-DE" sz="2000" dirty="0">
                <a:solidFill>
                  <a:srgbClr val="003366"/>
                </a:solidFill>
              </a:rPr>
              <a:t> umfassender sind als die fachlichen, stets „</a:t>
            </a:r>
            <a:r>
              <a:rPr lang="de-DE" sz="2000" dirty="0" err="1">
                <a:solidFill>
                  <a:srgbClr val="003366"/>
                </a:solidFill>
              </a:rPr>
              <a:t>Erforderlichkeit,Eignung</a:t>
            </a:r>
            <a:r>
              <a:rPr lang="de-DE" sz="2000" dirty="0">
                <a:solidFill>
                  <a:srgbClr val="003366"/>
                </a:solidFill>
              </a:rPr>
              <a:t>,  Verhältnismäßigkeit“  zu  prüfen: der päd. Zweck  darf nicht „die Mittel heiligen“.  </a:t>
            </a:r>
          </a:p>
          <a:p>
            <a:pPr marL="631825" indent="-273050">
              <a:buFont typeface="Arial" pitchFamily="34" charset="0"/>
              <a:buChar char="•"/>
            </a:pPr>
            <a:endParaRPr lang="de-DE" sz="2000" dirty="0">
              <a:solidFill>
                <a:srgbClr val="003366"/>
              </a:solidFill>
            </a:endParaRPr>
          </a:p>
        </p:txBody>
      </p:sp>
      <p:sp>
        <p:nvSpPr>
          <p:cNvPr id="4" name="Rechteck 3">
            <a:extLst>
              <a:ext uri="{FF2B5EF4-FFF2-40B4-BE49-F238E27FC236}">
                <a16:creationId xmlns:a16="http://schemas.microsoft.com/office/drawing/2014/main" id="{02F84028-4525-41A1-A14D-D2300B1C98B3}"/>
              </a:ext>
            </a:extLst>
          </p:cNvPr>
          <p:cNvSpPr/>
          <p:nvPr/>
        </p:nvSpPr>
        <p:spPr>
          <a:xfrm>
            <a:off x="-26392" y="-63881"/>
            <a:ext cx="9180000" cy="830997"/>
          </a:xfrm>
          <a:prstGeom prst="rect">
            <a:avLst/>
          </a:prstGeom>
          <a:solidFill>
            <a:srgbClr val="003366"/>
          </a:solidFill>
        </p:spPr>
        <p:txBody>
          <a:bodyPr wrap="square">
            <a:spAutoFit/>
          </a:bodyPr>
          <a:lstStyle/>
          <a:p>
            <a:pPr>
              <a:tabLst>
                <a:tab pos="88900" algn="l"/>
              </a:tabLst>
            </a:pPr>
            <a:r>
              <a:rPr lang="de-DE" sz="2400" b="1" dirty="0">
                <a:solidFill>
                  <a:schemeClr val="bg1"/>
                </a:solidFill>
              </a:rPr>
              <a:t>II. Fachlich - rechtliche Grenzen im „Gewaltverbot“</a:t>
            </a:r>
            <a:r>
              <a:rPr lang="de-DE" sz="2400" dirty="0">
                <a:solidFill>
                  <a:srgbClr val="003366"/>
                </a:solidFill>
              </a:rPr>
              <a:t>.                  </a:t>
            </a:r>
          </a:p>
          <a:p>
            <a:pPr>
              <a:tabLst>
                <a:tab pos="88900" algn="l"/>
              </a:tabLst>
            </a:pPr>
            <a:r>
              <a:rPr lang="de-DE" sz="2400" dirty="0">
                <a:solidFill>
                  <a:srgbClr val="003366"/>
                </a:solidFill>
              </a:rPr>
              <a:t>    </a:t>
            </a:r>
            <a:r>
              <a:rPr lang="de-DE" sz="2000" b="1" dirty="0">
                <a:solidFill>
                  <a:schemeClr val="bg1"/>
                </a:solidFill>
              </a:rPr>
              <a:t>4. Prüfschema zulässige Macht</a:t>
            </a:r>
            <a:endParaRPr lang="de-DE" sz="2000" dirty="0">
              <a:solidFill>
                <a:schemeClr val="bg1"/>
              </a:solidFill>
            </a:endParaRPr>
          </a:p>
        </p:txBody>
      </p:sp>
    </p:spTree>
    <p:extLst>
      <p:ext uri="{BB962C8B-B14F-4D97-AF65-F5344CB8AC3E}">
        <p14:creationId xmlns:p14="http://schemas.microsoft.com/office/powerpoint/2010/main" val="19122188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 calcmode="lin" valueType="num">
                                      <p:cBhvr additive="base">
                                        <p:cTn id="1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anim calcmode="lin" valueType="num">
                                      <p:cBhvr additive="base">
                                        <p:cTn id="1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anim calcmode="lin" valueType="num">
                                      <p:cBhvr additive="base">
                                        <p:cTn id="23"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anim calcmode="lin" valueType="num">
                                      <p:cBhvr additive="base">
                                        <p:cTn id="29"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57150">
            <a:solidFill>
              <a:srgbClr val="003366"/>
            </a:solid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17253" y="450850"/>
            <a:ext cx="9108000" cy="6408000"/>
          </a:xfrm>
          <a:prstGeom prst="rect">
            <a:avLst/>
          </a:prstGeom>
          <a:solidFill>
            <a:schemeClr val="bg1"/>
          </a:solidFill>
          <a:ln w="63500">
            <a:solidFill>
              <a:srgbClr val="003366"/>
            </a:solidFill>
          </a:ln>
        </p:spPr>
        <p:txBody>
          <a:bodyPr wrap="square">
            <a:spAutoFit/>
          </a:bodyPr>
          <a:lstStyle/>
          <a:p>
            <a:pPr marL="609600" indent="-609600" algn="ctr">
              <a:defRPr/>
            </a:pPr>
            <a:endParaRPr lang="de-DE" sz="2000" b="1" dirty="0">
              <a:solidFill>
                <a:srgbClr val="003366"/>
              </a:solidFill>
            </a:endParaRPr>
          </a:p>
          <a:p>
            <a:pPr marL="609600" indent="-609600" algn="ctr">
              <a:defRPr/>
            </a:pPr>
            <a:r>
              <a:rPr lang="de-DE" sz="2000" b="1" dirty="0">
                <a:solidFill>
                  <a:srgbClr val="003366"/>
                </a:solidFill>
              </a:rPr>
              <a:t>Pädagogik und Recht im Doppelauftrag</a:t>
            </a:r>
          </a:p>
          <a:p>
            <a:pPr marL="609600" indent="-609600">
              <a:defRPr/>
            </a:pPr>
            <a:endParaRPr lang="de-DE" sz="2000" b="1" dirty="0">
              <a:solidFill>
                <a:srgbClr val="003366"/>
              </a:solidFill>
            </a:endParaRPr>
          </a:p>
          <a:p>
            <a:pPr marL="609600" indent="-609600">
              <a:defRPr/>
            </a:pPr>
            <a:endParaRPr lang="de-DE" sz="2000" b="1" u="sng" dirty="0">
              <a:solidFill>
                <a:srgbClr val="003366"/>
              </a:solidFill>
            </a:endParaRPr>
          </a:p>
          <a:p>
            <a:pPr marL="609600" indent="-609600">
              <a:defRPr/>
            </a:pPr>
            <a:r>
              <a:rPr lang="de-DE" sz="2000" dirty="0">
                <a:solidFill>
                  <a:srgbClr val="003366"/>
                </a:solidFill>
              </a:rPr>
              <a:t>bedeutet, Kinder u. Jugendliche in ihrer Persönlichkeit annehmen, ihre </a:t>
            </a:r>
            <a:r>
              <a:rPr lang="de-DE" sz="2000" dirty="0" err="1">
                <a:solidFill>
                  <a:srgbClr val="003366"/>
                </a:solidFill>
              </a:rPr>
              <a:t>persönl</a:t>
            </a:r>
            <a:r>
              <a:rPr lang="de-DE" sz="2000" dirty="0">
                <a:solidFill>
                  <a:srgbClr val="003366"/>
                </a:solidFill>
              </a:rPr>
              <a:t>.  </a:t>
            </a:r>
          </a:p>
          <a:p>
            <a:pPr marL="609600" indent="-609600">
              <a:defRPr/>
            </a:pPr>
            <a:r>
              <a:rPr lang="de-DE" sz="2000" dirty="0">
                <a:solidFill>
                  <a:srgbClr val="003366"/>
                </a:solidFill>
              </a:rPr>
              <a:t>Entwicklung unterstützen und fördern. Sie soll Orientierung bieten und Grenzen    </a:t>
            </a:r>
          </a:p>
          <a:p>
            <a:pPr marL="609600" indent="-609600">
              <a:defRPr/>
            </a:pPr>
            <a:r>
              <a:rPr lang="de-DE" sz="2000" dirty="0">
                <a:solidFill>
                  <a:srgbClr val="003366"/>
                </a:solidFill>
              </a:rPr>
              <a:t>setzen, ohne die Würde zu verletzen. Sie beinhaltet das Ziel einer </a:t>
            </a:r>
            <a:r>
              <a:rPr lang="de-DE" sz="2000" dirty="0" err="1">
                <a:solidFill>
                  <a:srgbClr val="003366"/>
                </a:solidFill>
              </a:rPr>
              <a:t>eigenverant</a:t>
            </a:r>
            <a:r>
              <a:rPr lang="de-DE" sz="2000" dirty="0">
                <a:solidFill>
                  <a:srgbClr val="003366"/>
                </a:solidFill>
              </a:rPr>
              <a:t>-</a:t>
            </a:r>
          </a:p>
          <a:p>
            <a:pPr marL="609600" indent="-609600">
              <a:defRPr/>
            </a:pPr>
            <a:r>
              <a:rPr lang="de-DE" sz="2000" dirty="0" err="1">
                <a:solidFill>
                  <a:srgbClr val="003366"/>
                </a:solidFill>
              </a:rPr>
              <a:t>wortlichen</a:t>
            </a:r>
            <a:r>
              <a:rPr lang="de-DE" sz="2000" dirty="0">
                <a:solidFill>
                  <a:srgbClr val="003366"/>
                </a:solidFill>
              </a:rPr>
              <a:t>, gemeinschaftsfähigen Persönlichkeit.</a:t>
            </a:r>
          </a:p>
          <a:p>
            <a:pPr marL="609600" indent="-609600">
              <a:defRPr/>
            </a:pPr>
            <a:endParaRPr lang="de-DE" sz="2000" dirty="0">
              <a:solidFill>
                <a:srgbClr val="003366"/>
              </a:solidFill>
            </a:endParaRPr>
          </a:p>
          <a:p>
            <a:pPr marL="609600" indent="-609600">
              <a:defRPr/>
            </a:pPr>
            <a:endParaRPr lang="de-DE" sz="2000" dirty="0">
              <a:solidFill>
                <a:srgbClr val="003366"/>
              </a:solidFill>
            </a:endParaRPr>
          </a:p>
          <a:p>
            <a:pPr marL="609600" indent="-609600">
              <a:defRPr/>
            </a:pPr>
            <a:endParaRPr lang="de-DE" sz="2000" dirty="0">
              <a:solidFill>
                <a:srgbClr val="003366"/>
              </a:solidFill>
            </a:endParaRPr>
          </a:p>
          <a:p>
            <a:pPr marL="609600" indent="-609600">
              <a:defRPr/>
            </a:pPr>
            <a:endParaRPr lang="de-DE" sz="2000" dirty="0">
              <a:solidFill>
                <a:srgbClr val="003366"/>
              </a:solidFill>
            </a:endParaRPr>
          </a:p>
        </p:txBody>
      </p:sp>
      <p:sp>
        <p:nvSpPr>
          <p:cNvPr id="7" name="Rechteck 7">
            <a:extLst>
              <a:ext uri="{FF2B5EF4-FFF2-40B4-BE49-F238E27FC236}">
                <a16:creationId xmlns:a16="http://schemas.microsoft.com/office/drawing/2014/main" id="{7CF9377F-953F-4849-9FC4-F5E251823D20}"/>
              </a:ext>
            </a:extLst>
          </p:cNvPr>
          <p:cNvSpPr>
            <a:spLocks noChangeArrowheads="1"/>
          </p:cNvSpPr>
          <p:nvPr/>
        </p:nvSpPr>
        <p:spPr bwMode="auto">
          <a:xfrm>
            <a:off x="0" y="-4"/>
            <a:ext cx="9144000" cy="461665"/>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rPr>
              <a:t> </a:t>
            </a:r>
            <a:r>
              <a:rPr lang="de-DE" sz="2400" b="1" dirty="0">
                <a:solidFill>
                  <a:srgbClr val="003366"/>
                </a:solidFill>
                <a:effectLst>
                  <a:outerShdw blurRad="38100" dist="38100" dir="2700000" algn="tl">
                    <a:srgbClr val="000000">
                      <a:alpha val="43137"/>
                    </a:srgbClr>
                  </a:outerShdw>
                </a:effectLst>
                <a:sym typeface="Symbol"/>
              </a:rPr>
              <a:t>I. Grenzsetzungen - Problemanalyse   </a:t>
            </a:r>
            <a:r>
              <a:rPr lang="de-DE" sz="2000" dirty="0">
                <a:solidFill>
                  <a:srgbClr val="003366"/>
                </a:solidFill>
                <a:effectLst>
                  <a:outerShdw blurRad="38100" dist="38100" dir="2700000" algn="tl">
                    <a:srgbClr val="000000">
                      <a:alpha val="43137"/>
                    </a:srgbClr>
                  </a:outerShdw>
                </a:effectLst>
                <a:sym typeface="Symbol"/>
              </a:rPr>
              <a:t>1</a:t>
            </a:r>
            <a:r>
              <a:rPr lang="de-DE" sz="2000" dirty="0">
                <a:solidFill>
                  <a:srgbClr val="003366"/>
                </a:solidFill>
                <a:sym typeface="Symbol"/>
              </a:rPr>
              <a:t>.</a:t>
            </a:r>
            <a:r>
              <a:rPr lang="de-DE" sz="2000" b="1" dirty="0">
                <a:solidFill>
                  <a:srgbClr val="003366"/>
                </a:solidFill>
                <a:sym typeface="Symbol"/>
              </a:rPr>
              <a:t> Definitionen </a:t>
            </a:r>
            <a:endParaRPr lang="de-DE" sz="2000" b="1" i="1" dirty="0">
              <a:solidFill>
                <a:srgbClr val="003366"/>
              </a:solidFill>
            </a:endParaRPr>
          </a:p>
        </p:txBody>
      </p:sp>
      <p:sp>
        <p:nvSpPr>
          <p:cNvPr id="8" name="Rechteck 7">
            <a:extLst>
              <a:ext uri="{FF2B5EF4-FFF2-40B4-BE49-F238E27FC236}">
                <a16:creationId xmlns:a16="http://schemas.microsoft.com/office/drawing/2014/main" id="{CAA963E8-B009-4BCB-BCF1-AA8A03CC0CFA}"/>
              </a:ext>
            </a:extLst>
          </p:cNvPr>
          <p:cNvSpPr/>
          <p:nvPr/>
        </p:nvSpPr>
        <p:spPr>
          <a:xfrm>
            <a:off x="15781" y="1292085"/>
            <a:ext cx="9094678" cy="400110"/>
          </a:xfrm>
          <a:prstGeom prst="rect">
            <a:avLst/>
          </a:prstGeom>
          <a:solidFill>
            <a:srgbClr val="003366"/>
          </a:solidFill>
          <a:ln w="38100">
            <a:solidFill>
              <a:srgbClr val="003366"/>
            </a:solidFill>
          </a:ln>
        </p:spPr>
        <p:txBody>
          <a:bodyPr wrap="square" rtlCol="0" anchor="ctr">
            <a:spAutoFit/>
          </a:bodyPr>
          <a:lstStyle/>
          <a:p>
            <a:r>
              <a:rPr lang="de-DE" sz="2000" b="1" dirty="0">
                <a:solidFill>
                  <a:schemeClr val="bg1"/>
                </a:solidFill>
              </a:rPr>
              <a:t>1.    Primärauftrag Erziehung                PÄDAGOGIK </a:t>
            </a:r>
          </a:p>
        </p:txBody>
      </p:sp>
      <p:sp>
        <p:nvSpPr>
          <p:cNvPr id="9" name="Rechteck 8">
            <a:extLst>
              <a:ext uri="{FF2B5EF4-FFF2-40B4-BE49-F238E27FC236}">
                <a16:creationId xmlns:a16="http://schemas.microsoft.com/office/drawing/2014/main" id="{69C12164-E4F5-462B-8326-045B4618B5ED}"/>
              </a:ext>
            </a:extLst>
          </p:cNvPr>
          <p:cNvSpPr/>
          <p:nvPr/>
        </p:nvSpPr>
        <p:spPr>
          <a:xfrm>
            <a:off x="15781" y="3032669"/>
            <a:ext cx="9094677" cy="400110"/>
          </a:xfrm>
          <a:prstGeom prst="rect">
            <a:avLst/>
          </a:prstGeom>
          <a:solidFill>
            <a:srgbClr val="DA3E3E"/>
          </a:solidFill>
          <a:ln w="38100">
            <a:solidFill>
              <a:srgbClr val="003366"/>
            </a:solidFill>
          </a:ln>
        </p:spPr>
        <p:txBody>
          <a:bodyPr wrap="square" rtlCol="0" anchor="ctr">
            <a:spAutoFit/>
          </a:bodyPr>
          <a:lstStyle/>
          <a:p>
            <a:pPr algn="just">
              <a:tabLst>
                <a:tab pos="444500" algn="l"/>
              </a:tabLst>
            </a:pPr>
            <a:r>
              <a:rPr lang="de-DE" sz="2000" b="1" dirty="0">
                <a:solidFill>
                  <a:schemeClr val="bg1"/>
                </a:solidFill>
              </a:rPr>
              <a:t>2.    Aufsichtsverantwortung                 RECHT </a:t>
            </a:r>
          </a:p>
        </p:txBody>
      </p:sp>
      <p:sp>
        <p:nvSpPr>
          <p:cNvPr id="10" name="Rechteck 9">
            <a:extLst>
              <a:ext uri="{FF2B5EF4-FFF2-40B4-BE49-F238E27FC236}">
                <a16:creationId xmlns:a16="http://schemas.microsoft.com/office/drawing/2014/main" id="{3745DDB7-73E0-47D9-9998-12E6EBEFA069}"/>
              </a:ext>
            </a:extLst>
          </p:cNvPr>
          <p:cNvSpPr/>
          <p:nvPr/>
        </p:nvSpPr>
        <p:spPr>
          <a:xfrm>
            <a:off x="17253" y="3494709"/>
            <a:ext cx="9108000" cy="1631216"/>
          </a:xfrm>
          <a:prstGeom prst="rect">
            <a:avLst/>
          </a:prstGeom>
          <a:solidFill>
            <a:srgbClr val="FFCC99"/>
          </a:solidFill>
          <a:ln w="38100">
            <a:solidFill>
              <a:srgbClr val="003366"/>
            </a:solidFill>
          </a:ln>
        </p:spPr>
        <p:txBody>
          <a:bodyPr wrap="square" rtlCol="0" anchor="ctr">
            <a:spAutoFit/>
          </a:bodyPr>
          <a:lstStyle/>
          <a:p>
            <a:r>
              <a:rPr lang="de-DE" sz="2000" b="1" dirty="0">
                <a:solidFill>
                  <a:srgbClr val="003366"/>
                </a:solidFill>
              </a:rPr>
              <a:t>2.1  Zur Gefahrenabwehr befugt           Strafrecht</a:t>
            </a:r>
          </a:p>
          <a:p>
            <a:pPr marL="609600" indent="-609600">
              <a:defRPr/>
            </a:pPr>
            <a:r>
              <a:rPr lang="de-DE" sz="2000" dirty="0">
                <a:solidFill>
                  <a:srgbClr val="003366"/>
                </a:solidFill>
              </a:rPr>
              <a:t>Maßnahmen, die notwendig werden, um auf  akute Eigen- o. Fremdgefährdung </a:t>
            </a:r>
          </a:p>
          <a:p>
            <a:pPr marL="609600" indent="-609600">
              <a:defRPr/>
            </a:pPr>
            <a:r>
              <a:rPr lang="de-DE" sz="2000" dirty="0">
                <a:solidFill>
                  <a:srgbClr val="003366"/>
                </a:solidFill>
              </a:rPr>
              <a:t>eines Kind/</a:t>
            </a:r>
            <a:r>
              <a:rPr lang="de-DE" sz="2000" dirty="0" err="1">
                <a:solidFill>
                  <a:srgbClr val="003366"/>
                </a:solidFill>
              </a:rPr>
              <a:t>Jug</a:t>
            </a:r>
            <a:r>
              <a:rPr lang="de-DE" sz="2000" dirty="0">
                <a:solidFill>
                  <a:srgbClr val="003366"/>
                </a:solidFill>
              </a:rPr>
              <a:t>. zu reagieren: erforderlich, geeignet, verhältnismäßig. Geeignet </a:t>
            </a:r>
          </a:p>
          <a:p>
            <a:pPr marL="609600" indent="-609600">
              <a:defRPr/>
            </a:pPr>
            <a:r>
              <a:rPr lang="de-DE" sz="2000" dirty="0">
                <a:solidFill>
                  <a:srgbClr val="003366"/>
                </a:solidFill>
              </a:rPr>
              <a:t>ist die  Reaktion, wenn sie parallel o. nachgehend  päd. aufgearbeitet wird, </a:t>
            </a:r>
            <a:r>
              <a:rPr lang="de-DE" sz="2000" dirty="0" err="1">
                <a:solidFill>
                  <a:srgbClr val="003366"/>
                </a:solidFill>
              </a:rPr>
              <a:t>ver</a:t>
            </a:r>
            <a:r>
              <a:rPr lang="de-DE" sz="2000" dirty="0">
                <a:solidFill>
                  <a:srgbClr val="003366"/>
                </a:solidFill>
              </a:rPr>
              <a:t>- </a:t>
            </a:r>
          </a:p>
          <a:p>
            <a:pPr marL="609600" indent="-609600">
              <a:defRPr/>
            </a:pPr>
            <a:r>
              <a:rPr lang="de-DE" sz="2000" dirty="0" err="1">
                <a:solidFill>
                  <a:srgbClr val="003366"/>
                </a:solidFill>
              </a:rPr>
              <a:t>hältnismäßig</a:t>
            </a:r>
            <a:r>
              <a:rPr lang="de-DE" sz="2000" dirty="0">
                <a:solidFill>
                  <a:srgbClr val="003366"/>
                </a:solidFill>
              </a:rPr>
              <a:t>, wenn keine weniger intensive Maßnahme möglich ist.</a:t>
            </a:r>
            <a:endParaRPr lang="de-DE" sz="2000" b="1" dirty="0">
              <a:solidFill>
                <a:schemeClr val="bg1"/>
              </a:solidFill>
            </a:endParaRPr>
          </a:p>
        </p:txBody>
      </p:sp>
      <p:sp>
        <p:nvSpPr>
          <p:cNvPr id="15" name="Rechteck 14">
            <a:extLst>
              <a:ext uri="{FF2B5EF4-FFF2-40B4-BE49-F238E27FC236}">
                <a16:creationId xmlns:a16="http://schemas.microsoft.com/office/drawing/2014/main" id="{452E6A76-9CE3-4A26-9981-4C9618984407}"/>
              </a:ext>
            </a:extLst>
          </p:cNvPr>
          <p:cNvSpPr/>
          <p:nvPr/>
        </p:nvSpPr>
        <p:spPr>
          <a:xfrm>
            <a:off x="25017" y="5183174"/>
            <a:ext cx="9092472" cy="1656000"/>
          </a:xfrm>
          <a:prstGeom prst="rect">
            <a:avLst/>
          </a:prstGeom>
          <a:solidFill>
            <a:srgbClr val="FF9966"/>
          </a:solidFill>
          <a:ln w="38100">
            <a:solidFill>
              <a:srgbClr val="003366"/>
            </a:solidFill>
          </a:ln>
        </p:spPr>
        <p:txBody>
          <a:bodyPr wrap="square" rtlCol="0" anchor="ctr">
            <a:spAutoFit/>
          </a:bodyPr>
          <a:lstStyle/>
          <a:p>
            <a:pPr marL="609600" indent="-609600">
              <a:defRPr/>
            </a:pPr>
            <a:endParaRPr lang="de-DE" sz="2000" b="1" dirty="0">
              <a:solidFill>
                <a:srgbClr val="003366"/>
              </a:solidFill>
            </a:endParaRPr>
          </a:p>
          <a:p>
            <a:pPr marL="609600" indent="-609600">
              <a:defRPr/>
            </a:pPr>
            <a:r>
              <a:rPr lang="de-DE" sz="2000" b="1" dirty="0">
                <a:solidFill>
                  <a:srgbClr val="003366"/>
                </a:solidFill>
              </a:rPr>
              <a:t>2.2  Zur Aufsicht verpflichtet                  Zivilrecht</a:t>
            </a:r>
          </a:p>
          <a:p>
            <a:pPr marL="609600" indent="-609600">
              <a:defRPr/>
            </a:pPr>
            <a:r>
              <a:rPr lang="de-DE" sz="2000" dirty="0">
                <a:solidFill>
                  <a:srgbClr val="003366"/>
                </a:solidFill>
              </a:rPr>
              <a:t>Im Rahmen </a:t>
            </a:r>
            <a:r>
              <a:rPr lang="de-DE" sz="2000" dirty="0" err="1">
                <a:solidFill>
                  <a:srgbClr val="003366"/>
                </a:solidFill>
              </a:rPr>
              <a:t>d.Zumutbarkeit</a:t>
            </a:r>
            <a:r>
              <a:rPr lang="de-DE" sz="2000" dirty="0">
                <a:solidFill>
                  <a:srgbClr val="003366"/>
                </a:solidFill>
              </a:rPr>
              <a:t> ist vorhersehbaren Schäden eines Kind./</a:t>
            </a:r>
            <a:r>
              <a:rPr lang="de-DE" sz="2000" dirty="0" err="1">
                <a:solidFill>
                  <a:srgbClr val="003366"/>
                </a:solidFill>
              </a:rPr>
              <a:t>Jug</a:t>
            </a:r>
            <a:r>
              <a:rPr lang="de-DE" sz="2000" dirty="0">
                <a:solidFill>
                  <a:srgbClr val="003366"/>
                </a:solidFill>
              </a:rPr>
              <a:t>. durch </a:t>
            </a:r>
          </a:p>
          <a:p>
            <a:pPr marL="609600" indent="-609600">
              <a:defRPr/>
            </a:pPr>
            <a:r>
              <a:rPr lang="de-DE" sz="2000" dirty="0">
                <a:solidFill>
                  <a:srgbClr val="003366"/>
                </a:solidFill>
              </a:rPr>
              <a:t>andere Personen (z.B. Mitbewohner) o. anderer Personen durch K./</a:t>
            </a:r>
            <a:r>
              <a:rPr lang="de-DE" sz="2000" dirty="0" err="1">
                <a:solidFill>
                  <a:srgbClr val="003366"/>
                </a:solidFill>
              </a:rPr>
              <a:t>Jug</a:t>
            </a:r>
            <a:r>
              <a:rPr lang="de-DE" sz="2000" dirty="0">
                <a:solidFill>
                  <a:srgbClr val="003366"/>
                </a:solidFill>
              </a:rPr>
              <a:t>. zu </a:t>
            </a:r>
            <a:r>
              <a:rPr lang="de-DE" sz="2000" dirty="0" err="1">
                <a:solidFill>
                  <a:srgbClr val="003366"/>
                </a:solidFill>
              </a:rPr>
              <a:t>be</a:t>
            </a:r>
            <a:r>
              <a:rPr lang="de-DE" sz="2000" dirty="0">
                <a:solidFill>
                  <a:srgbClr val="003366"/>
                </a:solidFill>
              </a:rPr>
              <a:t>- </a:t>
            </a:r>
          </a:p>
          <a:p>
            <a:pPr marL="609600" indent="-609600">
              <a:defRPr/>
            </a:pPr>
            <a:r>
              <a:rPr lang="de-DE" sz="2000" dirty="0" err="1">
                <a:solidFill>
                  <a:srgbClr val="003366"/>
                </a:solidFill>
              </a:rPr>
              <a:t>gegnen</a:t>
            </a:r>
            <a:r>
              <a:rPr lang="de-DE" sz="2000" dirty="0">
                <a:solidFill>
                  <a:srgbClr val="003366"/>
                </a:solidFill>
              </a:rPr>
              <a:t>; bei Nichtbeachten + dadurch </a:t>
            </a:r>
            <a:r>
              <a:rPr lang="de-DE" sz="2000" dirty="0" err="1">
                <a:solidFill>
                  <a:srgbClr val="003366"/>
                </a:solidFill>
              </a:rPr>
              <a:t>entst</a:t>
            </a:r>
            <a:r>
              <a:rPr lang="de-DE" sz="2000" dirty="0">
                <a:solidFill>
                  <a:srgbClr val="003366"/>
                </a:solidFill>
              </a:rPr>
              <a:t>. Schaden greift Betriebshaftpflicht.</a:t>
            </a:r>
          </a:p>
          <a:p>
            <a:pPr marL="609600" indent="-609600">
              <a:defRPr/>
            </a:pPr>
            <a:endParaRPr lang="de-DE" sz="2000" b="1" dirty="0">
              <a:solidFill>
                <a:srgbClr val="003366"/>
              </a:solidFill>
            </a:endParaRPr>
          </a:p>
        </p:txBody>
      </p:sp>
    </p:spTree>
    <p:extLst>
      <p:ext uri="{BB962C8B-B14F-4D97-AF65-F5344CB8AC3E}">
        <p14:creationId xmlns:p14="http://schemas.microsoft.com/office/powerpoint/2010/main" val="38786165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 calcmode="lin" valueType="num">
                                      <p:cBhvr additive="base">
                                        <p:cTn id="1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 calcmode="lin" valueType="num">
                                      <p:cBhvr additive="base">
                                        <p:cTn id="2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6840000"/>
          </a:xfrm>
          <a:prstGeom prst="rect">
            <a:avLst/>
          </a:prstGeom>
          <a:solidFill>
            <a:schemeClr val="bg1"/>
          </a:solidFill>
          <a:ln w="9525">
            <a:noFill/>
            <a:miter lim="800000"/>
            <a:headEnd/>
            <a:tailEnd/>
          </a:ln>
        </p:spPr>
        <p:txBody>
          <a:bodyPr>
            <a:spAutoFit/>
          </a:bodyPr>
          <a:lstStyle/>
          <a:p>
            <a:pPr>
              <a:defRPr/>
            </a:pPr>
            <a:r>
              <a:rPr lang="de-DE" sz="2400" b="1" dirty="0">
                <a:solidFill>
                  <a:srgbClr val="003366"/>
                </a:solidFill>
                <a:latin typeface="Arial" pitchFamily="34" charset="0"/>
                <a:cs typeface="Arial" pitchFamily="34" charset="0"/>
              </a:rPr>
              <a:t>                                    </a:t>
            </a:r>
          </a:p>
          <a:p>
            <a:pPr>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indent="-457200">
              <a:defRPr/>
            </a:pPr>
            <a:endParaRPr lang="de-DE" sz="2000" b="1" dirty="0">
              <a:solidFill>
                <a:srgbClr val="003366"/>
              </a:solidFill>
              <a:effectLst>
                <a:outerShdw blurRad="38100" dist="38100" dir="2700000" algn="tl">
                  <a:srgbClr val="000000">
                    <a:alpha val="43137"/>
                  </a:srgbClr>
                </a:outerShdw>
              </a:effectLst>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336699"/>
              </a:solidFill>
            </a:endParaRPr>
          </a:p>
        </p:txBody>
      </p:sp>
      <p:sp>
        <p:nvSpPr>
          <p:cNvPr id="5124" name="Rectangle 2"/>
          <p:cNvSpPr>
            <a:spLocks noChangeArrowheads="1"/>
          </p:cNvSpPr>
          <p:nvPr/>
        </p:nvSpPr>
        <p:spPr bwMode="auto">
          <a:xfrm>
            <a:off x="0" y="0"/>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11" name="Rechteck 4"/>
          <p:cNvSpPr>
            <a:spLocks noChangeArrowheads="1"/>
          </p:cNvSpPr>
          <p:nvPr/>
        </p:nvSpPr>
        <p:spPr bwMode="auto">
          <a:xfrm>
            <a:off x="0" y="0"/>
            <a:ext cx="9144000" cy="6840000"/>
          </a:xfrm>
          <a:prstGeom prst="rect">
            <a:avLst/>
          </a:prstGeom>
          <a:noFill/>
          <a:ln w="63500">
            <a:solidFill>
              <a:srgbClr val="003366"/>
            </a:solidFill>
            <a:miter lim="800000"/>
            <a:headEnd/>
            <a:tailEnd/>
          </a:ln>
        </p:spPr>
        <p:txBody>
          <a:bodyPr>
            <a:spAutoFit/>
          </a:bodyPr>
          <a:lstStyle/>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sym typeface="Symbol"/>
            </a:endParaRPr>
          </a:p>
          <a:p>
            <a:pPr algn="ctr">
              <a:defRPr/>
            </a:pPr>
            <a:endParaRPr lang="de-DE" sz="2000" b="1" dirty="0">
              <a:solidFill>
                <a:srgbClr val="003366"/>
              </a:solidFill>
              <a:sym typeface="Symbol"/>
            </a:endParaRPr>
          </a:p>
          <a:p>
            <a:pPr algn="ctr">
              <a:defRPr/>
            </a:pPr>
            <a:endParaRPr lang="de-DE" sz="2000" b="1" dirty="0">
              <a:solidFill>
                <a:srgbClr val="003366"/>
              </a:solidFill>
              <a:sym typeface="Symbol"/>
            </a:endParaRPr>
          </a:p>
          <a:p>
            <a:pPr algn="ctr">
              <a:defRPr/>
            </a:pPr>
            <a:r>
              <a:rPr lang="de-DE" sz="2000" b="1" dirty="0">
                <a:solidFill>
                  <a:srgbClr val="003366"/>
                </a:solidFill>
                <a:sym typeface="Symbol"/>
              </a:rPr>
              <a:t>4.4</a:t>
            </a:r>
            <a:r>
              <a:rPr lang="de-DE" sz="2000" b="1" dirty="0">
                <a:solidFill>
                  <a:srgbClr val="003366"/>
                </a:solidFill>
              </a:rPr>
              <a:t> Aufsichtsverantwortung/ „Gefahrenabwehr“ / Frage 4</a:t>
            </a:r>
            <a:r>
              <a:rPr lang="de-DE" sz="2000" b="1" dirty="0">
                <a:solidFill>
                  <a:srgbClr val="003366"/>
                </a:solidFill>
                <a:sym typeface="Symbol"/>
              </a:rPr>
              <a:t> </a:t>
            </a:r>
          </a:p>
          <a:p>
            <a:pPr algn="ctr">
              <a:defRPr/>
            </a:pPr>
            <a:endParaRPr lang="de-DE" sz="2000" b="1" dirty="0">
              <a:solidFill>
                <a:srgbClr val="003366"/>
              </a:solidFill>
              <a:sym typeface="Symbol"/>
            </a:endParaRPr>
          </a:p>
          <a:p>
            <a:pPr algn="ctr">
              <a:defRPr/>
            </a:pPr>
            <a:endParaRPr lang="de-DE" sz="2000" b="1" dirty="0">
              <a:solidFill>
                <a:srgbClr val="003366"/>
              </a:solidFill>
            </a:endParaRPr>
          </a:p>
          <a:p>
            <a:pPr algn="ctr">
              <a:defRPr/>
            </a:pPr>
            <a:r>
              <a:rPr lang="de-DE" sz="2000" b="1" dirty="0">
                <a:solidFill>
                  <a:srgbClr val="003366"/>
                </a:solidFill>
              </a:rPr>
              <a:t>Definition „Gefahr“</a:t>
            </a:r>
          </a:p>
          <a:p>
            <a:pPr>
              <a:defRPr/>
            </a:pPr>
            <a:endParaRPr lang="de-DE" sz="2000" b="1" dirty="0">
              <a:solidFill>
                <a:srgbClr val="003366"/>
              </a:solidFill>
            </a:endParaRPr>
          </a:p>
          <a:p>
            <a:pPr marL="447675" lvl="0" indent="-447675">
              <a:buFont typeface="Wingdings" pitchFamily="2" charset="2"/>
              <a:buChar char="Ø"/>
            </a:pPr>
            <a:r>
              <a:rPr lang="de-DE" sz="2000" dirty="0">
                <a:solidFill>
                  <a:srgbClr val="003366"/>
                </a:solidFill>
              </a:rPr>
              <a:t>     </a:t>
            </a:r>
            <a:r>
              <a:rPr lang="de-DE" sz="2000" b="1" dirty="0">
                <a:solidFill>
                  <a:srgbClr val="003366"/>
                </a:solidFill>
              </a:rPr>
              <a:t>Akute</a:t>
            </a:r>
            <a:r>
              <a:rPr lang="de-DE" sz="2000" dirty="0">
                <a:solidFill>
                  <a:srgbClr val="003366"/>
                </a:solidFill>
              </a:rPr>
              <a:t> </a:t>
            </a:r>
            <a:r>
              <a:rPr lang="de-DE" sz="2000" b="1" dirty="0">
                <a:solidFill>
                  <a:srgbClr val="003366"/>
                </a:solidFill>
              </a:rPr>
              <a:t>Eigen- oder Fremdgefährdung</a:t>
            </a:r>
            <a:endParaRPr lang="de-DE" sz="2000" dirty="0">
              <a:solidFill>
                <a:srgbClr val="003366"/>
              </a:solidFill>
            </a:endParaRPr>
          </a:p>
          <a:p>
            <a:pPr marL="447675" lvl="0" indent="-447675"/>
            <a:r>
              <a:rPr lang="de-DE" sz="2000" dirty="0">
                <a:solidFill>
                  <a:srgbClr val="003366"/>
                </a:solidFill>
              </a:rPr>
              <a:t>            </a:t>
            </a:r>
          </a:p>
          <a:p>
            <a:pPr marL="457200" indent="-457200">
              <a:defRPr/>
            </a:pPr>
            <a:r>
              <a:rPr lang="de-DE" sz="2000" dirty="0">
                <a:solidFill>
                  <a:srgbClr val="003366"/>
                </a:solidFill>
              </a:rPr>
              <a:t>           </a:t>
            </a:r>
            <a:r>
              <a:rPr lang="de-DE" sz="2000" dirty="0">
                <a:solidFill>
                  <a:srgbClr val="003366"/>
                </a:solidFill>
                <a:sym typeface="Symbol"/>
              </a:rPr>
              <a:t> </a:t>
            </a:r>
            <a:r>
              <a:rPr lang="de-DE" sz="2000" dirty="0">
                <a:solidFill>
                  <a:srgbClr val="003366"/>
                </a:solidFill>
              </a:rPr>
              <a:t>hohe Wahrscheinlichkeit, dass die Eigen- oder Fremdgefährdung des </a:t>
            </a:r>
          </a:p>
          <a:p>
            <a:pPr marL="457200" indent="-457200">
              <a:defRPr/>
            </a:pPr>
            <a:r>
              <a:rPr lang="de-DE" sz="2000" dirty="0">
                <a:solidFill>
                  <a:srgbClr val="003366"/>
                </a:solidFill>
              </a:rPr>
              <a:t>                Kindes/ </a:t>
            </a:r>
            <a:r>
              <a:rPr lang="de-DE" sz="2000" dirty="0" err="1">
                <a:solidFill>
                  <a:srgbClr val="003366"/>
                </a:solidFill>
              </a:rPr>
              <a:t>Jug</a:t>
            </a:r>
            <a:r>
              <a:rPr lang="de-DE" sz="2000" dirty="0">
                <a:solidFill>
                  <a:srgbClr val="003366"/>
                </a:solidFill>
              </a:rPr>
              <a:t>. zur Selbstschädigung oder zur Verletzung der Rechte </a:t>
            </a:r>
          </a:p>
          <a:p>
            <a:pPr marL="457200" indent="-457200">
              <a:defRPr/>
            </a:pPr>
            <a:r>
              <a:rPr lang="de-DE" sz="2000" dirty="0">
                <a:solidFill>
                  <a:srgbClr val="003366"/>
                </a:solidFill>
              </a:rPr>
              <a:t>                anderer führt.</a:t>
            </a:r>
          </a:p>
          <a:p>
            <a:pPr>
              <a:defRPr/>
            </a:pPr>
            <a:endParaRPr lang="de-DE" sz="2000" b="1" dirty="0">
              <a:solidFill>
                <a:srgbClr val="003366"/>
              </a:solidFill>
            </a:endParaRPr>
          </a:p>
          <a:p>
            <a:pPr>
              <a:defRPr/>
            </a:pPr>
            <a:endParaRPr lang="de-DE" sz="2000" b="1" dirty="0">
              <a:solidFill>
                <a:srgbClr val="003366"/>
              </a:solidFill>
            </a:endParaRPr>
          </a:p>
          <a:p>
            <a:pPr lvl="0"/>
            <a:r>
              <a:rPr lang="de-DE" sz="2000" b="1" dirty="0">
                <a:solidFill>
                  <a:srgbClr val="003366"/>
                </a:solidFill>
              </a:rPr>
              <a:t> </a:t>
            </a:r>
            <a:endParaRPr lang="de-DE" sz="2000" dirty="0">
              <a:solidFill>
                <a:srgbClr val="003366"/>
              </a:solidFill>
            </a:endParaRPr>
          </a:p>
          <a:p>
            <a:pPr marL="457200" indent="-457200">
              <a:defRPr/>
            </a:pPr>
            <a:endParaRPr lang="de-DE" sz="2000" dirty="0">
              <a:solidFill>
                <a:srgbClr val="003366"/>
              </a:solidFill>
            </a:endParaRPr>
          </a:p>
          <a:p>
            <a:pPr marL="457200" indent="-457200">
              <a:defRPr/>
            </a:pPr>
            <a:endParaRPr lang="de-DE" sz="2000" b="1" dirty="0">
              <a:solidFill>
                <a:srgbClr val="003366"/>
              </a:solidFill>
            </a:endParaRPr>
          </a:p>
          <a:p>
            <a:pPr marL="457200" indent="-457200">
              <a:defRPr/>
            </a:pPr>
            <a:endParaRPr lang="de-DE" sz="2000" b="1" dirty="0">
              <a:solidFill>
                <a:srgbClr val="003366"/>
              </a:solidFill>
            </a:endParaRPr>
          </a:p>
          <a:p>
            <a:pPr>
              <a:defRPr/>
            </a:pPr>
            <a:endParaRPr lang="de-DE" sz="2000" dirty="0">
              <a:solidFill>
                <a:srgbClr val="003366"/>
              </a:solidFill>
            </a:endParaRPr>
          </a:p>
        </p:txBody>
      </p:sp>
      <p:sp>
        <p:nvSpPr>
          <p:cNvPr id="8" name="Rechteck 7">
            <a:extLst>
              <a:ext uri="{FF2B5EF4-FFF2-40B4-BE49-F238E27FC236}">
                <a16:creationId xmlns:a16="http://schemas.microsoft.com/office/drawing/2014/main" id="{E85CD0E4-A571-4900-A17A-FB76010E73E3}"/>
              </a:ext>
            </a:extLst>
          </p:cNvPr>
          <p:cNvSpPr/>
          <p:nvPr/>
        </p:nvSpPr>
        <p:spPr>
          <a:xfrm>
            <a:off x="-26392" y="-63881"/>
            <a:ext cx="9180000" cy="830997"/>
          </a:xfrm>
          <a:prstGeom prst="rect">
            <a:avLst/>
          </a:prstGeom>
          <a:solidFill>
            <a:srgbClr val="003366"/>
          </a:solidFill>
        </p:spPr>
        <p:txBody>
          <a:bodyPr wrap="square">
            <a:spAutoFit/>
          </a:bodyPr>
          <a:lstStyle/>
          <a:p>
            <a:pPr>
              <a:tabLst>
                <a:tab pos="88900" algn="l"/>
              </a:tabLst>
            </a:pPr>
            <a:r>
              <a:rPr lang="de-DE" sz="2400" b="1" dirty="0">
                <a:solidFill>
                  <a:schemeClr val="bg1"/>
                </a:solidFill>
              </a:rPr>
              <a:t>II. Fachlich - rechtliche Grenzen im „Gewaltverbot“</a:t>
            </a:r>
            <a:r>
              <a:rPr lang="de-DE" sz="2400" dirty="0">
                <a:solidFill>
                  <a:srgbClr val="003366"/>
                </a:solidFill>
              </a:rPr>
              <a:t>.                  </a:t>
            </a:r>
          </a:p>
          <a:p>
            <a:pPr>
              <a:tabLst>
                <a:tab pos="88900" algn="l"/>
              </a:tabLst>
            </a:pPr>
            <a:r>
              <a:rPr lang="de-DE" sz="2400" dirty="0">
                <a:solidFill>
                  <a:srgbClr val="003366"/>
                </a:solidFill>
              </a:rPr>
              <a:t>    </a:t>
            </a:r>
            <a:r>
              <a:rPr lang="de-DE" sz="2000" b="1" dirty="0">
                <a:solidFill>
                  <a:schemeClr val="bg1"/>
                </a:solidFill>
              </a:rPr>
              <a:t>4. Prüfschema zulässige Macht</a:t>
            </a:r>
            <a:endParaRPr lang="de-DE" sz="2000" dirty="0">
              <a:solidFill>
                <a:schemeClr val="bg1"/>
              </a:solidFill>
            </a:endParaRPr>
          </a:p>
        </p:txBody>
      </p:sp>
    </p:spTree>
    <p:extLst>
      <p:ext uri="{BB962C8B-B14F-4D97-AF65-F5344CB8AC3E}">
        <p14:creationId xmlns:p14="http://schemas.microsoft.com/office/powerpoint/2010/main" val="41080858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0" end="10"/>
                                            </p:txEl>
                                          </p:spTgt>
                                        </p:tgtEl>
                                        <p:attrNameLst>
                                          <p:attrName>style.visibility</p:attrName>
                                        </p:attrNameLst>
                                      </p:cBhvr>
                                      <p:to>
                                        <p:strVal val="visible"/>
                                      </p:to>
                                    </p:set>
                                    <p:anim calcmode="lin" valueType="num">
                                      <p:cBhvr additive="base">
                                        <p:cTn id="7"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1" end="11"/>
                                            </p:txEl>
                                          </p:spTgt>
                                        </p:tgtEl>
                                        <p:attrNameLst>
                                          <p:attrName>style.visibility</p:attrName>
                                        </p:attrNameLst>
                                      </p:cBhvr>
                                      <p:to>
                                        <p:strVal val="visible"/>
                                      </p:to>
                                    </p:set>
                                    <p:anim calcmode="lin" valueType="num">
                                      <p:cBhvr additive="base">
                                        <p:cTn id="11" dur="500" fill="hold"/>
                                        <p:tgtEl>
                                          <p:spTgt spid="11">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1" end="1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12" end="12"/>
                                            </p:txEl>
                                          </p:spTgt>
                                        </p:tgtEl>
                                        <p:attrNameLst>
                                          <p:attrName>style.visibility</p:attrName>
                                        </p:attrNameLst>
                                      </p:cBhvr>
                                      <p:to>
                                        <p:strVal val="visible"/>
                                      </p:to>
                                    </p:set>
                                    <p:anim calcmode="lin" valueType="num">
                                      <p:cBhvr additive="base">
                                        <p:cTn id="15" dur="500" fill="hold"/>
                                        <p:tgtEl>
                                          <p:spTgt spid="11">
                                            <p:txEl>
                                              <p:pRg st="12" end="1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12" end="1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xEl>
                                              <p:pRg st="13" end="13"/>
                                            </p:txEl>
                                          </p:spTgt>
                                        </p:tgtEl>
                                        <p:attrNameLst>
                                          <p:attrName>style.visibility</p:attrName>
                                        </p:attrNameLst>
                                      </p:cBhvr>
                                      <p:to>
                                        <p:strVal val="visible"/>
                                      </p:to>
                                    </p:set>
                                    <p:anim calcmode="lin" valueType="num">
                                      <p:cBhvr additive="base">
                                        <p:cTn id="19" dur="500" fill="hold"/>
                                        <p:tgtEl>
                                          <p:spTgt spid="11">
                                            <p:txEl>
                                              <p:pRg st="13" end="1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3" end="1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xEl>
                                              <p:pRg st="14" end="14"/>
                                            </p:txEl>
                                          </p:spTgt>
                                        </p:tgtEl>
                                        <p:attrNameLst>
                                          <p:attrName>style.visibility</p:attrName>
                                        </p:attrNameLst>
                                      </p:cBhvr>
                                      <p:to>
                                        <p:strVal val="visible"/>
                                      </p:to>
                                    </p:set>
                                    <p:anim calcmode="lin" valueType="num">
                                      <p:cBhvr additive="base">
                                        <p:cTn id="23" dur="500" fill="hold"/>
                                        <p:tgtEl>
                                          <p:spTgt spid="11">
                                            <p:txEl>
                                              <p:pRg st="14" end="1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1">
                                            <p:txEl>
                                              <p:pRg st="17" end="17"/>
                                            </p:txEl>
                                          </p:spTgt>
                                        </p:tgtEl>
                                        <p:attrNameLst>
                                          <p:attrName>style.visibility</p:attrName>
                                        </p:attrNameLst>
                                      </p:cBhvr>
                                      <p:to>
                                        <p:strVal val="visible"/>
                                      </p:to>
                                    </p:set>
                                    <p:animEffect transition="in" filter="blinds(horizontal)">
                                      <p:cBhvr>
                                        <p:cTn id="29" dur="500"/>
                                        <p:tgtEl>
                                          <p:spTgt spid="11">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4"/>
            <a:ext cx="9144000" cy="6840000"/>
          </a:xfrm>
          <a:prstGeom prst="rect">
            <a:avLst/>
          </a:prstGeom>
          <a:solidFill>
            <a:schemeClr val="bg1"/>
          </a:solidFill>
          <a:ln w="63500">
            <a:solidFill>
              <a:srgbClr val="003366"/>
            </a:solidFill>
            <a:miter lim="800000"/>
            <a:headEnd/>
            <a:tailEnd/>
          </a:ln>
        </p:spPr>
        <p:txBody>
          <a:bodyPr>
            <a:spAutoFit/>
          </a:bodyPr>
          <a:lstStyle/>
          <a:p>
            <a:pPr>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dirty="0">
              <a:solidFill>
                <a:srgbClr val="003366"/>
              </a:solidFill>
              <a:latin typeface="Arial" pitchFamily="34" charset="0"/>
              <a:cs typeface="Arial" pitchFamily="34" charset="0"/>
            </a:endParaRPr>
          </a:p>
          <a:p>
            <a:pPr>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p>
          <a:p>
            <a:pPr>
              <a:defRPr/>
            </a:pPr>
            <a:endParaRPr lang="de-DE" sz="2000" b="1" dirty="0">
              <a:solidFill>
                <a:srgbClr val="003366"/>
              </a:solidFill>
              <a:sym typeface="Symbol"/>
            </a:endParaRPr>
          </a:p>
          <a:p>
            <a:pPr algn="ctr">
              <a:defRPr/>
            </a:pPr>
            <a:r>
              <a:rPr lang="de-DE" sz="2000" b="1" dirty="0">
                <a:solidFill>
                  <a:srgbClr val="003366"/>
                </a:solidFill>
                <a:sym typeface="Symbol"/>
              </a:rPr>
              <a:t>4.5 Sonderthema „</a:t>
            </a:r>
            <a:r>
              <a:rPr lang="de-DE" sz="2000" b="1" dirty="0">
                <a:solidFill>
                  <a:srgbClr val="003366"/>
                </a:solidFill>
              </a:rPr>
              <a:t>Machtspirale“</a:t>
            </a:r>
          </a:p>
          <a:p>
            <a:pPr>
              <a:defRPr/>
            </a:pPr>
            <a:r>
              <a:rPr lang="de-DE" sz="2000" b="1" dirty="0">
                <a:solidFill>
                  <a:srgbClr val="003366"/>
                </a:solidFill>
              </a:rPr>
              <a:t>      </a:t>
            </a:r>
          </a:p>
          <a:p>
            <a:pPr>
              <a:defRPr/>
            </a:pPr>
            <a:r>
              <a:rPr lang="de-DE" sz="2000" dirty="0">
                <a:solidFill>
                  <a:srgbClr val="003366"/>
                </a:solidFill>
              </a:rPr>
              <a:t>        Kind/ </a:t>
            </a:r>
            <a:r>
              <a:rPr lang="de-DE" sz="2000" dirty="0" err="1">
                <a:solidFill>
                  <a:srgbClr val="003366"/>
                </a:solidFill>
              </a:rPr>
              <a:t>Jug</a:t>
            </a:r>
            <a:r>
              <a:rPr lang="de-DE" sz="2000" dirty="0">
                <a:solidFill>
                  <a:srgbClr val="003366"/>
                </a:solidFill>
              </a:rPr>
              <a:t>. stellen, damit zugehört wird (</a:t>
            </a:r>
            <a:r>
              <a:rPr lang="de-DE" sz="2000" dirty="0" err="1">
                <a:solidFill>
                  <a:srgbClr val="003366"/>
                </a:solidFill>
              </a:rPr>
              <a:t>PädagogIn</a:t>
            </a:r>
            <a:r>
              <a:rPr lang="de-DE" sz="2000" dirty="0">
                <a:solidFill>
                  <a:srgbClr val="003366"/>
                </a:solidFill>
              </a:rPr>
              <a:t> stellt sich vor K./ </a:t>
            </a:r>
            <a:r>
              <a:rPr lang="de-DE" sz="2000" dirty="0" err="1">
                <a:solidFill>
                  <a:srgbClr val="003366"/>
                </a:solidFill>
              </a:rPr>
              <a:t>Jug</a:t>
            </a:r>
            <a:r>
              <a:rPr lang="de-DE" sz="2000" dirty="0">
                <a:solidFill>
                  <a:srgbClr val="003366"/>
                </a:solidFill>
              </a:rPr>
              <a:t>)</a:t>
            </a:r>
          </a:p>
          <a:p>
            <a:pPr>
              <a:defRPr/>
            </a:pPr>
            <a:endParaRPr lang="de-DE" sz="2000" dirty="0">
              <a:solidFill>
                <a:srgbClr val="003366"/>
              </a:solidFill>
            </a:endParaRPr>
          </a:p>
          <a:p>
            <a:pPr>
              <a:defRPr/>
            </a:pPr>
            <a:r>
              <a:rPr lang="de-DE" sz="2000" dirty="0">
                <a:solidFill>
                  <a:srgbClr val="003366"/>
                </a:solidFill>
              </a:rPr>
              <a:t>        kurzfristiges Festhalten am  Arm, damit zugehört wird</a:t>
            </a:r>
          </a:p>
          <a:p>
            <a:pPr>
              <a:defRPr/>
            </a:pPr>
            <a:endParaRPr lang="de-DE" sz="2000" dirty="0">
              <a:solidFill>
                <a:srgbClr val="003366"/>
              </a:solidFill>
            </a:endParaRPr>
          </a:p>
          <a:p>
            <a:pPr>
              <a:defRPr/>
            </a:pPr>
            <a:r>
              <a:rPr lang="de-DE" sz="2000" dirty="0">
                <a:solidFill>
                  <a:srgbClr val="003366"/>
                </a:solidFill>
              </a:rPr>
              <a:t>        in die Tür stellen, damit der päd. Prozess nicht einseitig beendet wird</a:t>
            </a:r>
          </a:p>
          <a:p>
            <a:pPr>
              <a:defRPr/>
            </a:pPr>
            <a:endParaRPr lang="de-DE" sz="2000" dirty="0">
              <a:solidFill>
                <a:srgbClr val="003366"/>
              </a:solidFill>
            </a:endParaRPr>
          </a:p>
          <a:p>
            <a:pPr>
              <a:defRPr/>
            </a:pPr>
            <a:endParaRPr lang="de-DE" sz="2000" dirty="0">
              <a:solidFill>
                <a:srgbClr val="003366"/>
              </a:solidFill>
            </a:endParaRPr>
          </a:p>
          <a:p>
            <a:pPr>
              <a:defRPr/>
            </a:pPr>
            <a:r>
              <a:rPr lang="de-DE" sz="2000" dirty="0">
                <a:solidFill>
                  <a:srgbClr val="003366"/>
                </a:solidFill>
              </a:rPr>
              <a:t>        </a:t>
            </a:r>
            <a:r>
              <a:rPr lang="de-DE" sz="2000" b="1" dirty="0">
                <a:solidFill>
                  <a:srgbClr val="003366"/>
                </a:solidFill>
              </a:rPr>
              <a:t>K./ </a:t>
            </a:r>
            <a:r>
              <a:rPr lang="de-DE" sz="2000" b="1" dirty="0" err="1">
                <a:solidFill>
                  <a:srgbClr val="003366"/>
                </a:solidFill>
              </a:rPr>
              <a:t>Jug</a:t>
            </a:r>
            <a:r>
              <a:rPr lang="de-DE" sz="2000" b="1" dirty="0">
                <a:solidFill>
                  <a:srgbClr val="003366"/>
                </a:solidFill>
              </a:rPr>
              <a:t>. wehrt sich → Ende des pädagogischen Prozesses:</a:t>
            </a:r>
          </a:p>
          <a:p>
            <a:pPr>
              <a:defRPr/>
            </a:pPr>
            <a:r>
              <a:rPr lang="de-DE" sz="2000" b="1" dirty="0">
                <a:solidFill>
                  <a:srgbClr val="003366"/>
                </a:solidFill>
              </a:rPr>
              <a:t> </a:t>
            </a:r>
          </a:p>
          <a:p>
            <a:pPr>
              <a:defRPr/>
            </a:pPr>
            <a:r>
              <a:rPr lang="de-DE" sz="2000" b="1" dirty="0">
                <a:solidFill>
                  <a:srgbClr val="003366"/>
                </a:solidFill>
              </a:rPr>
              <a:t>        „Gefahrenabwehr“ </a:t>
            </a:r>
            <a:r>
              <a:rPr lang="de-DE" sz="2000" b="1" dirty="0">
                <a:solidFill>
                  <a:srgbClr val="003366"/>
                </a:solidFill>
                <a:sym typeface="Symbol"/>
              </a:rPr>
              <a:t> </a:t>
            </a:r>
            <a:r>
              <a:rPr lang="de-DE" sz="2000" b="1" dirty="0">
                <a:solidFill>
                  <a:srgbClr val="003366"/>
                </a:solidFill>
              </a:rPr>
              <a:t>zu Boden bringen und dort festhalten</a:t>
            </a:r>
          </a:p>
          <a:p>
            <a:pPr>
              <a:defRPr/>
            </a:pPr>
            <a:r>
              <a:rPr lang="de-DE" sz="2000" b="1" dirty="0">
                <a:solidFill>
                  <a:srgbClr val="003366"/>
                </a:solidFill>
              </a:rPr>
              <a:t>        Vorsicht:      mögliche Eskalation/ nicht mehr beherrschbar !     </a:t>
            </a:r>
          </a:p>
          <a:p>
            <a:pPr>
              <a:defRPr/>
            </a:pPr>
            <a:endParaRPr lang="de-DE" sz="2000" b="1" dirty="0">
              <a:solidFill>
                <a:srgbClr val="003366"/>
              </a:solidFill>
              <a:effectLst>
                <a:outerShdw blurRad="38100" dist="38100" dir="2700000" algn="tl">
                  <a:srgbClr val="000000">
                    <a:alpha val="43137"/>
                  </a:srgbClr>
                </a:outerShdw>
              </a:effectLst>
            </a:endParaRPr>
          </a:p>
          <a:p>
            <a:pPr>
              <a:defRPr/>
            </a:pPr>
            <a:endParaRPr lang="de-DE" sz="2000" b="1" dirty="0">
              <a:solidFill>
                <a:srgbClr val="003366"/>
              </a:solidFill>
              <a:effectLst>
                <a:outerShdw blurRad="38100" dist="38100" dir="2700000" algn="tl">
                  <a:srgbClr val="000000">
                    <a:alpha val="43137"/>
                  </a:srgbClr>
                </a:outerShdw>
              </a:effectLst>
            </a:endParaRPr>
          </a:p>
          <a:p>
            <a:pPr>
              <a:defRPr/>
            </a:pPr>
            <a:endParaRPr lang="de-DE" sz="2000" b="1" dirty="0">
              <a:solidFill>
                <a:srgbClr val="003366"/>
              </a:solidFill>
              <a:effectLst>
                <a:outerShdw blurRad="38100" dist="38100" dir="2700000" algn="tl">
                  <a:srgbClr val="000000">
                    <a:alpha val="43137"/>
                  </a:srgbClr>
                </a:outerShdw>
              </a:effectLst>
            </a:endParaRPr>
          </a:p>
          <a:p>
            <a:pPr>
              <a:defRPr/>
            </a:pPr>
            <a:endParaRPr lang="de-DE" sz="2000" b="1" dirty="0">
              <a:solidFill>
                <a:srgbClr val="003366"/>
              </a:solidFill>
              <a:effectLst>
                <a:outerShdw blurRad="38100" dist="38100" dir="2700000" algn="tl">
                  <a:srgbClr val="000000">
                    <a:alpha val="43137"/>
                  </a:srgbClr>
                </a:outerShdw>
              </a:effectLst>
            </a:endParaRPr>
          </a:p>
          <a:p>
            <a:pPr>
              <a:defRPr/>
            </a:pPr>
            <a:r>
              <a:rPr lang="de-DE" sz="2000" b="1" dirty="0">
                <a:solidFill>
                  <a:srgbClr val="003366"/>
                </a:solidFill>
                <a:effectLst>
                  <a:outerShdw blurRad="38100" dist="38100" dir="2700000" algn="tl">
                    <a:srgbClr val="000000">
                      <a:alpha val="43137"/>
                    </a:srgbClr>
                  </a:outerShdw>
                </a:effectLst>
              </a:rPr>
              <a:t>      </a:t>
            </a:r>
            <a:endParaRPr lang="de-DE" sz="2000" b="1" dirty="0">
              <a:solidFill>
                <a:srgbClr val="336699"/>
              </a:solidFill>
              <a:effectLst>
                <a:outerShdw blurRad="38100" dist="38100" dir="2700000" algn="tl">
                  <a:srgbClr val="000000">
                    <a:alpha val="43137"/>
                  </a:srgbClr>
                </a:outerShdw>
              </a:effectLst>
            </a:endParaRPr>
          </a:p>
        </p:txBody>
      </p:sp>
      <p:sp>
        <p:nvSpPr>
          <p:cNvPr id="18436" name="Rectangle 2"/>
          <p:cNvSpPr>
            <a:spLocks noChangeArrowheads="1"/>
          </p:cNvSpPr>
          <p:nvPr/>
        </p:nvSpPr>
        <p:spPr bwMode="auto">
          <a:xfrm>
            <a:off x="0" y="500063"/>
            <a:ext cx="9144000" cy="6372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cxnSp>
        <p:nvCxnSpPr>
          <p:cNvPr id="7" name="Gerade Verbindung mit Pfeil 6"/>
          <p:cNvCxnSpPr/>
          <p:nvPr/>
        </p:nvCxnSpPr>
        <p:spPr>
          <a:xfrm rot="5400000">
            <a:off x="-1098464" y="3050792"/>
            <a:ext cx="2988000" cy="0"/>
          </a:xfrm>
          <a:prstGeom prst="straightConnector1">
            <a:avLst/>
          </a:prstGeom>
          <a:ln w="38100">
            <a:solidFill>
              <a:srgbClr val="003366"/>
            </a:solidFill>
            <a:tailEnd type="arrow"/>
          </a:ln>
        </p:spPr>
        <p:style>
          <a:lnRef idx="1">
            <a:schemeClr val="accent1"/>
          </a:lnRef>
          <a:fillRef idx="0">
            <a:schemeClr val="accent1"/>
          </a:fillRef>
          <a:effectRef idx="0">
            <a:schemeClr val="accent1"/>
          </a:effectRef>
          <a:fontRef idx="minor">
            <a:schemeClr val="tx1"/>
          </a:fontRef>
        </p:style>
      </p:cxnSp>
      <p:pic>
        <p:nvPicPr>
          <p:cNvPr id="9" name="Grafik 8"/>
          <p:cNvPicPr/>
          <p:nvPr/>
        </p:nvPicPr>
        <p:blipFill>
          <a:blip r:embed="rId3" cstate="print"/>
          <a:srcRect/>
          <a:stretch>
            <a:fillRect/>
          </a:stretch>
        </p:blipFill>
        <p:spPr bwMode="auto">
          <a:xfrm>
            <a:off x="7956376" y="4120929"/>
            <a:ext cx="771525" cy="847725"/>
          </a:xfrm>
          <a:prstGeom prst="rect">
            <a:avLst/>
          </a:prstGeom>
          <a:noFill/>
          <a:ln w="9525">
            <a:noFill/>
            <a:miter lim="800000"/>
            <a:headEnd/>
            <a:tailEnd/>
          </a:ln>
          <a:scene3d>
            <a:camera prst="orthographicFront">
              <a:rot lat="0" lon="10800000" rev="0"/>
            </a:camera>
            <a:lightRig rig="threePt" dir="t"/>
          </a:scene3d>
        </p:spPr>
      </p:pic>
      <p:cxnSp>
        <p:nvCxnSpPr>
          <p:cNvPr id="14" name="Gerade Verbindung 13"/>
          <p:cNvCxnSpPr/>
          <p:nvPr/>
        </p:nvCxnSpPr>
        <p:spPr>
          <a:xfrm flipV="1">
            <a:off x="539552" y="3429000"/>
            <a:ext cx="7992888" cy="0"/>
          </a:xfrm>
          <a:prstGeom prst="line">
            <a:avLst/>
          </a:prstGeom>
          <a:ln w="25400">
            <a:solidFill>
              <a:srgbClr val="003366"/>
            </a:solidFill>
            <a:prstDash val="sysDash"/>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7545359D-AD49-480C-8AF3-464D873266C5}"/>
              </a:ext>
            </a:extLst>
          </p:cNvPr>
          <p:cNvSpPr/>
          <p:nvPr/>
        </p:nvSpPr>
        <p:spPr>
          <a:xfrm>
            <a:off x="-26392" y="-63881"/>
            <a:ext cx="9180000" cy="830997"/>
          </a:xfrm>
          <a:prstGeom prst="rect">
            <a:avLst/>
          </a:prstGeom>
          <a:solidFill>
            <a:srgbClr val="003366"/>
          </a:solidFill>
        </p:spPr>
        <p:txBody>
          <a:bodyPr wrap="square">
            <a:spAutoFit/>
          </a:bodyPr>
          <a:lstStyle/>
          <a:p>
            <a:pPr>
              <a:tabLst>
                <a:tab pos="88900" algn="l"/>
              </a:tabLst>
            </a:pPr>
            <a:r>
              <a:rPr lang="de-DE" sz="2400" b="1" dirty="0">
                <a:solidFill>
                  <a:schemeClr val="bg1"/>
                </a:solidFill>
              </a:rPr>
              <a:t>II. Fachlich - rechtliche Grenzen im „Gewaltverbot“</a:t>
            </a:r>
            <a:r>
              <a:rPr lang="de-DE" sz="2400" dirty="0">
                <a:solidFill>
                  <a:srgbClr val="003366"/>
                </a:solidFill>
              </a:rPr>
              <a:t>.                  </a:t>
            </a:r>
          </a:p>
          <a:p>
            <a:pPr>
              <a:tabLst>
                <a:tab pos="88900" algn="l"/>
              </a:tabLst>
            </a:pPr>
            <a:r>
              <a:rPr lang="de-DE" sz="2400" dirty="0">
                <a:solidFill>
                  <a:srgbClr val="003366"/>
                </a:solidFill>
              </a:rPr>
              <a:t>    </a:t>
            </a:r>
            <a:r>
              <a:rPr lang="de-DE" sz="2000" b="1" dirty="0">
                <a:solidFill>
                  <a:schemeClr val="bg1"/>
                </a:solidFill>
              </a:rPr>
              <a:t>4. Prüfschema zulässige Macht  </a:t>
            </a:r>
          </a:p>
        </p:txBody>
      </p:sp>
    </p:spTree>
    <p:extLst>
      <p:ext uri="{BB962C8B-B14F-4D97-AF65-F5344CB8AC3E}">
        <p14:creationId xmlns:p14="http://schemas.microsoft.com/office/powerpoint/2010/main" val="3947479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5" end="5"/>
                                            </p:txEl>
                                          </p:spTgt>
                                        </p:tgtEl>
                                        <p:attrNameLst>
                                          <p:attrName>style.visibility</p:attrName>
                                        </p:attrNameLst>
                                      </p:cBhvr>
                                      <p:to>
                                        <p:strVal val="visible"/>
                                      </p:to>
                                    </p:set>
                                    <p:anim calcmode="lin" valueType="num">
                                      <p:cBhvr additive="base">
                                        <p:cTn id="7"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7" end="7"/>
                                            </p:txEl>
                                          </p:spTgt>
                                        </p:tgtEl>
                                        <p:attrNameLst>
                                          <p:attrName>style.visibility</p:attrName>
                                        </p:attrNameLst>
                                      </p:cBhvr>
                                      <p:to>
                                        <p:strVal val="visible"/>
                                      </p:to>
                                    </p:set>
                                    <p:anim calcmode="lin" valueType="num">
                                      <p:cBhvr additive="base">
                                        <p:cTn id="13"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9">
                                            <p:txEl>
                                              <p:pRg st="9" end="9"/>
                                            </p:txEl>
                                          </p:spTgt>
                                        </p:tgtEl>
                                        <p:attrNameLst>
                                          <p:attrName>style.visibility</p:attrName>
                                        </p:attrNameLst>
                                      </p:cBhvr>
                                      <p:to>
                                        <p:strVal val="visible"/>
                                      </p:to>
                                    </p:set>
                                    <p:anim calcmode="lin" valueType="num">
                                      <p:cBhvr additive="base">
                                        <p:cTn id="19"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299">
                                            <p:txEl>
                                              <p:pRg st="12" end="12"/>
                                            </p:txEl>
                                          </p:spTgt>
                                        </p:tgtEl>
                                        <p:attrNameLst>
                                          <p:attrName>style.visibility</p:attrName>
                                        </p:attrNameLst>
                                      </p:cBhvr>
                                      <p:to>
                                        <p:strVal val="visible"/>
                                      </p:to>
                                    </p:set>
                                    <p:anim calcmode="lin" valueType="num">
                                      <p:cBhvr additive="base">
                                        <p:cTn id="25" dur="500" fill="hold"/>
                                        <p:tgtEl>
                                          <p:spTgt spid="55299">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12" end="1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5299">
                                            <p:txEl>
                                              <p:pRg st="13" end="13"/>
                                            </p:txEl>
                                          </p:spTgt>
                                        </p:tgtEl>
                                        <p:attrNameLst>
                                          <p:attrName>style.visibility</p:attrName>
                                        </p:attrNameLst>
                                      </p:cBhvr>
                                      <p:to>
                                        <p:strVal val="visible"/>
                                      </p:to>
                                    </p:set>
                                    <p:anim calcmode="lin" valueType="num">
                                      <p:cBhvr additive="base">
                                        <p:cTn id="29" dur="500" fill="hold"/>
                                        <p:tgtEl>
                                          <p:spTgt spid="55299">
                                            <p:txEl>
                                              <p:pRg st="13" end="1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5299">
                                            <p:txEl>
                                              <p:pRg st="13" end="1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5299">
                                            <p:txEl>
                                              <p:pRg st="14" end="14"/>
                                            </p:txEl>
                                          </p:spTgt>
                                        </p:tgtEl>
                                        <p:attrNameLst>
                                          <p:attrName>style.visibility</p:attrName>
                                        </p:attrNameLst>
                                      </p:cBhvr>
                                      <p:to>
                                        <p:strVal val="visible"/>
                                      </p:to>
                                    </p:set>
                                    <p:anim calcmode="lin" valueType="num">
                                      <p:cBhvr additive="base">
                                        <p:cTn id="33" dur="500" fill="hold"/>
                                        <p:tgtEl>
                                          <p:spTgt spid="55299">
                                            <p:txEl>
                                              <p:pRg st="14" end="1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5299">
                                            <p:txEl>
                                              <p:pRg st="14" end="1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5299">
                                            <p:txEl>
                                              <p:pRg st="15" end="15"/>
                                            </p:txEl>
                                          </p:spTgt>
                                        </p:tgtEl>
                                        <p:attrNameLst>
                                          <p:attrName>style.visibility</p:attrName>
                                        </p:attrNameLst>
                                      </p:cBhvr>
                                      <p:to>
                                        <p:strVal val="visible"/>
                                      </p:to>
                                    </p:set>
                                    <p:anim calcmode="lin" valueType="num">
                                      <p:cBhvr additive="base">
                                        <p:cTn id="37" dur="500" fill="hold"/>
                                        <p:tgtEl>
                                          <p:spTgt spid="55299">
                                            <p:txEl>
                                              <p:pRg st="15" end="1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299">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4" name="Rechteck 3">
            <a:extLst>
              <a:ext uri="{FF2B5EF4-FFF2-40B4-BE49-F238E27FC236}">
                <a16:creationId xmlns:a16="http://schemas.microsoft.com/office/drawing/2014/main" id="{FA390B3C-2D80-4740-B449-95902F0FB733}"/>
              </a:ext>
            </a:extLst>
          </p:cNvPr>
          <p:cNvSpPr/>
          <p:nvPr/>
        </p:nvSpPr>
        <p:spPr>
          <a:xfrm>
            <a:off x="-18000" y="-22820"/>
            <a:ext cx="9180000" cy="648000"/>
          </a:xfrm>
          <a:prstGeom prst="rect">
            <a:avLst/>
          </a:prstGeom>
          <a:solidFill>
            <a:srgbClr val="003366"/>
          </a:solidFill>
        </p:spPr>
        <p:txBody>
          <a:bodyPr wrap="square">
            <a:spAutoFit/>
          </a:bodyPr>
          <a:lstStyle/>
          <a:p>
            <a:pPr algn="ctr">
              <a:tabLst>
                <a:tab pos="88900" algn="l"/>
              </a:tabLst>
            </a:pPr>
            <a:r>
              <a:rPr lang="de-DE" sz="2000" b="1" dirty="0">
                <a:solidFill>
                  <a:schemeClr val="bg1"/>
                </a:solidFill>
                <a:effectLst>
                  <a:outerShdw blurRad="38100" dist="38100" dir="2700000" algn="tl">
                    <a:srgbClr val="000000">
                      <a:alpha val="43137"/>
                    </a:srgbClr>
                  </a:outerShdw>
                </a:effectLst>
              </a:rPr>
              <a:t>II.   4.6 Eingriffe in Freiheit der Fortbewegung   </a:t>
            </a:r>
            <a:r>
              <a:rPr lang="de-DE" sz="2000" b="1" u="sng" dirty="0">
                <a:solidFill>
                  <a:schemeClr val="bg1"/>
                </a:solidFill>
              </a:rPr>
              <a:t>A. FREIHEITSENTZUG</a:t>
            </a:r>
          </a:p>
          <a:p>
            <a:pPr algn="just">
              <a:tabLst>
                <a:tab pos="88900" algn="l"/>
              </a:tabLst>
            </a:pPr>
            <a:endParaRPr lang="de-DE" sz="2000" b="1" dirty="0">
              <a:solidFill>
                <a:schemeClr val="bg1"/>
              </a:solidFill>
            </a:endParaRPr>
          </a:p>
          <a:p>
            <a:pPr algn="ctr">
              <a:tabLst>
                <a:tab pos="88900" algn="l"/>
              </a:tabLst>
            </a:pPr>
            <a:r>
              <a:rPr lang="de-DE" sz="2400" b="1" dirty="0">
                <a:solidFill>
                  <a:schemeClr val="bg1"/>
                </a:solidFill>
              </a:rPr>
              <a:t> </a:t>
            </a:r>
            <a:r>
              <a:rPr lang="de-DE" sz="2000" b="1" dirty="0">
                <a:solidFill>
                  <a:schemeClr val="bg1"/>
                </a:solidFill>
              </a:rPr>
              <a:t> </a:t>
            </a:r>
          </a:p>
        </p:txBody>
      </p:sp>
      <p:sp>
        <p:nvSpPr>
          <p:cNvPr id="5" name="Rechteck 4">
            <a:extLst>
              <a:ext uri="{FF2B5EF4-FFF2-40B4-BE49-F238E27FC236}">
                <a16:creationId xmlns:a16="http://schemas.microsoft.com/office/drawing/2014/main" id="{C40F9E48-5BB4-4256-9F18-9119AFD4B44D}"/>
              </a:ext>
            </a:extLst>
          </p:cNvPr>
          <p:cNvSpPr/>
          <p:nvPr/>
        </p:nvSpPr>
        <p:spPr>
          <a:xfrm>
            <a:off x="-18000" y="589180"/>
            <a:ext cx="9180000" cy="6300000"/>
          </a:xfrm>
          <a:prstGeom prst="rect">
            <a:avLst/>
          </a:prstGeom>
          <a:solidFill>
            <a:srgbClr val="003366"/>
          </a:solidFill>
        </p:spPr>
        <p:txBody>
          <a:bodyPr wrap="square">
            <a:spAutoFit/>
          </a:bodyPr>
          <a:lstStyle/>
          <a:p>
            <a:pPr algn="ctr">
              <a:tabLst>
                <a:tab pos="88900" algn="l"/>
              </a:tabLst>
            </a:pPr>
            <a:r>
              <a:rPr lang="de-DE" sz="2000" b="1" u="sng" dirty="0">
                <a:solidFill>
                  <a:schemeClr val="bg1"/>
                </a:solidFill>
              </a:rPr>
              <a:t>Freiheitsentzug</a:t>
            </a:r>
            <a:r>
              <a:rPr lang="de-DE" sz="2000" b="1" dirty="0">
                <a:solidFill>
                  <a:schemeClr val="bg1"/>
                </a:solidFill>
              </a:rPr>
              <a:t> / „geschlossene Unterbringung“ – allg. </a:t>
            </a:r>
            <a:r>
              <a:rPr lang="de-DE" sz="2000" b="1" dirty="0" err="1">
                <a:solidFill>
                  <a:schemeClr val="bg1"/>
                </a:solidFill>
              </a:rPr>
              <a:t>Bund.verfass.ges</a:t>
            </a:r>
            <a:r>
              <a:rPr lang="de-DE" sz="2000" b="1" dirty="0">
                <a:solidFill>
                  <a:schemeClr val="bg1"/>
                </a:solidFill>
              </a:rPr>
              <a:t>. „Schutz d. persönlichen Freiheit“ (spezielles Unterbringungsgesetz UBG):  </a:t>
            </a:r>
          </a:p>
          <a:p>
            <a:pPr algn="ctr">
              <a:tabLst>
                <a:tab pos="88900" algn="l"/>
              </a:tabLst>
            </a:pPr>
            <a:endParaRPr lang="de-DE" sz="2000" b="1" dirty="0">
              <a:solidFill>
                <a:schemeClr val="bg1"/>
              </a:solidFill>
            </a:endParaRPr>
          </a:p>
          <a:p>
            <a:pPr algn="just">
              <a:tabLst>
                <a:tab pos="88900" algn="l"/>
              </a:tabLst>
            </a:pPr>
            <a:r>
              <a:rPr lang="de-DE" sz="2000" b="1" dirty="0">
                <a:solidFill>
                  <a:schemeClr val="bg1"/>
                </a:solidFill>
              </a:rPr>
              <a:t>Artikel 1 </a:t>
            </a:r>
            <a:r>
              <a:rPr lang="de-DE" sz="2000" dirty="0">
                <a:solidFill>
                  <a:schemeClr val="bg1"/>
                </a:solidFill>
              </a:rPr>
              <a:t>Jedermann hat </a:t>
            </a:r>
            <a:r>
              <a:rPr lang="de-DE" sz="2000" dirty="0" err="1">
                <a:solidFill>
                  <a:schemeClr val="bg1"/>
                </a:solidFill>
              </a:rPr>
              <a:t>d.Recht</a:t>
            </a:r>
            <a:r>
              <a:rPr lang="de-DE" sz="2000" dirty="0">
                <a:solidFill>
                  <a:schemeClr val="bg1"/>
                </a:solidFill>
              </a:rPr>
              <a:t> auf Freiheit </a:t>
            </a:r>
            <a:r>
              <a:rPr lang="de-DE" sz="2000" dirty="0" err="1">
                <a:solidFill>
                  <a:schemeClr val="bg1"/>
                </a:solidFill>
              </a:rPr>
              <a:t>u.Sicherheit</a:t>
            </a:r>
            <a:r>
              <a:rPr lang="de-DE" sz="2000" dirty="0">
                <a:solidFill>
                  <a:schemeClr val="bg1"/>
                </a:solidFill>
              </a:rPr>
              <a:t> (persönliche Freiheit).</a:t>
            </a:r>
          </a:p>
          <a:p>
            <a:pPr algn="just">
              <a:tabLst>
                <a:tab pos="88900" algn="l"/>
              </a:tabLst>
            </a:pPr>
            <a:r>
              <a:rPr lang="de-DE" sz="2000" dirty="0">
                <a:solidFill>
                  <a:schemeClr val="bg1"/>
                </a:solidFill>
              </a:rPr>
              <a:t>Niemand darf aus anderen als den in diesem Bundesverfassungsgesetz genannten Gründen oder auf eine andere als die gesetzlich vorgeschriebene Weise festgenommen oder angehalten werden. </a:t>
            </a:r>
          </a:p>
          <a:p>
            <a:pPr algn="just">
              <a:tabLst>
                <a:tab pos="88900" algn="l"/>
              </a:tabLst>
            </a:pPr>
            <a:endParaRPr lang="de-DE" sz="2000" dirty="0">
              <a:solidFill>
                <a:schemeClr val="bg1"/>
              </a:solidFill>
            </a:endParaRPr>
          </a:p>
          <a:p>
            <a:pPr algn="just">
              <a:tabLst>
                <a:tab pos="88900" algn="l"/>
              </a:tabLst>
            </a:pPr>
            <a:r>
              <a:rPr lang="de-DE" sz="2000" b="1" dirty="0">
                <a:solidFill>
                  <a:schemeClr val="bg1"/>
                </a:solidFill>
              </a:rPr>
              <a:t>Artikel 2 </a:t>
            </a:r>
            <a:r>
              <a:rPr lang="de-DE" sz="2000" dirty="0">
                <a:solidFill>
                  <a:schemeClr val="bg1"/>
                </a:solidFill>
              </a:rPr>
              <a:t>Die persönliche </a:t>
            </a:r>
            <a:r>
              <a:rPr lang="de-DE" sz="2000" b="1" u="sng" dirty="0">
                <a:solidFill>
                  <a:schemeClr val="bg1"/>
                </a:solidFill>
              </a:rPr>
              <a:t>Freiheit</a:t>
            </a:r>
            <a:r>
              <a:rPr lang="de-DE" sz="2000" dirty="0">
                <a:solidFill>
                  <a:schemeClr val="bg1"/>
                </a:solidFill>
              </a:rPr>
              <a:t> darf einem Menschen in folgenden Fällen auf die gesetzlich vorgeschriebene Weise </a:t>
            </a:r>
            <a:r>
              <a:rPr lang="de-DE" sz="2000" b="1" u="sng" dirty="0">
                <a:solidFill>
                  <a:schemeClr val="bg1"/>
                </a:solidFill>
              </a:rPr>
              <a:t>entzogen</a:t>
            </a:r>
            <a:r>
              <a:rPr lang="de-DE" sz="2000" dirty="0">
                <a:solidFill>
                  <a:schemeClr val="bg1"/>
                </a:solidFill>
              </a:rPr>
              <a:t> werden (Ziffer 6): </a:t>
            </a:r>
            <a:r>
              <a:rPr lang="de-DE" sz="2000" b="1" u="sng" dirty="0">
                <a:solidFill>
                  <a:schemeClr val="bg1"/>
                </a:solidFill>
              </a:rPr>
              <a:t>zum Zweck notwendiger Erziehungsmaßnahmen bei einem Minderjährigen</a:t>
            </a:r>
            <a:r>
              <a:rPr lang="de-DE" sz="2000" u="sng" dirty="0">
                <a:solidFill>
                  <a:schemeClr val="bg1"/>
                </a:solidFill>
              </a:rPr>
              <a:t>.</a:t>
            </a:r>
          </a:p>
          <a:p>
            <a:pPr algn="just">
              <a:tabLst>
                <a:tab pos="88900" algn="l"/>
              </a:tabLst>
            </a:pPr>
            <a:endParaRPr lang="de-DE" sz="2000" dirty="0">
              <a:solidFill>
                <a:schemeClr val="bg1"/>
              </a:solidFill>
            </a:endParaRPr>
          </a:p>
          <a:p>
            <a:pPr algn="just">
              <a:tabLst>
                <a:tab pos="88900" algn="l"/>
              </a:tabLst>
            </a:pPr>
            <a:r>
              <a:rPr lang="de-DE" sz="2000" b="1" dirty="0">
                <a:solidFill>
                  <a:schemeClr val="bg1"/>
                </a:solidFill>
              </a:rPr>
              <a:t>Artikel 6 </a:t>
            </a:r>
            <a:r>
              <a:rPr lang="de-DE" sz="2000" dirty="0">
                <a:solidFill>
                  <a:schemeClr val="bg1"/>
                </a:solidFill>
              </a:rPr>
              <a:t>Jedermann, der festgenommen o. angehalten wird, hat das Recht auf ein Verfahren, in dem durch Gericht o. durch eine and. unabhängige Behörde über </a:t>
            </a:r>
            <a:r>
              <a:rPr lang="de-DE" sz="2000" dirty="0" err="1">
                <a:solidFill>
                  <a:schemeClr val="bg1"/>
                </a:solidFill>
              </a:rPr>
              <a:t>d.Rechtmäßigkeit</a:t>
            </a:r>
            <a:r>
              <a:rPr lang="de-DE" sz="2000" dirty="0">
                <a:solidFill>
                  <a:schemeClr val="bg1"/>
                </a:solidFill>
              </a:rPr>
              <a:t> </a:t>
            </a:r>
            <a:r>
              <a:rPr lang="de-DE" sz="2000" dirty="0" err="1">
                <a:solidFill>
                  <a:schemeClr val="bg1"/>
                </a:solidFill>
              </a:rPr>
              <a:t>d.Freiheitsentzuges</a:t>
            </a:r>
            <a:r>
              <a:rPr lang="de-DE" sz="2000" dirty="0">
                <a:solidFill>
                  <a:schemeClr val="bg1"/>
                </a:solidFill>
              </a:rPr>
              <a:t> entschieden u.im Falle d. Rechts- </a:t>
            </a:r>
            <a:r>
              <a:rPr lang="de-DE" sz="2000" dirty="0" err="1">
                <a:solidFill>
                  <a:schemeClr val="bg1"/>
                </a:solidFill>
              </a:rPr>
              <a:t>widrigkeit</a:t>
            </a:r>
            <a:r>
              <a:rPr lang="de-DE" sz="2000" dirty="0">
                <a:solidFill>
                  <a:schemeClr val="bg1"/>
                </a:solidFill>
              </a:rPr>
              <a:t> seine </a:t>
            </a:r>
            <a:r>
              <a:rPr lang="de-DE" sz="2000" dirty="0" err="1">
                <a:solidFill>
                  <a:schemeClr val="bg1"/>
                </a:solidFill>
              </a:rPr>
              <a:t>Freilassg</a:t>
            </a:r>
            <a:r>
              <a:rPr lang="de-DE" sz="2000" dirty="0">
                <a:solidFill>
                  <a:schemeClr val="bg1"/>
                </a:solidFill>
              </a:rPr>
              <a:t>. angeordnet wird. Die </a:t>
            </a:r>
            <a:r>
              <a:rPr lang="de-DE" sz="2000" dirty="0" err="1">
                <a:solidFill>
                  <a:schemeClr val="bg1"/>
                </a:solidFill>
              </a:rPr>
              <a:t>Entscheidg</a:t>
            </a:r>
            <a:r>
              <a:rPr lang="de-DE" sz="2000" dirty="0">
                <a:solidFill>
                  <a:schemeClr val="bg1"/>
                </a:solidFill>
              </a:rPr>
              <a:t>. hat binnen einer Woche zu ergehen, es sei denn, </a:t>
            </a:r>
            <a:r>
              <a:rPr lang="de-DE" sz="2000" dirty="0" err="1">
                <a:solidFill>
                  <a:schemeClr val="bg1"/>
                </a:solidFill>
              </a:rPr>
              <a:t>d.Anhaltung</a:t>
            </a:r>
            <a:r>
              <a:rPr lang="de-DE" sz="2000" dirty="0">
                <a:solidFill>
                  <a:schemeClr val="bg1"/>
                </a:solidFill>
              </a:rPr>
              <a:t> hätte vorher geendet. Im Fall einer </a:t>
            </a:r>
            <a:r>
              <a:rPr lang="de-DE" sz="2000" dirty="0" err="1">
                <a:solidFill>
                  <a:schemeClr val="bg1"/>
                </a:solidFill>
              </a:rPr>
              <a:t>Anhaltg</a:t>
            </a:r>
            <a:r>
              <a:rPr lang="de-DE" sz="2000" dirty="0">
                <a:solidFill>
                  <a:schemeClr val="bg1"/>
                </a:solidFill>
              </a:rPr>
              <a:t>. </a:t>
            </a:r>
            <a:r>
              <a:rPr lang="de-DE" sz="2000" dirty="0" err="1">
                <a:solidFill>
                  <a:schemeClr val="bg1"/>
                </a:solidFill>
              </a:rPr>
              <a:t>v.unbestimmter</a:t>
            </a:r>
            <a:r>
              <a:rPr lang="de-DE" sz="2000" dirty="0">
                <a:solidFill>
                  <a:schemeClr val="bg1"/>
                </a:solidFill>
              </a:rPr>
              <a:t> Dauer ist deren Notwendigk.in </a:t>
            </a:r>
            <a:r>
              <a:rPr lang="de-DE" sz="2000" dirty="0" err="1">
                <a:solidFill>
                  <a:schemeClr val="bg1"/>
                </a:solidFill>
              </a:rPr>
              <a:t>angemess.Abstän</a:t>
            </a:r>
            <a:r>
              <a:rPr lang="de-DE" sz="2000" dirty="0">
                <a:solidFill>
                  <a:schemeClr val="bg1"/>
                </a:solidFill>
              </a:rPr>
              <a:t>- den durch ein Gericht </a:t>
            </a:r>
            <a:r>
              <a:rPr lang="de-DE" sz="2000" dirty="0" err="1">
                <a:solidFill>
                  <a:schemeClr val="bg1"/>
                </a:solidFill>
              </a:rPr>
              <a:t>o.durch</a:t>
            </a:r>
            <a:r>
              <a:rPr lang="de-DE" sz="2000" dirty="0">
                <a:solidFill>
                  <a:schemeClr val="bg1"/>
                </a:solidFill>
              </a:rPr>
              <a:t> eine and. unabhängige Behörde zu überprüfen.</a:t>
            </a:r>
          </a:p>
          <a:p>
            <a:pPr algn="just">
              <a:tabLst>
                <a:tab pos="88900" algn="l"/>
              </a:tabLst>
            </a:pPr>
            <a:endParaRPr lang="de-DE" sz="2000" dirty="0">
              <a:solidFill>
                <a:schemeClr val="bg1"/>
              </a:solidFill>
            </a:endParaRPr>
          </a:p>
          <a:p>
            <a:pPr algn="just">
              <a:tabLst>
                <a:tab pos="88900" algn="l"/>
              </a:tabLst>
            </a:pPr>
            <a:endParaRPr lang="de-DE" sz="2000" dirty="0">
              <a:solidFill>
                <a:schemeClr val="bg1"/>
              </a:solidFill>
            </a:endParaRPr>
          </a:p>
          <a:p>
            <a:pPr algn="just">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r>
              <a:rPr lang="de-DE" sz="2000" b="1" dirty="0">
                <a:solidFill>
                  <a:schemeClr val="bg1"/>
                </a:solidFill>
              </a:rPr>
              <a:t> </a:t>
            </a:r>
          </a:p>
        </p:txBody>
      </p:sp>
    </p:spTree>
    <p:extLst>
      <p:ext uri="{BB962C8B-B14F-4D97-AF65-F5344CB8AC3E}">
        <p14:creationId xmlns:p14="http://schemas.microsoft.com/office/powerpoint/2010/main" val="345247710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6148"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8" name="Rechteck 7"/>
          <p:cNvSpPr/>
          <p:nvPr/>
        </p:nvSpPr>
        <p:spPr>
          <a:xfrm>
            <a:off x="3666" y="795044"/>
            <a:ext cx="9108000" cy="6084000"/>
          </a:xfrm>
          <a:prstGeom prst="rect">
            <a:avLst/>
          </a:prstGeom>
          <a:ln w="63500">
            <a:solidFill>
              <a:srgbClr val="003366"/>
            </a:solidFill>
          </a:ln>
        </p:spPr>
        <p:txBody>
          <a:bodyPr>
            <a:spAutoFit/>
          </a:bodyPr>
          <a:lstStyle/>
          <a:p>
            <a:pPr>
              <a:defRPr/>
            </a:pPr>
            <a:r>
              <a:rPr lang="de-DE" sz="2000" b="1" dirty="0">
                <a:solidFill>
                  <a:srgbClr val="003366"/>
                </a:solidFill>
              </a:rPr>
              <a:t>        </a:t>
            </a: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r>
              <a:rPr lang="de-DE" sz="2000" b="1" dirty="0">
                <a:solidFill>
                  <a:srgbClr val="003366"/>
                </a:solidFill>
              </a:rPr>
              <a:t>         </a:t>
            </a: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u="sng" dirty="0">
              <a:solidFill>
                <a:srgbClr val="003366"/>
              </a:solidFill>
              <a:effectLst>
                <a:outerShdw blurRad="38100" dist="38100" dir="2700000" algn="tl">
                  <a:srgbClr val="000000">
                    <a:alpha val="43137"/>
                  </a:srgbClr>
                </a:outerShdw>
              </a:effectLst>
            </a:endParaRPr>
          </a:p>
        </p:txBody>
      </p:sp>
      <p:sp>
        <p:nvSpPr>
          <p:cNvPr id="2" name="Rechteck 1">
            <a:extLst>
              <a:ext uri="{FF2B5EF4-FFF2-40B4-BE49-F238E27FC236}">
                <a16:creationId xmlns:a16="http://schemas.microsoft.com/office/drawing/2014/main" id="{59942FFB-33D2-4786-948F-BEB32146BAA2}"/>
              </a:ext>
            </a:extLst>
          </p:cNvPr>
          <p:cNvSpPr/>
          <p:nvPr/>
        </p:nvSpPr>
        <p:spPr>
          <a:xfrm>
            <a:off x="0" y="889933"/>
            <a:ext cx="9144000" cy="6012000"/>
          </a:xfrm>
          <a:prstGeom prst="rect">
            <a:avLst/>
          </a:prstGeom>
        </p:spPr>
        <p:txBody>
          <a:bodyPr wrap="square">
            <a:spAutoFit/>
          </a:bodyPr>
          <a:lstStyle/>
          <a:p>
            <a:pPr algn="ctr"/>
            <a:endParaRPr lang="de-DE" sz="2000" b="1" u="sng" dirty="0">
              <a:solidFill>
                <a:srgbClr val="003366"/>
              </a:solidFill>
              <a:latin typeface="Arial" panose="020B0604020202020204" pitchFamily="34" charset="0"/>
            </a:endParaRPr>
          </a:p>
          <a:p>
            <a:pPr algn="ctr"/>
            <a:endParaRPr lang="de-DE" sz="2000" b="1" u="sng" dirty="0">
              <a:solidFill>
                <a:srgbClr val="003366"/>
              </a:solidFill>
              <a:latin typeface="Arial" panose="020B0604020202020204" pitchFamily="34" charset="0"/>
            </a:endParaRPr>
          </a:p>
          <a:p>
            <a:pPr algn="ctr"/>
            <a:r>
              <a:rPr lang="de-DE" sz="2000" b="1" u="sng" dirty="0">
                <a:solidFill>
                  <a:srgbClr val="003366"/>
                </a:solidFill>
                <a:latin typeface="Arial" panose="020B0604020202020204" pitchFamily="34" charset="0"/>
              </a:rPr>
              <a:t>Freiheitsbeeinträchtigung in der Erziehung / Pädagogik </a:t>
            </a:r>
          </a:p>
          <a:p>
            <a:pPr algn="just"/>
            <a:endParaRPr lang="de-DE" sz="2000" b="1" dirty="0">
              <a:solidFill>
                <a:srgbClr val="003366"/>
              </a:solidFill>
              <a:latin typeface="Arial" panose="020B0604020202020204" pitchFamily="34" charset="0"/>
            </a:endParaRPr>
          </a:p>
          <a:p>
            <a:r>
              <a:rPr lang="de-DE" sz="2000" b="1" dirty="0">
                <a:solidFill>
                  <a:srgbClr val="003366"/>
                </a:solidFill>
                <a:latin typeface="Arial" panose="020B0604020202020204" pitchFamily="34" charset="0"/>
              </a:rPr>
              <a:t>Die körperliche </a:t>
            </a:r>
            <a:r>
              <a:rPr lang="de-DE" sz="2000" b="1" u="sng" dirty="0">
                <a:solidFill>
                  <a:srgbClr val="003366"/>
                </a:solidFill>
                <a:latin typeface="Arial" panose="020B0604020202020204" pitchFamily="34" charset="0"/>
              </a:rPr>
              <a:t>Bewegungsfreiheit wird erschwert</a:t>
            </a:r>
            <a:r>
              <a:rPr lang="de-DE" sz="2000" b="1" dirty="0">
                <a:solidFill>
                  <a:srgbClr val="003366"/>
                </a:solidFill>
                <a:latin typeface="Arial" panose="020B0604020202020204" pitchFamily="34" charset="0"/>
              </a:rPr>
              <a:t>:</a:t>
            </a:r>
          </a:p>
          <a:p>
            <a:pPr algn="just"/>
            <a:endParaRPr lang="de-DE" sz="2000" b="1" dirty="0">
              <a:solidFill>
                <a:srgbClr val="003366"/>
              </a:solidFill>
              <a:latin typeface="Arial" panose="020B0604020202020204" pitchFamily="34" charset="0"/>
            </a:endParaRPr>
          </a:p>
          <a:p>
            <a:pPr marL="342900" indent="-342900" algn="just">
              <a:buFont typeface="Arial" panose="020B0604020202020204" pitchFamily="34" charset="0"/>
              <a:buChar char="•"/>
            </a:pPr>
            <a:r>
              <a:rPr lang="de-DE" sz="2000" dirty="0">
                <a:solidFill>
                  <a:srgbClr val="003366"/>
                </a:solidFill>
                <a:latin typeface="Arial" panose="020B0604020202020204" pitchFamily="34" charset="0"/>
              </a:rPr>
              <a:t>durch </a:t>
            </a:r>
            <a:r>
              <a:rPr lang="de-DE" sz="2000" b="1" dirty="0">
                <a:solidFill>
                  <a:srgbClr val="003366"/>
                </a:solidFill>
                <a:latin typeface="Arial" panose="020B0604020202020204" pitchFamily="34" charset="0"/>
              </a:rPr>
              <a:t>Intensivbetreuung </a:t>
            </a:r>
            <a:r>
              <a:rPr lang="de-DE" sz="2000" dirty="0">
                <a:solidFill>
                  <a:srgbClr val="003366"/>
                </a:solidFill>
                <a:latin typeface="Arial" panose="020B0604020202020204" pitchFamily="34" charset="0"/>
              </a:rPr>
              <a:t>als päd. begründbare/ legitime auf Dauer </a:t>
            </a:r>
            <a:r>
              <a:rPr lang="de-DE" sz="2000" dirty="0" err="1">
                <a:solidFill>
                  <a:srgbClr val="003366"/>
                </a:solidFill>
                <a:latin typeface="Arial" panose="020B0604020202020204" pitchFamily="34" charset="0"/>
              </a:rPr>
              <a:t>ausge</a:t>
            </a:r>
            <a:r>
              <a:rPr lang="de-DE" sz="2000" dirty="0">
                <a:solidFill>
                  <a:srgbClr val="003366"/>
                </a:solidFill>
                <a:latin typeface="Arial" panose="020B0604020202020204" pitchFamily="34" charset="0"/>
              </a:rPr>
              <a:t>- richtete stationärer Betreuung mittels engmaschiger personaler Kontrollen   </a:t>
            </a:r>
          </a:p>
          <a:p>
            <a:pPr algn="ctr"/>
            <a:r>
              <a:rPr lang="de-DE" sz="2000" b="1" dirty="0">
                <a:solidFill>
                  <a:srgbClr val="003366"/>
                </a:solidFill>
                <a:latin typeface="Arial" panose="020B0604020202020204" pitchFamily="34" charset="0"/>
              </a:rPr>
              <a:t>     </a:t>
            </a:r>
          </a:p>
          <a:p>
            <a:pPr marL="342900" indent="-342900" algn="just">
              <a:buFont typeface="Arial" panose="020B0604020202020204" pitchFamily="34" charset="0"/>
              <a:buChar char="•"/>
            </a:pPr>
            <a:r>
              <a:rPr lang="de-DE" sz="2000" b="1" dirty="0">
                <a:solidFill>
                  <a:srgbClr val="003366"/>
                </a:solidFill>
                <a:latin typeface="Arial" panose="020B0604020202020204" pitchFamily="34" charset="0"/>
              </a:rPr>
              <a:t>durch Einzelmaßnahme fachlich begründbar/ legitim </a:t>
            </a:r>
            <a:r>
              <a:rPr lang="de-DE" sz="2000" dirty="0">
                <a:solidFill>
                  <a:srgbClr val="003366"/>
                </a:solidFill>
                <a:latin typeface="Arial" panose="020B0604020202020204" pitchFamily="34" charset="0"/>
              </a:rPr>
              <a:t>(z.B. Festhalten od. vor die Tür stellen während des päd. Gesprächs). Das heißt: die </a:t>
            </a:r>
            <a:r>
              <a:rPr lang="de-DE" sz="2000" dirty="0" err="1">
                <a:solidFill>
                  <a:srgbClr val="003366"/>
                </a:solidFill>
                <a:latin typeface="Arial" panose="020B0604020202020204" pitchFamily="34" charset="0"/>
              </a:rPr>
              <a:t>freiheitsbe</a:t>
            </a:r>
            <a:r>
              <a:rPr lang="de-DE" sz="2000" dirty="0">
                <a:solidFill>
                  <a:srgbClr val="003366"/>
                </a:solidFill>
                <a:latin typeface="Arial" panose="020B0604020202020204" pitchFamily="34" charset="0"/>
              </a:rPr>
              <a:t>- </a:t>
            </a:r>
            <a:r>
              <a:rPr lang="de-DE" sz="2000" dirty="0" err="1">
                <a:solidFill>
                  <a:srgbClr val="003366"/>
                </a:solidFill>
                <a:latin typeface="Arial" panose="020B0604020202020204" pitchFamily="34" charset="0"/>
              </a:rPr>
              <a:t>einträchtigende</a:t>
            </a:r>
            <a:r>
              <a:rPr lang="de-DE" sz="2000" dirty="0">
                <a:solidFill>
                  <a:srgbClr val="003366"/>
                </a:solidFill>
                <a:latin typeface="Arial" panose="020B0604020202020204" pitchFamily="34" charset="0"/>
              </a:rPr>
              <a:t> Maßnahme ist geeignet, päd. Wirkung zu erzielen, z.B. als  Gespräch, das zielführend auf Beruhigung ausgerichtet ist. Wird die </a:t>
            </a:r>
            <a:r>
              <a:rPr lang="de-DE" sz="2000" dirty="0" err="1">
                <a:solidFill>
                  <a:srgbClr val="003366"/>
                </a:solidFill>
                <a:latin typeface="Arial" panose="020B0604020202020204" pitchFamily="34" charset="0"/>
              </a:rPr>
              <a:t>Bewe</a:t>
            </a:r>
            <a:r>
              <a:rPr lang="de-DE" sz="2000" dirty="0">
                <a:solidFill>
                  <a:srgbClr val="003366"/>
                </a:solidFill>
                <a:latin typeface="Arial" panose="020B0604020202020204" pitchFamily="34" charset="0"/>
              </a:rPr>
              <a:t>- </a:t>
            </a:r>
            <a:r>
              <a:rPr lang="de-DE" sz="2000" dirty="0" err="1">
                <a:solidFill>
                  <a:srgbClr val="003366"/>
                </a:solidFill>
                <a:latin typeface="Arial" panose="020B0604020202020204" pitchFamily="34" charset="0"/>
              </a:rPr>
              <a:t>gungsfreiheit</a:t>
            </a:r>
            <a:r>
              <a:rPr lang="de-DE" sz="2000" dirty="0">
                <a:solidFill>
                  <a:srgbClr val="003366"/>
                </a:solidFill>
                <a:latin typeface="Arial" panose="020B0604020202020204" pitchFamily="34" charset="0"/>
              </a:rPr>
              <a:t> nach erfolglosem Gespräch nicht wiederhergestellt, fehlt die päd. Begründbarkeit, liegt Illegitimität vor, d.h. Legalität kann nur bei akuter Eigen- oder Fremdgefährdung des Kind./ </a:t>
            </a:r>
            <a:r>
              <a:rPr lang="de-DE" sz="2000" dirty="0" err="1">
                <a:solidFill>
                  <a:srgbClr val="003366"/>
                </a:solidFill>
                <a:latin typeface="Arial" panose="020B0604020202020204" pitchFamily="34" charset="0"/>
              </a:rPr>
              <a:t>Jugdln</a:t>
            </a:r>
            <a:r>
              <a:rPr lang="de-DE" sz="2000" dirty="0">
                <a:solidFill>
                  <a:srgbClr val="003366"/>
                </a:solidFill>
                <a:latin typeface="Arial" panose="020B0604020202020204" pitchFamily="34" charset="0"/>
              </a:rPr>
              <a:t>. als freiheitsbeschränkende Maßnahme</a:t>
            </a:r>
            <a:r>
              <a:rPr lang="de-DE" sz="2000" b="1" dirty="0">
                <a:solidFill>
                  <a:srgbClr val="003366"/>
                </a:solidFill>
                <a:latin typeface="Arial" panose="020B0604020202020204" pitchFamily="34" charset="0"/>
              </a:rPr>
              <a:t> </a:t>
            </a:r>
            <a:r>
              <a:rPr lang="de-DE" sz="2000" dirty="0">
                <a:solidFill>
                  <a:srgbClr val="003366"/>
                </a:solidFill>
                <a:latin typeface="Arial" panose="020B0604020202020204" pitchFamily="34" charset="0"/>
              </a:rPr>
              <a:t>gegeben sein (nächste Folie).                                                                                               </a:t>
            </a:r>
          </a:p>
          <a:p>
            <a:pPr algn="just"/>
            <a:r>
              <a:rPr lang="de-DE" sz="2000" b="1" dirty="0">
                <a:solidFill>
                  <a:srgbClr val="003366"/>
                </a:solidFill>
                <a:latin typeface="Arial" panose="020B0604020202020204" pitchFamily="34" charset="0"/>
              </a:rPr>
              <a:t>     Sonderfall „In Aussicht gestellte Konsequenzen“: </a:t>
            </a:r>
            <a:r>
              <a:rPr lang="de-DE" sz="2000" dirty="0">
                <a:solidFill>
                  <a:srgbClr val="003366"/>
                </a:solidFill>
                <a:latin typeface="Arial" panose="020B0604020202020204" pitchFamily="34" charset="0"/>
              </a:rPr>
              <a:t>„Zimmer-/ Hausarrest“ </a:t>
            </a:r>
          </a:p>
          <a:p>
            <a:pPr algn="just"/>
            <a:endParaRPr lang="de-DE" sz="2000" dirty="0">
              <a:solidFill>
                <a:srgbClr val="003366"/>
              </a:solidFill>
              <a:latin typeface="Arial" panose="020B0604020202020204" pitchFamily="34" charset="0"/>
            </a:endParaRPr>
          </a:p>
          <a:p>
            <a:pPr algn="just"/>
            <a:r>
              <a:rPr lang="de-DE" sz="2000" dirty="0">
                <a:solidFill>
                  <a:srgbClr val="003366"/>
                </a:solidFill>
                <a:latin typeface="Arial" panose="020B0604020202020204" pitchFamily="34" charset="0"/>
              </a:rPr>
              <a:t>                                                                              </a:t>
            </a:r>
            <a:r>
              <a:rPr lang="de-DE" sz="2000" b="1" dirty="0">
                <a:solidFill>
                  <a:srgbClr val="003366"/>
                </a:solidFill>
                <a:latin typeface="Arial" panose="020B0604020202020204" pitchFamily="34" charset="0"/>
              </a:rPr>
              <a:t>             </a:t>
            </a:r>
          </a:p>
          <a:p>
            <a:pPr marL="355600" algn="just"/>
            <a:endParaRPr lang="de-DE" sz="2000" dirty="0">
              <a:solidFill>
                <a:srgbClr val="003366"/>
              </a:solidFill>
              <a:latin typeface="Arial" panose="020B0604020202020204" pitchFamily="34" charset="0"/>
            </a:endParaRPr>
          </a:p>
          <a:p>
            <a:endParaRPr lang="de-DE" sz="2000" dirty="0">
              <a:solidFill>
                <a:srgbClr val="003366"/>
              </a:solidFill>
              <a:latin typeface="Arial" panose="020B0604020202020204" pitchFamily="34" charset="0"/>
            </a:endParaRPr>
          </a:p>
        </p:txBody>
      </p:sp>
      <p:sp>
        <p:nvSpPr>
          <p:cNvPr id="9" name="Rechteck 8">
            <a:extLst>
              <a:ext uri="{FF2B5EF4-FFF2-40B4-BE49-F238E27FC236}">
                <a16:creationId xmlns:a16="http://schemas.microsoft.com/office/drawing/2014/main" id="{D9A37AD8-3BC9-41FE-8210-092BD0EC6A24}"/>
              </a:ext>
            </a:extLst>
          </p:cNvPr>
          <p:cNvSpPr/>
          <p:nvPr/>
        </p:nvSpPr>
        <p:spPr>
          <a:xfrm>
            <a:off x="-18000" y="-22820"/>
            <a:ext cx="9180000" cy="828000"/>
          </a:xfrm>
          <a:prstGeom prst="rect">
            <a:avLst/>
          </a:prstGeom>
          <a:solidFill>
            <a:srgbClr val="003366"/>
          </a:solidFill>
        </p:spPr>
        <p:txBody>
          <a:bodyPr wrap="square">
            <a:spAutoFit/>
          </a:bodyPr>
          <a:lstStyle/>
          <a:p>
            <a:pPr algn="ctr">
              <a:tabLst>
                <a:tab pos="88900" algn="l"/>
              </a:tabLst>
            </a:pPr>
            <a:r>
              <a:rPr lang="de-DE" sz="2000" b="1" dirty="0">
                <a:solidFill>
                  <a:schemeClr val="bg1"/>
                </a:solidFill>
                <a:effectLst>
                  <a:outerShdw blurRad="38100" dist="38100" dir="2700000" algn="tl">
                    <a:srgbClr val="000000">
                      <a:alpha val="43137"/>
                    </a:srgbClr>
                  </a:outerShdw>
                </a:effectLst>
              </a:rPr>
              <a:t>II. 4.6 Eingriffe in Freiheit </a:t>
            </a:r>
            <a:r>
              <a:rPr lang="de-DE" sz="2000" b="1" dirty="0" err="1">
                <a:solidFill>
                  <a:schemeClr val="bg1"/>
                </a:solidFill>
                <a:effectLst>
                  <a:outerShdw blurRad="38100" dist="38100" dir="2700000" algn="tl">
                    <a:srgbClr val="000000">
                      <a:alpha val="43137"/>
                    </a:srgbClr>
                  </a:outerShdw>
                </a:effectLst>
              </a:rPr>
              <a:t>d.Fortbewegg</a:t>
            </a:r>
            <a:r>
              <a:rPr lang="de-DE" sz="2000" b="1" dirty="0">
                <a:solidFill>
                  <a:schemeClr val="bg1"/>
                </a:solidFill>
                <a:effectLst>
                  <a:outerShdw blurRad="38100" dist="38100" dir="2700000" algn="tl">
                    <a:srgbClr val="000000">
                      <a:alpha val="43137"/>
                    </a:srgbClr>
                  </a:outerShdw>
                </a:effectLst>
              </a:rPr>
              <a:t>. </a:t>
            </a:r>
            <a:r>
              <a:rPr lang="de-DE" sz="2000" b="1" u="sng" dirty="0">
                <a:solidFill>
                  <a:schemeClr val="bg1"/>
                </a:solidFill>
                <a:effectLst>
                  <a:outerShdw blurRad="38100" dist="38100" dir="2700000" algn="tl">
                    <a:srgbClr val="000000">
                      <a:alpha val="43137"/>
                    </a:srgbClr>
                  </a:outerShdw>
                </a:effectLst>
              </a:rPr>
              <a:t>B. FREIHEITSBEEINTRÄCHTIGG.</a:t>
            </a:r>
          </a:p>
          <a:p>
            <a:pPr algn="just">
              <a:tabLst>
                <a:tab pos="88900" algn="l"/>
              </a:tabLst>
            </a:pPr>
            <a:endParaRPr lang="de-DE" sz="2000" b="1" u="sng" dirty="0">
              <a:solidFill>
                <a:schemeClr val="bg1"/>
              </a:solidFill>
            </a:endParaRPr>
          </a:p>
          <a:p>
            <a:pPr algn="ctr">
              <a:tabLst>
                <a:tab pos="88900" algn="l"/>
              </a:tabLst>
            </a:pPr>
            <a:r>
              <a:rPr lang="de-DE" sz="2400" b="1" dirty="0">
                <a:solidFill>
                  <a:schemeClr val="bg1"/>
                </a:solidFill>
              </a:rPr>
              <a:t> </a:t>
            </a:r>
            <a:r>
              <a:rPr lang="de-DE" sz="2000" b="1" dirty="0">
                <a:solidFill>
                  <a:schemeClr val="bg1"/>
                </a:solidFill>
              </a:rPr>
              <a:t> </a:t>
            </a:r>
          </a:p>
        </p:txBody>
      </p:sp>
    </p:spTree>
    <p:extLst>
      <p:ext uri="{BB962C8B-B14F-4D97-AF65-F5344CB8AC3E}">
        <p14:creationId xmlns:p14="http://schemas.microsoft.com/office/powerpoint/2010/main" val="13313005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 calcmode="lin" valueType="num">
                                      <p:cBhvr additive="base">
                                        <p:cTn id="1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 calcmode="lin" valueType="num">
                                      <p:cBhvr additive="base">
                                        <p:cTn id="1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 calcmode="lin" valueType="num">
                                      <p:cBhvr additive="base">
                                        <p:cTn id="2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anim calcmode="lin" valueType="num">
                                      <p:cBhvr additive="base">
                                        <p:cTn id="3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6148"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8" name="Rechteck 7"/>
          <p:cNvSpPr/>
          <p:nvPr/>
        </p:nvSpPr>
        <p:spPr>
          <a:xfrm>
            <a:off x="-8392" y="728116"/>
            <a:ext cx="9144000" cy="6120000"/>
          </a:xfrm>
          <a:prstGeom prst="rect">
            <a:avLst/>
          </a:prstGeom>
          <a:ln w="63500">
            <a:solidFill>
              <a:srgbClr val="003366"/>
            </a:solidFill>
          </a:ln>
        </p:spPr>
        <p:txBody>
          <a:bodyPr>
            <a:spAutoFit/>
          </a:bodyPr>
          <a:lstStyle/>
          <a:p>
            <a:pPr>
              <a:defRPr/>
            </a:pPr>
            <a:r>
              <a:rPr lang="de-DE" sz="2000" b="1" dirty="0">
                <a:solidFill>
                  <a:srgbClr val="003366"/>
                </a:solidFill>
              </a:rPr>
              <a:t>        </a:t>
            </a: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r>
              <a:rPr lang="de-DE" sz="2000" b="1" dirty="0">
                <a:solidFill>
                  <a:srgbClr val="003366"/>
                </a:solidFill>
              </a:rPr>
              <a:t>         </a:t>
            </a: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u="sng" dirty="0">
              <a:solidFill>
                <a:srgbClr val="003366"/>
              </a:solidFill>
              <a:effectLst>
                <a:outerShdw blurRad="38100" dist="38100" dir="2700000" algn="tl">
                  <a:srgbClr val="000000">
                    <a:alpha val="43137"/>
                  </a:srgbClr>
                </a:outerShdw>
              </a:effectLst>
            </a:endParaRPr>
          </a:p>
        </p:txBody>
      </p:sp>
      <p:sp>
        <p:nvSpPr>
          <p:cNvPr id="2" name="Rechteck 1">
            <a:extLst>
              <a:ext uri="{FF2B5EF4-FFF2-40B4-BE49-F238E27FC236}">
                <a16:creationId xmlns:a16="http://schemas.microsoft.com/office/drawing/2014/main" id="{59942FFB-33D2-4786-948F-BEB32146BAA2}"/>
              </a:ext>
            </a:extLst>
          </p:cNvPr>
          <p:cNvSpPr/>
          <p:nvPr/>
        </p:nvSpPr>
        <p:spPr>
          <a:xfrm>
            <a:off x="-17462" y="582206"/>
            <a:ext cx="9144000" cy="6524863"/>
          </a:xfrm>
          <a:prstGeom prst="rect">
            <a:avLst/>
          </a:prstGeom>
        </p:spPr>
        <p:txBody>
          <a:bodyPr wrap="square">
            <a:spAutoFit/>
          </a:bodyPr>
          <a:lstStyle/>
          <a:p>
            <a:pPr algn="ctr"/>
            <a:endParaRPr lang="de-DE" b="1" dirty="0">
              <a:solidFill>
                <a:srgbClr val="003366"/>
              </a:solidFill>
              <a:latin typeface="Arial" panose="020B0604020202020204" pitchFamily="34" charset="0"/>
            </a:endParaRPr>
          </a:p>
          <a:p>
            <a:pPr algn="just"/>
            <a:endParaRPr lang="de-DE" sz="2000" b="1" dirty="0">
              <a:solidFill>
                <a:srgbClr val="003366"/>
              </a:solidFill>
              <a:latin typeface="Arial" panose="020B0604020202020204" pitchFamily="34" charset="0"/>
            </a:endParaRPr>
          </a:p>
          <a:p>
            <a:pPr algn="just"/>
            <a:endParaRPr lang="de-DE" sz="2000" b="1" dirty="0">
              <a:solidFill>
                <a:srgbClr val="003366"/>
              </a:solidFill>
              <a:latin typeface="Arial" panose="020B0604020202020204" pitchFamily="34" charset="0"/>
            </a:endParaRPr>
          </a:p>
          <a:p>
            <a:pPr algn="ctr"/>
            <a:r>
              <a:rPr lang="de-DE" sz="2000" b="1" u="sng" dirty="0">
                <a:solidFill>
                  <a:srgbClr val="FF0000"/>
                </a:solidFill>
                <a:latin typeface="Arial" panose="020B0604020202020204" pitchFamily="34" charset="0"/>
              </a:rPr>
              <a:t>Freiheitsbeschränkung im Kontext der Erziehung</a:t>
            </a:r>
          </a:p>
          <a:p>
            <a:pPr algn="just"/>
            <a:endParaRPr lang="de-DE" sz="2000" b="1" dirty="0">
              <a:solidFill>
                <a:srgbClr val="FF0000"/>
              </a:solidFill>
              <a:latin typeface="Arial" panose="020B0604020202020204" pitchFamily="34" charset="0"/>
            </a:endParaRPr>
          </a:p>
          <a:p>
            <a:pPr algn="ctr"/>
            <a:r>
              <a:rPr lang="de-DE" sz="2000" b="1" dirty="0">
                <a:solidFill>
                  <a:srgbClr val="003366"/>
                </a:solidFill>
                <a:latin typeface="Arial" panose="020B0604020202020204" pitchFamily="34" charset="0"/>
              </a:rPr>
              <a:t>Auszuschließen bei </a:t>
            </a:r>
            <a:r>
              <a:rPr lang="de-DE" sz="2000" b="1" dirty="0" err="1">
                <a:solidFill>
                  <a:srgbClr val="003366"/>
                </a:solidFill>
                <a:latin typeface="Arial" panose="020B0604020202020204" pitchFamily="34" charset="0"/>
              </a:rPr>
              <a:t>päd.begründbarer</a:t>
            </a:r>
            <a:r>
              <a:rPr lang="de-DE" sz="2000" b="1" dirty="0">
                <a:solidFill>
                  <a:srgbClr val="003366"/>
                </a:solidFill>
                <a:latin typeface="Arial" panose="020B0604020202020204" pitchFamily="34" charset="0"/>
              </a:rPr>
              <a:t>/ legitimer </a:t>
            </a:r>
            <a:r>
              <a:rPr lang="de-DE" sz="2000" b="1" dirty="0" err="1">
                <a:solidFill>
                  <a:srgbClr val="003366"/>
                </a:solidFill>
                <a:latin typeface="Arial" panose="020B0604020202020204" pitchFamily="34" charset="0"/>
              </a:rPr>
              <a:t>Freiheitsbeeinträchtigg</a:t>
            </a:r>
            <a:r>
              <a:rPr lang="de-DE" sz="2000" b="1" dirty="0">
                <a:solidFill>
                  <a:srgbClr val="003366"/>
                </a:solidFill>
                <a:latin typeface="Arial" panose="020B0604020202020204" pitchFamily="34" charset="0"/>
              </a:rPr>
              <a:t>. </a:t>
            </a:r>
          </a:p>
          <a:p>
            <a:pPr algn="just"/>
            <a:endParaRPr lang="de-DE" sz="2000" b="1" dirty="0">
              <a:solidFill>
                <a:srgbClr val="FF0000"/>
              </a:solidFill>
              <a:latin typeface="Arial" panose="020B0604020202020204" pitchFamily="34" charset="0"/>
            </a:endParaRPr>
          </a:p>
          <a:p>
            <a:pPr algn="just"/>
            <a:r>
              <a:rPr lang="de-DE" sz="2000" b="1" dirty="0">
                <a:solidFill>
                  <a:srgbClr val="FF0000"/>
                </a:solidFill>
                <a:latin typeface="Arial" panose="020B0604020202020204" pitchFamily="34" charset="0"/>
              </a:rPr>
              <a:t>Sie beinhaltet den Entzug körperlicher Bewegungsfreiheit durch </a:t>
            </a:r>
            <a:r>
              <a:rPr lang="de-DE" sz="2000" b="1" dirty="0" err="1">
                <a:solidFill>
                  <a:srgbClr val="FF0000"/>
                </a:solidFill>
                <a:latin typeface="Arial" panose="020B0604020202020204" pitchFamily="34" charset="0"/>
              </a:rPr>
              <a:t>mecha</a:t>
            </a:r>
            <a:r>
              <a:rPr lang="de-DE" sz="2000" b="1" dirty="0">
                <a:solidFill>
                  <a:srgbClr val="FF0000"/>
                </a:solidFill>
                <a:latin typeface="Arial" panose="020B0604020202020204" pitchFamily="34" charset="0"/>
              </a:rPr>
              <a:t>- </a:t>
            </a:r>
            <a:r>
              <a:rPr lang="de-DE" sz="2000" b="1" dirty="0" err="1">
                <a:solidFill>
                  <a:srgbClr val="FF0000"/>
                </a:solidFill>
                <a:latin typeface="Arial" panose="020B0604020202020204" pitchFamily="34" charset="0"/>
              </a:rPr>
              <a:t>nische</a:t>
            </a:r>
            <a:r>
              <a:rPr lang="de-DE" sz="2000" b="1" dirty="0">
                <a:solidFill>
                  <a:srgbClr val="FF0000"/>
                </a:solidFill>
                <a:latin typeface="Arial" panose="020B0604020202020204" pitchFamily="34" charset="0"/>
              </a:rPr>
              <a:t> Vorrichtungen, Medikamente oder auf andere Weise bei akuter Ei- gen- oder Fremdgefährdung eines Kind./ </a:t>
            </a:r>
            <a:r>
              <a:rPr lang="de-DE" sz="2000" b="1" dirty="0" err="1">
                <a:solidFill>
                  <a:srgbClr val="FF0000"/>
                </a:solidFill>
                <a:latin typeface="Arial" panose="020B0604020202020204" pitchFamily="34" charset="0"/>
              </a:rPr>
              <a:t>Jugendln</a:t>
            </a:r>
            <a:r>
              <a:rPr lang="de-DE" sz="2000" b="1" dirty="0">
                <a:solidFill>
                  <a:srgbClr val="FF0000"/>
                </a:solidFill>
                <a:latin typeface="Arial" panose="020B0604020202020204" pitchFamily="34" charset="0"/>
              </a:rPr>
              <a:t>. („Gefahrenabwehr“ ⃰ ):</a:t>
            </a:r>
          </a:p>
          <a:p>
            <a:pPr algn="just"/>
            <a:endParaRPr lang="de-DE" sz="2000" b="1" dirty="0">
              <a:solidFill>
                <a:srgbClr val="FF0000"/>
              </a:solidFill>
              <a:latin typeface="Arial" panose="020B0604020202020204" pitchFamily="34" charset="0"/>
            </a:endParaRPr>
          </a:p>
          <a:p>
            <a:pPr algn="just"/>
            <a:r>
              <a:rPr lang="de-DE" sz="2000" b="1" dirty="0">
                <a:solidFill>
                  <a:srgbClr val="FF0000"/>
                </a:solidFill>
                <a:latin typeface="Arial" panose="020B0604020202020204" pitchFamily="34" charset="0"/>
              </a:rPr>
              <a:t>•</a:t>
            </a:r>
            <a:r>
              <a:rPr lang="de-DE" sz="2000" dirty="0">
                <a:solidFill>
                  <a:srgbClr val="FF0000"/>
                </a:solidFill>
                <a:latin typeface="Arial" panose="020B0604020202020204" pitchFamily="34" charset="0"/>
              </a:rPr>
              <a:t>   als </a:t>
            </a:r>
            <a:r>
              <a:rPr lang="de-DE" sz="2000" b="1" dirty="0">
                <a:solidFill>
                  <a:srgbClr val="FF0000"/>
                </a:solidFill>
                <a:latin typeface="Arial" panose="020B0604020202020204" pitchFamily="34" charset="0"/>
              </a:rPr>
              <a:t>Einzelmaßnahme</a:t>
            </a:r>
            <a:r>
              <a:rPr lang="de-DE" sz="2000" dirty="0">
                <a:solidFill>
                  <a:srgbClr val="FF0000"/>
                </a:solidFill>
                <a:latin typeface="Arial" panose="020B0604020202020204" pitchFamily="34" charset="0"/>
              </a:rPr>
              <a:t> ohne fachliche Begründbarkeit, d.h. fachlich illegitim </a:t>
            </a:r>
          </a:p>
          <a:p>
            <a:pPr algn="just"/>
            <a:r>
              <a:rPr lang="de-DE" sz="2000" dirty="0">
                <a:solidFill>
                  <a:srgbClr val="FF0000"/>
                </a:solidFill>
                <a:latin typeface="Arial" panose="020B0604020202020204" pitchFamily="34" charset="0"/>
              </a:rPr>
              <a:t>     aber rechtlich zulässig (z.B. am Boden fixieren oder Raumabschluss)</a:t>
            </a:r>
          </a:p>
          <a:p>
            <a:pPr algn="just"/>
            <a:r>
              <a:rPr lang="de-DE" sz="2000" dirty="0">
                <a:solidFill>
                  <a:srgbClr val="FF0000"/>
                </a:solidFill>
                <a:latin typeface="Arial" panose="020B0604020202020204" pitchFamily="34" charset="0"/>
              </a:rPr>
              <a:t>----------------------------------------------------------------------------------------------------------</a:t>
            </a:r>
          </a:p>
          <a:p>
            <a:pPr algn="ctr"/>
            <a:endParaRPr lang="de-DE" sz="2000" b="1" dirty="0">
              <a:solidFill>
                <a:srgbClr val="FF0000"/>
              </a:solidFill>
              <a:latin typeface="Arial" panose="020B0604020202020204" pitchFamily="34" charset="0"/>
            </a:endParaRPr>
          </a:p>
          <a:p>
            <a:pPr algn="ctr"/>
            <a:r>
              <a:rPr lang="de-DE" sz="2000" b="1" dirty="0">
                <a:solidFill>
                  <a:srgbClr val="FF0000"/>
                </a:solidFill>
                <a:latin typeface="Arial" panose="020B0604020202020204" pitchFamily="34" charset="0"/>
              </a:rPr>
              <a:t> ⃰ „Gefahrenabwehr“ muss „erforderlich, geeignet </a:t>
            </a:r>
            <a:r>
              <a:rPr lang="de-DE" sz="2000" dirty="0">
                <a:solidFill>
                  <a:srgbClr val="FF0000"/>
                </a:solidFill>
                <a:latin typeface="Arial" panose="020B0604020202020204" pitchFamily="34" charset="0"/>
              </a:rPr>
              <a:t>(daher Raumabschluss in Begleitung oder mit Kommunikationsmöglichkeit)</a:t>
            </a:r>
            <a:r>
              <a:rPr lang="de-DE" sz="2000" b="1" dirty="0">
                <a:solidFill>
                  <a:srgbClr val="FF0000"/>
                </a:solidFill>
                <a:latin typeface="Arial" panose="020B0604020202020204" pitchFamily="34" charset="0"/>
              </a:rPr>
              <a:t>, verhältnismäßig“ sein </a:t>
            </a:r>
          </a:p>
          <a:p>
            <a:pPr algn="ctr"/>
            <a:r>
              <a:rPr lang="de-DE" sz="2000" b="1" dirty="0">
                <a:solidFill>
                  <a:srgbClr val="FF0000"/>
                </a:solidFill>
                <a:latin typeface="Arial" panose="020B0604020202020204" pitchFamily="34" charset="0"/>
              </a:rPr>
              <a:t> </a:t>
            </a:r>
          </a:p>
          <a:p>
            <a:pPr algn="just"/>
            <a:r>
              <a:rPr lang="de-DE" sz="2000" dirty="0">
                <a:solidFill>
                  <a:srgbClr val="FF0000"/>
                </a:solidFill>
                <a:latin typeface="Arial" panose="020B0604020202020204" pitchFamily="34" charset="0"/>
              </a:rPr>
              <a:t>--------------------------------------------------------------------------------------------------------</a:t>
            </a:r>
            <a:r>
              <a:rPr lang="de-DE" sz="2000" dirty="0">
                <a:solidFill>
                  <a:srgbClr val="003366"/>
                </a:solidFill>
                <a:latin typeface="Arial" panose="020B0604020202020204" pitchFamily="34" charset="0"/>
              </a:rPr>
              <a:t>--</a:t>
            </a:r>
          </a:p>
          <a:p>
            <a:pPr algn="just"/>
            <a:endParaRPr lang="de-DE" sz="2000" dirty="0">
              <a:solidFill>
                <a:srgbClr val="003366"/>
              </a:solidFill>
              <a:latin typeface="Arial" panose="020B0604020202020204" pitchFamily="34" charset="0"/>
            </a:endParaRPr>
          </a:p>
          <a:p>
            <a:endParaRPr lang="de-DE" sz="2000" dirty="0">
              <a:solidFill>
                <a:srgbClr val="003366"/>
              </a:solidFill>
              <a:latin typeface="Arial" panose="020B0604020202020204" pitchFamily="34" charset="0"/>
            </a:endParaRPr>
          </a:p>
        </p:txBody>
      </p:sp>
      <p:sp>
        <p:nvSpPr>
          <p:cNvPr id="10" name="Rechteck 9">
            <a:extLst>
              <a:ext uri="{FF2B5EF4-FFF2-40B4-BE49-F238E27FC236}">
                <a16:creationId xmlns:a16="http://schemas.microsoft.com/office/drawing/2014/main" id="{3B0571C6-1FDC-44B1-9F1F-08CE350AD628}"/>
              </a:ext>
            </a:extLst>
          </p:cNvPr>
          <p:cNvSpPr/>
          <p:nvPr/>
        </p:nvSpPr>
        <p:spPr>
          <a:xfrm>
            <a:off x="-18000" y="-22820"/>
            <a:ext cx="9180000" cy="756000"/>
          </a:xfrm>
          <a:prstGeom prst="rect">
            <a:avLst/>
          </a:prstGeom>
          <a:solidFill>
            <a:srgbClr val="003366"/>
          </a:solidFill>
        </p:spPr>
        <p:txBody>
          <a:bodyPr wrap="square">
            <a:spAutoFit/>
          </a:bodyPr>
          <a:lstStyle/>
          <a:p>
            <a:pPr algn="ctr">
              <a:tabLst>
                <a:tab pos="88900" algn="l"/>
              </a:tabLst>
            </a:pPr>
            <a:r>
              <a:rPr lang="de-DE" sz="2000" b="1" dirty="0">
                <a:solidFill>
                  <a:schemeClr val="bg1"/>
                </a:solidFill>
                <a:effectLst>
                  <a:outerShdw blurRad="38100" dist="38100" dir="2700000" algn="tl">
                    <a:srgbClr val="000000">
                      <a:alpha val="43137"/>
                    </a:srgbClr>
                  </a:outerShdw>
                </a:effectLst>
              </a:rPr>
              <a:t>II. 4.6 Eingriffe in Freiheit </a:t>
            </a:r>
            <a:r>
              <a:rPr lang="de-DE" sz="2000" b="1" dirty="0" err="1">
                <a:solidFill>
                  <a:schemeClr val="bg1"/>
                </a:solidFill>
                <a:effectLst>
                  <a:outerShdw blurRad="38100" dist="38100" dir="2700000" algn="tl">
                    <a:srgbClr val="000000">
                      <a:alpha val="43137"/>
                    </a:srgbClr>
                  </a:outerShdw>
                </a:effectLst>
              </a:rPr>
              <a:t>d.Fortbewegg</a:t>
            </a:r>
            <a:r>
              <a:rPr lang="de-DE" sz="2000" b="1" dirty="0">
                <a:solidFill>
                  <a:schemeClr val="bg1"/>
                </a:solidFill>
                <a:effectLst>
                  <a:outerShdw blurRad="38100" dist="38100" dir="2700000" algn="tl">
                    <a:srgbClr val="000000">
                      <a:alpha val="43137"/>
                    </a:srgbClr>
                  </a:outerShdw>
                </a:effectLst>
              </a:rPr>
              <a:t>.  </a:t>
            </a:r>
            <a:r>
              <a:rPr lang="de-DE" sz="2000" b="1" u="sng" dirty="0">
                <a:solidFill>
                  <a:schemeClr val="bg1"/>
                </a:solidFill>
              </a:rPr>
              <a:t>C. FREIHEITSBESCHRÄNKUNG</a:t>
            </a:r>
          </a:p>
          <a:p>
            <a:pPr algn="just">
              <a:tabLst>
                <a:tab pos="88900" algn="l"/>
              </a:tabLst>
            </a:pPr>
            <a:endParaRPr lang="de-DE" sz="2000" b="1" dirty="0">
              <a:solidFill>
                <a:schemeClr val="bg1"/>
              </a:solidFill>
            </a:endParaRPr>
          </a:p>
          <a:p>
            <a:pPr algn="ctr">
              <a:tabLst>
                <a:tab pos="88900" algn="l"/>
              </a:tabLst>
            </a:pPr>
            <a:r>
              <a:rPr lang="de-DE" sz="2400" b="1" dirty="0">
                <a:solidFill>
                  <a:schemeClr val="bg1"/>
                </a:solidFill>
              </a:rPr>
              <a:t> </a:t>
            </a:r>
            <a:r>
              <a:rPr lang="de-DE" sz="2000" b="1" dirty="0">
                <a:solidFill>
                  <a:schemeClr val="bg1"/>
                </a:solidFill>
              </a:rPr>
              <a:t> </a:t>
            </a:r>
          </a:p>
        </p:txBody>
      </p:sp>
    </p:spTree>
    <p:extLst>
      <p:ext uri="{BB962C8B-B14F-4D97-AF65-F5344CB8AC3E}">
        <p14:creationId xmlns:p14="http://schemas.microsoft.com/office/powerpoint/2010/main" val="39237853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 calcmode="lin" valueType="num">
                                      <p:cBhvr additive="base">
                                        <p:cTn id="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 calcmode="lin" valueType="num">
                                      <p:cBhvr additive="base">
                                        <p:cTn id="1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9" end="9"/>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anim calcmode="lin" valueType="num">
                                      <p:cBhvr additive="base">
                                        <p:cTn id="1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13" end="13"/>
                                            </p:txEl>
                                          </p:spTgt>
                                        </p:tgtEl>
                                        <p:attrNameLst>
                                          <p:attrName>style.visibility</p:attrName>
                                        </p:attrNameLst>
                                      </p:cBhvr>
                                      <p:to>
                                        <p:strVal val="visible"/>
                                      </p:to>
                                    </p:set>
                                    <p:anim calcmode="lin" valueType="num">
                                      <p:cBhvr additive="base">
                                        <p:cTn id="23"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anim calcmode="lin" valueType="num">
                                      <p:cBhvr additive="base">
                                        <p:cTn id="27"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3947" y="458978"/>
            <a:ext cx="9144000" cy="6408000"/>
          </a:xfrm>
          <a:prstGeom prst="rect">
            <a:avLst/>
          </a:prstGeom>
          <a:solidFill>
            <a:schemeClr val="bg1"/>
          </a:solidFill>
          <a:ln w="63500">
            <a:solidFill>
              <a:srgbClr val="003366"/>
            </a:solidFill>
          </a:ln>
        </p:spPr>
        <p:txBody>
          <a:bodyPr wrap="square">
            <a:spAutoFit/>
          </a:bodyPr>
          <a:lstStyle/>
          <a:p>
            <a:pPr marL="609600" indent="-609600">
              <a:defRPr/>
            </a:pPr>
            <a:endParaRPr lang="de-DE" sz="2400" dirty="0"/>
          </a:p>
          <a:p>
            <a:pPr marL="609600" indent="-609600">
              <a:defRPr/>
            </a:pPr>
            <a:r>
              <a:rPr lang="de-DE" sz="2400" dirty="0"/>
              <a:t>                                    </a:t>
            </a:r>
          </a:p>
          <a:p>
            <a:pPr marL="609600" indent="-609600">
              <a:defRPr/>
            </a:pPr>
            <a:r>
              <a:rPr lang="de-DE" sz="2000" dirty="0">
                <a:solidFill>
                  <a:srgbClr val="003366"/>
                </a:solidFill>
              </a:rPr>
              <a:t>                                                       </a:t>
            </a:r>
            <a:r>
              <a:rPr lang="de-DE" sz="2000" b="1" dirty="0">
                <a:solidFill>
                  <a:srgbClr val="003366"/>
                </a:solidFill>
              </a:rPr>
              <a:t>                                                       </a:t>
            </a:r>
          </a:p>
          <a:p>
            <a:pPr marL="609600" indent="-609600">
              <a:defRPr/>
            </a:pPr>
            <a:r>
              <a:rPr lang="de-DE" sz="2000" b="1" dirty="0">
                <a:solidFill>
                  <a:srgbClr val="003366"/>
                </a:solidFill>
              </a:rPr>
              <a:t>                                                       a. </a:t>
            </a:r>
            <a:r>
              <a:rPr lang="de-DE" sz="2000" dirty="0">
                <a:solidFill>
                  <a:srgbClr val="003366"/>
                </a:solidFill>
              </a:rPr>
              <a:t>pädagogisch  legitimer =  begründbarer                                                               </a:t>
            </a:r>
          </a:p>
          <a:p>
            <a:pPr marL="609600" indent="-609600">
              <a:defRPr/>
            </a:pPr>
            <a:r>
              <a:rPr lang="de-DE" sz="2000" b="1" dirty="0">
                <a:solidFill>
                  <a:srgbClr val="003366"/>
                </a:solidFill>
              </a:rPr>
              <a:t>                                                           </a:t>
            </a:r>
            <a:r>
              <a:rPr lang="de-DE" sz="2000" b="1" u="sng" dirty="0">
                <a:solidFill>
                  <a:srgbClr val="003366"/>
                </a:solidFill>
              </a:rPr>
              <a:t>Eingriff in die Fortbewegungsfreiheit </a:t>
            </a:r>
            <a:r>
              <a:rPr lang="de-DE" sz="2000" dirty="0">
                <a:solidFill>
                  <a:srgbClr val="003366"/>
                </a:solidFill>
              </a:rPr>
              <a:t>       </a:t>
            </a:r>
          </a:p>
          <a:p>
            <a:pPr marL="609600" indent="-609600">
              <a:defRPr/>
            </a:pPr>
            <a:r>
              <a:rPr lang="de-DE" sz="2000" dirty="0">
                <a:solidFill>
                  <a:srgbClr val="003366"/>
                </a:solidFill>
              </a:rPr>
              <a:t>                      </a:t>
            </a:r>
          </a:p>
          <a:p>
            <a:pPr marL="609600" indent="-609600">
              <a:defRPr/>
            </a:pPr>
            <a:r>
              <a:rPr lang="de-DE" sz="2000" dirty="0">
                <a:solidFill>
                  <a:srgbClr val="003366"/>
                </a:solidFill>
              </a:rPr>
              <a:t>                      ▼                                           </a:t>
            </a:r>
          </a:p>
          <a:p>
            <a:pPr marL="609600" indent="-609600">
              <a:defRPr/>
            </a:pPr>
            <a:r>
              <a:rPr lang="de-DE" sz="2000" b="1" dirty="0">
                <a:solidFill>
                  <a:srgbClr val="003366"/>
                </a:solidFill>
              </a:rPr>
              <a:t>                                                       </a:t>
            </a:r>
          </a:p>
          <a:p>
            <a:pPr marL="609600" indent="-609600">
              <a:defRPr/>
            </a:pPr>
            <a:r>
              <a:rPr lang="de-DE" sz="2000" b="1" dirty="0">
                <a:solidFill>
                  <a:srgbClr val="003366"/>
                </a:solidFill>
              </a:rPr>
              <a:t>                                                       b. </a:t>
            </a:r>
            <a:r>
              <a:rPr lang="de-DE" sz="2000" b="1" u="sng" dirty="0">
                <a:solidFill>
                  <a:srgbClr val="003366"/>
                </a:solidFill>
              </a:rPr>
              <a:t>Eingriff in Fortbewegungsfreiheit</a:t>
            </a:r>
            <a:r>
              <a:rPr lang="de-DE" sz="2000" b="1" dirty="0">
                <a:solidFill>
                  <a:srgbClr val="003366"/>
                </a:solidFill>
              </a:rPr>
              <a:t> </a:t>
            </a:r>
            <a:r>
              <a:rPr lang="de-DE" sz="2000" dirty="0">
                <a:solidFill>
                  <a:srgbClr val="003366"/>
                </a:solidFill>
              </a:rPr>
              <a:t>bei </a:t>
            </a:r>
          </a:p>
          <a:p>
            <a:pPr marL="609600" indent="-609600">
              <a:defRPr/>
            </a:pPr>
            <a:r>
              <a:rPr lang="de-DE" sz="2000" dirty="0">
                <a:solidFill>
                  <a:srgbClr val="003366"/>
                </a:solidFill>
              </a:rPr>
              <a:t>                                                           akuter Eigen-/ </a:t>
            </a:r>
            <a:r>
              <a:rPr lang="de-DE" sz="2000" dirty="0" err="1">
                <a:solidFill>
                  <a:srgbClr val="003366"/>
                </a:solidFill>
              </a:rPr>
              <a:t>Fremdgefährdg</a:t>
            </a:r>
            <a:r>
              <a:rPr lang="de-DE" sz="2000" dirty="0">
                <a:solidFill>
                  <a:srgbClr val="003366"/>
                </a:solidFill>
              </a:rPr>
              <a:t> des K./J.</a:t>
            </a:r>
          </a:p>
          <a:p>
            <a:pPr marL="609600" indent="-609600">
              <a:defRPr/>
            </a:pPr>
            <a:endParaRPr lang="de-DE" sz="2000" dirty="0">
              <a:solidFill>
                <a:srgbClr val="003366"/>
              </a:solidFill>
            </a:endParaRPr>
          </a:p>
          <a:p>
            <a:pPr marL="609600" indent="-609600">
              <a:defRPr/>
            </a:pPr>
            <a:r>
              <a:rPr lang="de-DE" sz="2000" dirty="0">
                <a:solidFill>
                  <a:srgbClr val="003366"/>
                </a:solidFill>
              </a:rPr>
              <a:t>                      ▼      </a:t>
            </a:r>
          </a:p>
          <a:p>
            <a:pPr marL="609600" indent="-609600">
              <a:defRPr/>
            </a:pPr>
            <a:r>
              <a:rPr lang="de-DE" sz="2000" dirty="0">
                <a:solidFill>
                  <a:srgbClr val="003366"/>
                </a:solidFill>
              </a:rPr>
              <a:t>                                                       </a:t>
            </a:r>
          </a:p>
          <a:p>
            <a:pPr marL="609600" indent="-609600">
              <a:defRPr/>
            </a:pPr>
            <a:r>
              <a:rPr lang="de-DE" sz="2000" b="1" dirty="0">
                <a:solidFill>
                  <a:srgbClr val="003366"/>
                </a:solidFill>
              </a:rPr>
              <a:t>                                                       a. </a:t>
            </a:r>
            <a:r>
              <a:rPr lang="de-DE" sz="2000" dirty="0">
                <a:solidFill>
                  <a:srgbClr val="003366"/>
                </a:solidFill>
              </a:rPr>
              <a:t>(-) </a:t>
            </a:r>
            <a:r>
              <a:rPr lang="de-DE" sz="2000" b="1" dirty="0">
                <a:solidFill>
                  <a:srgbClr val="003366"/>
                </a:solidFill>
              </a:rPr>
              <a:t>und b. </a:t>
            </a:r>
            <a:r>
              <a:rPr lang="de-DE" sz="2000" dirty="0">
                <a:solidFill>
                  <a:srgbClr val="003366"/>
                </a:solidFill>
              </a:rPr>
              <a:t>(-)</a:t>
            </a:r>
            <a:r>
              <a:rPr lang="de-DE" sz="2000" b="1" dirty="0">
                <a:solidFill>
                  <a:srgbClr val="003366"/>
                </a:solidFill>
              </a:rPr>
              <a:t>          </a:t>
            </a:r>
          </a:p>
          <a:p>
            <a:pPr marL="3859213">
              <a:defRPr/>
            </a:pPr>
            <a:r>
              <a:rPr lang="de-DE" sz="2000" dirty="0">
                <a:solidFill>
                  <a:srgbClr val="003366"/>
                </a:solidFill>
              </a:rPr>
              <a:t>    § 99 StG: „ Wer einen anderen </a:t>
            </a:r>
            <a:r>
              <a:rPr lang="de-DE" sz="2000" dirty="0" err="1">
                <a:solidFill>
                  <a:srgbClr val="003366"/>
                </a:solidFill>
              </a:rPr>
              <a:t>widerrechtl</a:t>
            </a:r>
            <a:r>
              <a:rPr lang="de-DE" sz="2000" dirty="0">
                <a:solidFill>
                  <a:srgbClr val="003366"/>
                </a:solidFill>
              </a:rPr>
              <a:t>. </a:t>
            </a:r>
          </a:p>
          <a:p>
            <a:pPr marL="3859213">
              <a:defRPr/>
            </a:pPr>
            <a:r>
              <a:rPr lang="de-DE" sz="2000" dirty="0">
                <a:solidFill>
                  <a:srgbClr val="003366"/>
                </a:solidFill>
              </a:rPr>
              <a:t>    gefangen hält o. ihm auf andere Weise die </a:t>
            </a:r>
          </a:p>
          <a:p>
            <a:pPr marL="3859213">
              <a:defRPr/>
            </a:pPr>
            <a:r>
              <a:rPr lang="de-DE" sz="2000" dirty="0">
                <a:solidFill>
                  <a:srgbClr val="003366"/>
                </a:solidFill>
              </a:rPr>
              <a:t>    persönliche Freiheit entzieht …“               </a:t>
            </a:r>
          </a:p>
          <a:p>
            <a:pPr marL="3859213">
              <a:defRPr/>
            </a:pPr>
            <a:r>
              <a:rPr lang="de-DE" sz="2000" b="1" dirty="0">
                <a:solidFill>
                  <a:srgbClr val="003366"/>
                </a:solidFill>
              </a:rPr>
              <a:t>    </a:t>
            </a:r>
            <a:r>
              <a:rPr lang="de-DE" sz="2000" b="1" u="sng" dirty="0">
                <a:solidFill>
                  <a:srgbClr val="003366"/>
                </a:solidFill>
              </a:rPr>
              <a:t>Verletzung  der  Fortbewegungsfreiheit</a:t>
            </a:r>
            <a:endParaRPr lang="de-DE" sz="2000" b="1" dirty="0">
              <a:solidFill>
                <a:srgbClr val="003366"/>
              </a:solidFill>
            </a:endParaRPr>
          </a:p>
          <a:p>
            <a:pPr marL="609600" indent="-609600">
              <a:defRPr/>
            </a:pPr>
            <a:r>
              <a:rPr lang="de-DE" sz="2000" dirty="0">
                <a:solidFill>
                  <a:srgbClr val="003366"/>
                </a:solidFill>
              </a:rPr>
              <a:t>                                              </a:t>
            </a:r>
          </a:p>
          <a:p>
            <a:pPr marL="609600" indent="-609600">
              <a:defRPr/>
            </a:pPr>
            <a:endParaRPr lang="de-DE" sz="2000" dirty="0">
              <a:solidFill>
                <a:srgbClr val="003366"/>
              </a:solidFill>
            </a:endParaRPr>
          </a:p>
          <a:p>
            <a:pPr marL="609600" indent="-609600">
              <a:defRPr/>
            </a:pPr>
            <a:endParaRPr lang="de-DE" sz="2400" dirty="0"/>
          </a:p>
        </p:txBody>
      </p:sp>
      <p:sp>
        <p:nvSpPr>
          <p:cNvPr id="2" name="Rechteck 1">
            <a:extLst>
              <a:ext uri="{FF2B5EF4-FFF2-40B4-BE49-F238E27FC236}">
                <a16:creationId xmlns:a16="http://schemas.microsoft.com/office/drawing/2014/main" id="{FAA6CF62-B466-40DC-8201-342041EC2381}"/>
              </a:ext>
            </a:extLst>
          </p:cNvPr>
          <p:cNvSpPr/>
          <p:nvPr/>
        </p:nvSpPr>
        <p:spPr>
          <a:xfrm>
            <a:off x="251520" y="908720"/>
            <a:ext cx="1800200" cy="360040"/>
          </a:xfrm>
          <a:prstGeom prst="rect">
            <a:avLst/>
          </a:prstGeom>
        </p:spPr>
        <p:txBody>
          <a:bodyPr rtlCol="0" anchor="ctr">
            <a:spAutoFit/>
          </a:bodyPr>
          <a:lstStyle/>
          <a:p>
            <a:pPr algn="ctr"/>
            <a:endParaRPr lang="de-DE" sz="2000" b="1" dirty="0">
              <a:solidFill>
                <a:srgbClr val="003366"/>
              </a:solidFill>
            </a:endParaRPr>
          </a:p>
        </p:txBody>
      </p:sp>
      <p:cxnSp>
        <p:nvCxnSpPr>
          <p:cNvPr id="20" name="Gerade Verbindung mit Pfeil 19">
            <a:extLst>
              <a:ext uri="{FF2B5EF4-FFF2-40B4-BE49-F238E27FC236}">
                <a16:creationId xmlns:a16="http://schemas.microsoft.com/office/drawing/2014/main" id="{F40FC132-7807-43CB-8E33-A958CE0EFEE0}"/>
              </a:ext>
            </a:extLst>
          </p:cNvPr>
          <p:cNvCxnSpPr>
            <a:cxnSpLocks/>
          </p:cNvCxnSpPr>
          <p:nvPr/>
        </p:nvCxnSpPr>
        <p:spPr>
          <a:xfrm rot="24300000" flipV="1">
            <a:off x="3417566" y="1529729"/>
            <a:ext cx="324000" cy="317520"/>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sp>
        <p:nvSpPr>
          <p:cNvPr id="14" name="Rechteck 13">
            <a:extLst>
              <a:ext uri="{FF2B5EF4-FFF2-40B4-BE49-F238E27FC236}">
                <a16:creationId xmlns:a16="http://schemas.microsoft.com/office/drawing/2014/main" id="{B640619E-DD76-432A-BB47-DC6BCBE35941}"/>
              </a:ext>
            </a:extLst>
          </p:cNvPr>
          <p:cNvSpPr/>
          <p:nvPr/>
        </p:nvSpPr>
        <p:spPr>
          <a:xfrm>
            <a:off x="8518" y="457870"/>
            <a:ext cx="9144000" cy="400110"/>
          </a:xfrm>
          <a:prstGeom prst="rect">
            <a:avLst/>
          </a:prstGeom>
          <a:solidFill>
            <a:schemeClr val="bg1"/>
          </a:solidFill>
          <a:ln w="63500">
            <a:solidFill>
              <a:srgbClr val="003366"/>
            </a:solidFill>
          </a:ln>
        </p:spPr>
        <p:txBody>
          <a:bodyPr wrap="square">
            <a:spAutoFit/>
          </a:bodyPr>
          <a:lstStyle/>
          <a:p>
            <a:pPr marL="609600" indent="-609600" algn="ctr">
              <a:defRPr/>
            </a:pPr>
            <a:r>
              <a:rPr lang="de-DE" sz="2000" b="1" dirty="0">
                <a:solidFill>
                  <a:srgbClr val="003366"/>
                </a:solidFill>
              </a:rPr>
              <a:t>   Grenzsetzungen - Fortbewegungsfreiheit  </a:t>
            </a:r>
            <a:endParaRPr lang="de-DE" sz="2400" dirty="0"/>
          </a:p>
        </p:txBody>
      </p:sp>
      <p:sp>
        <p:nvSpPr>
          <p:cNvPr id="18" name="Rechteck 17">
            <a:extLst>
              <a:ext uri="{FF2B5EF4-FFF2-40B4-BE49-F238E27FC236}">
                <a16:creationId xmlns:a16="http://schemas.microsoft.com/office/drawing/2014/main" id="{65775965-6C64-49EE-B550-49E4E79E3D18}"/>
              </a:ext>
            </a:extLst>
          </p:cNvPr>
          <p:cNvSpPr/>
          <p:nvPr/>
        </p:nvSpPr>
        <p:spPr>
          <a:xfrm>
            <a:off x="185602" y="1187206"/>
            <a:ext cx="3146397" cy="1323439"/>
          </a:xfrm>
          <a:prstGeom prst="rect">
            <a:avLst/>
          </a:prstGeom>
          <a:solidFill>
            <a:srgbClr val="003366"/>
          </a:solidFill>
          <a:ln w="38100">
            <a:solidFill>
              <a:srgbClr val="003366"/>
            </a:solidFill>
          </a:ln>
        </p:spPr>
        <p:txBody>
          <a:bodyPr wrap="square" rtlCol="0" anchor="ctr">
            <a:spAutoFit/>
          </a:bodyPr>
          <a:lstStyle/>
          <a:p>
            <a:pPr algn="ctr"/>
            <a:r>
              <a:rPr lang="de-DE" sz="2000" b="1" dirty="0">
                <a:solidFill>
                  <a:schemeClr val="bg1"/>
                </a:solidFill>
              </a:rPr>
              <a:t>  </a:t>
            </a:r>
            <a:r>
              <a:rPr lang="de-DE" sz="2000" b="1" dirty="0" err="1">
                <a:solidFill>
                  <a:schemeClr val="bg1"/>
                </a:solidFill>
              </a:rPr>
              <a:t>Freiheitsbeeinträchtigg</a:t>
            </a:r>
            <a:r>
              <a:rPr lang="de-DE" sz="2000" b="1" dirty="0">
                <a:solidFill>
                  <a:schemeClr val="bg1"/>
                </a:solidFill>
              </a:rPr>
              <a:t>. als  päd. Grenzsetzung </a:t>
            </a:r>
          </a:p>
          <a:p>
            <a:pPr algn="ctr"/>
            <a:endParaRPr lang="de-DE" sz="2000" b="1" dirty="0">
              <a:solidFill>
                <a:schemeClr val="bg1"/>
              </a:solidFill>
            </a:endParaRPr>
          </a:p>
        </p:txBody>
      </p:sp>
      <p:sp>
        <p:nvSpPr>
          <p:cNvPr id="19" name="Rechteck 18">
            <a:extLst>
              <a:ext uri="{FF2B5EF4-FFF2-40B4-BE49-F238E27FC236}">
                <a16:creationId xmlns:a16="http://schemas.microsoft.com/office/drawing/2014/main" id="{39628B13-CF23-46F7-8CF5-47C5159620E9}"/>
              </a:ext>
            </a:extLst>
          </p:cNvPr>
          <p:cNvSpPr/>
          <p:nvPr/>
        </p:nvSpPr>
        <p:spPr>
          <a:xfrm>
            <a:off x="188720" y="2705013"/>
            <a:ext cx="3146397" cy="1323439"/>
          </a:xfrm>
          <a:prstGeom prst="rect">
            <a:avLst/>
          </a:prstGeom>
          <a:solidFill>
            <a:srgbClr val="DA3E3E"/>
          </a:solidFill>
          <a:ln w="38100">
            <a:solidFill>
              <a:srgbClr val="003366"/>
            </a:solidFill>
          </a:ln>
        </p:spPr>
        <p:txBody>
          <a:bodyPr wrap="square" rtlCol="0" anchor="ctr">
            <a:spAutoFit/>
          </a:bodyPr>
          <a:lstStyle/>
          <a:p>
            <a:pPr algn="ctr"/>
            <a:endParaRPr lang="de-DE" sz="2000" b="1" dirty="0">
              <a:solidFill>
                <a:schemeClr val="bg1"/>
              </a:solidFill>
            </a:endParaRPr>
          </a:p>
          <a:p>
            <a:pPr algn="ctr"/>
            <a:r>
              <a:rPr lang="de-DE" sz="2000" b="1" dirty="0">
                <a:solidFill>
                  <a:schemeClr val="bg1"/>
                </a:solidFill>
              </a:rPr>
              <a:t>Freiheitsbeschränkung als  „Gefahrenabwehr“</a:t>
            </a:r>
          </a:p>
          <a:p>
            <a:pPr algn="ctr"/>
            <a:endParaRPr lang="de-DE" sz="2000" b="1" dirty="0">
              <a:solidFill>
                <a:schemeClr val="bg1"/>
              </a:solidFill>
            </a:endParaRPr>
          </a:p>
        </p:txBody>
      </p:sp>
      <p:cxnSp>
        <p:nvCxnSpPr>
          <p:cNvPr id="22" name="Gerade Verbindung mit Pfeil 21">
            <a:extLst>
              <a:ext uri="{FF2B5EF4-FFF2-40B4-BE49-F238E27FC236}">
                <a16:creationId xmlns:a16="http://schemas.microsoft.com/office/drawing/2014/main" id="{CC3349B9-B619-4A78-B8A1-C1BAB6F7F617}"/>
              </a:ext>
            </a:extLst>
          </p:cNvPr>
          <p:cNvCxnSpPr>
            <a:cxnSpLocks/>
          </p:cNvCxnSpPr>
          <p:nvPr/>
        </p:nvCxnSpPr>
        <p:spPr>
          <a:xfrm rot="24300000" flipV="1">
            <a:off x="3417567" y="3047536"/>
            <a:ext cx="324000" cy="317520"/>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83ADC748-CB40-4E87-AE52-E681CF99BA48}"/>
              </a:ext>
            </a:extLst>
          </p:cNvPr>
          <p:cNvSpPr/>
          <p:nvPr/>
        </p:nvSpPr>
        <p:spPr>
          <a:xfrm>
            <a:off x="200387" y="4256231"/>
            <a:ext cx="3136409" cy="1332000"/>
          </a:xfrm>
          <a:prstGeom prst="rect">
            <a:avLst/>
          </a:prstGeom>
          <a:solidFill>
            <a:srgbClr val="000000"/>
          </a:solidFill>
          <a:ln w="38100">
            <a:solidFill>
              <a:srgbClr val="003366"/>
            </a:solidFill>
          </a:ln>
        </p:spPr>
        <p:txBody>
          <a:bodyPr wrap="square" rtlCol="0" anchor="ctr">
            <a:spAutoFit/>
          </a:bodyPr>
          <a:lstStyle/>
          <a:p>
            <a:pPr algn="ctr"/>
            <a:r>
              <a:rPr lang="de-DE" sz="2000" b="1" dirty="0">
                <a:solidFill>
                  <a:schemeClr val="bg1"/>
                </a:solidFill>
              </a:rPr>
              <a:t>Freiheitsberaubung          als Straftat</a:t>
            </a:r>
          </a:p>
        </p:txBody>
      </p:sp>
      <p:pic>
        <p:nvPicPr>
          <p:cNvPr id="3" name="Grafik 2">
            <a:extLst>
              <a:ext uri="{FF2B5EF4-FFF2-40B4-BE49-F238E27FC236}">
                <a16:creationId xmlns:a16="http://schemas.microsoft.com/office/drawing/2014/main" id="{A1FE3AA8-5CA6-4CD5-AD39-2147938DCE87}"/>
              </a:ext>
            </a:extLst>
          </p:cNvPr>
          <p:cNvPicPr>
            <a:picLocks noChangeAspect="1"/>
          </p:cNvPicPr>
          <p:nvPr/>
        </p:nvPicPr>
        <p:blipFill>
          <a:blip r:embed="rId3"/>
          <a:stretch>
            <a:fillRect/>
          </a:stretch>
        </p:blipFill>
        <p:spPr>
          <a:xfrm>
            <a:off x="3359710" y="4643985"/>
            <a:ext cx="573074" cy="237765"/>
          </a:xfrm>
          <a:prstGeom prst="rect">
            <a:avLst/>
          </a:prstGeom>
        </p:spPr>
      </p:pic>
      <p:cxnSp>
        <p:nvCxnSpPr>
          <p:cNvPr id="8" name="Gerade Verbindung mit Pfeil 7">
            <a:extLst>
              <a:ext uri="{FF2B5EF4-FFF2-40B4-BE49-F238E27FC236}">
                <a16:creationId xmlns:a16="http://schemas.microsoft.com/office/drawing/2014/main" id="{8B73DDD4-CE47-4561-B310-3BD71D02BB21}"/>
              </a:ext>
            </a:extLst>
          </p:cNvPr>
          <p:cNvCxnSpPr/>
          <p:nvPr/>
        </p:nvCxnSpPr>
        <p:spPr>
          <a:xfrm>
            <a:off x="6300192" y="2218848"/>
            <a:ext cx="0" cy="828000"/>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365CA93B-D8BC-48A2-9020-5A3413ABF090}"/>
              </a:ext>
            </a:extLst>
          </p:cNvPr>
          <p:cNvPicPr>
            <a:picLocks noChangeAspect="1"/>
          </p:cNvPicPr>
          <p:nvPr/>
        </p:nvPicPr>
        <p:blipFill>
          <a:blip r:embed="rId4"/>
          <a:stretch>
            <a:fillRect/>
          </a:stretch>
        </p:blipFill>
        <p:spPr>
          <a:xfrm>
            <a:off x="6190890" y="3705120"/>
            <a:ext cx="231668" cy="938865"/>
          </a:xfrm>
          <a:prstGeom prst="rect">
            <a:avLst/>
          </a:prstGeom>
        </p:spPr>
      </p:pic>
      <p:sp>
        <p:nvSpPr>
          <p:cNvPr id="21" name="Rechteck 20">
            <a:extLst>
              <a:ext uri="{FF2B5EF4-FFF2-40B4-BE49-F238E27FC236}">
                <a16:creationId xmlns:a16="http://schemas.microsoft.com/office/drawing/2014/main" id="{65F34EE1-668F-4927-A376-2DBDEB9CCEEC}"/>
              </a:ext>
            </a:extLst>
          </p:cNvPr>
          <p:cNvSpPr/>
          <p:nvPr/>
        </p:nvSpPr>
        <p:spPr>
          <a:xfrm>
            <a:off x="-18000" y="-22820"/>
            <a:ext cx="9216000" cy="900000"/>
          </a:xfrm>
          <a:prstGeom prst="rect">
            <a:avLst/>
          </a:prstGeom>
          <a:solidFill>
            <a:srgbClr val="003366"/>
          </a:solidFill>
        </p:spPr>
        <p:txBody>
          <a:bodyPr wrap="square">
            <a:spAutoFit/>
          </a:bodyPr>
          <a:lstStyle/>
          <a:p>
            <a:pPr algn="ctr">
              <a:tabLst>
                <a:tab pos="88900" algn="l"/>
              </a:tabLst>
            </a:pPr>
            <a:r>
              <a:rPr lang="de-DE" sz="2000" b="1" dirty="0">
                <a:solidFill>
                  <a:schemeClr val="bg1"/>
                </a:solidFill>
                <a:effectLst>
                  <a:outerShdw blurRad="38100" dist="38100" dir="2700000" algn="tl">
                    <a:srgbClr val="000000">
                      <a:alpha val="43137"/>
                    </a:srgbClr>
                  </a:outerShdw>
                </a:effectLst>
              </a:rPr>
              <a:t>II. 4.6 Eingriffe in Freiheit </a:t>
            </a:r>
            <a:r>
              <a:rPr lang="de-DE" sz="2000" b="1" dirty="0" err="1">
                <a:solidFill>
                  <a:schemeClr val="bg1"/>
                </a:solidFill>
                <a:effectLst>
                  <a:outerShdw blurRad="38100" dist="38100" dir="2700000" algn="tl">
                    <a:srgbClr val="000000">
                      <a:alpha val="43137"/>
                    </a:srgbClr>
                  </a:outerShdw>
                </a:effectLst>
              </a:rPr>
              <a:t>d.Fortbewegg</a:t>
            </a:r>
            <a:r>
              <a:rPr lang="de-DE" sz="2000" b="1" dirty="0">
                <a:solidFill>
                  <a:schemeClr val="bg1"/>
                </a:solidFill>
                <a:effectLst>
                  <a:outerShdw blurRad="38100" dist="38100" dir="2700000" algn="tl">
                    <a:srgbClr val="000000">
                      <a:alpha val="43137"/>
                    </a:srgbClr>
                  </a:outerShdw>
                </a:effectLst>
              </a:rPr>
              <a:t>.  </a:t>
            </a:r>
            <a:r>
              <a:rPr lang="de-DE" sz="2000" b="1" u="sng" dirty="0">
                <a:solidFill>
                  <a:schemeClr val="bg1"/>
                </a:solidFill>
              </a:rPr>
              <a:t>D. ÜBERSICHT</a:t>
            </a:r>
          </a:p>
          <a:p>
            <a:pPr algn="just">
              <a:tabLst>
                <a:tab pos="88900" algn="l"/>
              </a:tabLst>
            </a:pPr>
            <a:endParaRPr lang="de-DE" sz="2000" b="1" dirty="0">
              <a:solidFill>
                <a:schemeClr val="bg1"/>
              </a:solidFill>
            </a:endParaRPr>
          </a:p>
          <a:p>
            <a:pPr algn="ctr">
              <a:tabLst>
                <a:tab pos="88900" algn="l"/>
              </a:tabLst>
            </a:pPr>
            <a:r>
              <a:rPr lang="de-DE" sz="2400" b="1" dirty="0">
                <a:solidFill>
                  <a:schemeClr val="bg1"/>
                </a:solidFill>
              </a:rPr>
              <a:t> </a:t>
            </a:r>
            <a:r>
              <a:rPr lang="de-DE" sz="2000" b="1" dirty="0">
                <a:solidFill>
                  <a:schemeClr val="bg1"/>
                </a:solidFill>
              </a:rPr>
              <a:t> </a:t>
            </a:r>
          </a:p>
        </p:txBody>
      </p:sp>
    </p:spTree>
    <p:extLst>
      <p:ext uri="{BB962C8B-B14F-4D97-AF65-F5344CB8AC3E}">
        <p14:creationId xmlns:p14="http://schemas.microsoft.com/office/powerpoint/2010/main" val="31263852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 calcmode="lin" valueType="num">
                                      <p:cBhvr additive="base">
                                        <p:cTn id="4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
                                            <p:txEl>
                                              <p:pRg st="13" end="13"/>
                                            </p:txEl>
                                          </p:spTgt>
                                        </p:tgtEl>
                                        <p:attrNameLst>
                                          <p:attrName>style.visibility</p:attrName>
                                        </p:attrNameLst>
                                      </p:cBhvr>
                                      <p:to>
                                        <p:strVal val="visible"/>
                                      </p:to>
                                    </p:set>
                                    <p:anim calcmode="lin" valueType="num">
                                      <p:cBhvr additive="base">
                                        <p:cTn id="63"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xEl>
                                              <p:pRg st="14" end="14"/>
                                            </p:txEl>
                                          </p:spTgt>
                                        </p:tgtEl>
                                        <p:attrNameLst>
                                          <p:attrName>style.visibility</p:attrName>
                                        </p:attrNameLst>
                                      </p:cBhvr>
                                      <p:to>
                                        <p:strVal val="visible"/>
                                      </p:to>
                                    </p:set>
                                    <p:anim calcmode="lin" valueType="num">
                                      <p:cBhvr additive="base">
                                        <p:cTn id="67"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
                                            <p:txEl>
                                              <p:pRg st="15" end="15"/>
                                            </p:txEl>
                                          </p:spTgt>
                                        </p:tgtEl>
                                        <p:attrNameLst>
                                          <p:attrName>style.visibility</p:attrName>
                                        </p:attrNameLst>
                                      </p:cBhvr>
                                      <p:to>
                                        <p:strVal val="visible"/>
                                      </p:to>
                                    </p:set>
                                    <p:anim calcmode="lin" valueType="num">
                                      <p:cBhvr additive="base">
                                        <p:cTn id="71"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txEl>
                                              <p:pRg st="15" end="15"/>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5">
                                            <p:txEl>
                                              <p:pRg st="16" end="16"/>
                                            </p:txEl>
                                          </p:spTgt>
                                        </p:tgtEl>
                                        <p:attrNameLst>
                                          <p:attrName>style.visibility</p:attrName>
                                        </p:attrNameLst>
                                      </p:cBhvr>
                                      <p:to>
                                        <p:strVal val="visible"/>
                                      </p:to>
                                    </p:set>
                                    <p:anim calcmode="lin" valueType="num">
                                      <p:cBhvr additive="base">
                                        <p:cTn id="75"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
                                            <p:txEl>
                                              <p:pRg st="16" end="16"/>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5">
                                            <p:txEl>
                                              <p:pRg st="17" end="17"/>
                                            </p:txEl>
                                          </p:spTgt>
                                        </p:tgtEl>
                                        <p:attrNameLst>
                                          <p:attrName>style.visibility</p:attrName>
                                        </p:attrNameLst>
                                      </p:cBhvr>
                                      <p:to>
                                        <p:strVal val="visible"/>
                                      </p:to>
                                    </p:set>
                                    <p:anim calcmode="lin" valueType="num">
                                      <p:cBhvr additive="base">
                                        <p:cTn id="79" dur="5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17" end="17"/>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5">
                                            <p:txEl>
                                              <p:pRg st="18" end="18"/>
                                            </p:txEl>
                                          </p:spTgt>
                                        </p:tgtEl>
                                        <p:attrNameLst>
                                          <p:attrName>style.visibility</p:attrName>
                                        </p:attrNameLst>
                                      </p:cBhvr>
                                      <p:to>
                                        <p:strVal val="visible"/>
                                      </p:to>
                                    </p:set>
                                    <p:anim calcmode="lin" valueType="num">
                                      <p:cBhvr additive="base">
                                        <p:cTn id="83" dur="500" fill="hold"/>
                                        <p:tgtEl>
                                          <p:spTgt spid="5">
                                            <p:txEl>
                                              <p:pRg st="18" end="18"/>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5">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dirty="0">
              <a:solidFill>
                <a:srgbClr val="336699"/>
              </a:solidFill>
            </a:endParaRPr>
          </a:p>
          <a:p>
            <a:pPr marL="812800" indent="-88900">
              <a:tabLst>
                <a:tab pos="8699500" algn="l"/>
              </a:tabLst>
            </a:pPr>
            <a:endParaRPr lang="de-DE" dirty="0">
              <a:solidFill>
                <a:srgbClr val="336699"/>
              </a:solidFill>
            </a:endParaRPr>
          </a:p>
          <a:p>
            <a:pPr marL="812800" indent="-88900">
              <a:tabLst>
                <a:tab pos="8699500" algn="l"/>
              </a:tabLst>
            </a:pPr>
            <a:endParaRPr lang="de-DE" dirty="0">
              <a:solidFill>
                <a:srgbClr val="336699"/>
              </a:solidFill>
            </a:endParaRPr>
          </a:p>
          <a:p>
            <a:pPr marL="812800" indent="-88900">
              <a:tabLst>
                <a:tab pos="8699500" algn="l"/>
              </a:tabLst>
            </a:pPr>
            <a:endParaRPr lang="de-DE" dirty="0">
              <a:solidFill>
                <a:srgbClr val="336699"/>
              </a:solidFill>
            </a:endParaRPr>
          </a:p>
          <a:p>
            <a:pPr marL="812800" indent="-88900">
              <a:tabLst>
                <a:tab pos="8699500" algn="l"/>
              </a:tabLst>
            </a:pPr>
            <a:endParaRPr lang="de-DE" dirty="0">
              <a:solidFill>
                <a:srgbClr val="336699"/>
              </a:solidFill>
            </a:endParaRPr>
          </a:p>
          <a:p>
            <a:pPr marL="812800" indent="-88900">
              <a:tabLst>
                <a:tab pos="8699500" algn="l"/>
              </a:tabLst>
            </a:pPr>
            <a:endParaRPr lang="de-DE" dirty="0"/>
          </a:p>
        </p:txBody>
      </p:sp>
      <p:sp>
        <p:nvSpPr>
          <p:cNvPr id="6148"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47867" y="-40613"/>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8" name="Rechteck 7"/>
          <p:cNvSpPr/>
          <p:nvPr/>
        </p:nvSpPr>
        <p:spPr>
          <a:xfrm>
            <a:off x="0" y="-1"/>
            <a:ext cx="9144000" cy="6840000"/>
          </a:xfrm>
          <a:prstGeom prst="rect">
            <a:avLst/>
          </a:prstGeom>
          <a:ln w="63500">
            <a:solidFill>
              <a:srgbClr val="003366"/>
            </a:solidFill>
          </a:ln>
        </p:spPr>
        <p:txBody>
          <a:bodyPr>
            <a:spAutoFit/>
          </a:bodyPr>
          <a:lstStyle/>
          <a:p>
            <a:pPr>
              <a:defRPr/>
            </a:pPr>
            <a:r>
              <a:rPr lang="de-DE" sz="2000" b="1" dirty="0">
                <a:solidFill>
                  <a:srgbClr val="003366"/>
                </a:solidFill>
              </a:rPr>
              <a:t>        </a:t>
            </a: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r>
              <a:rPr lang="de-DE" sz="2000" b="1" dirty="0">
                <a:solidFill>
                  <a:srgbClr val="003366"/>
                </a:solidFill>
              </a:rPr>
              <a:t>         </a:t>
            </a: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u="sng" dirty="0">
              <a:solidFill>
                <a:srgbClr val="003366"/>
              </a:solidFill>
              <a:effectLst>
                <a:outerShdw blurRad="38100" dist="38100" dir="2700000" algn="tl">
                  <a:srgbClr val="000000">
                    <a:alpha val="43137"/>
                  </a:srgbClr>
                </a:outerShdw>
              </a:effectLst>
            </a:endParaRPr>
          </a:p>
        </p:txBody>
      </p:sp>
      <p:sp>
        <p:nvSpPr>
          <p:cNvPr id="2" name="Rechteck 1">
            <a:extLst>
              <a:ext uri="{FF2B5EF4-FFF2-40B4-BE49-F238E27FC236}">
                <a16:creationId xmlns:a16="http://schemas.microsoft.com/office/drawing/2014/main" id="{59942FFB-33D2-4786-948F-BEB32146BAA2}"/>
              </a:ext>
            </a:extLst>
          </p:cNvPr>
          <p:cNvSpPr/>
          <p:nvPr/>
        </p:nvSpPr>
        <p:spPr>
          <a:xfrm>
            <a:off x="-13814" y="798962"/>
            <a:ext cx="9144000" cy="6155531"/>
          </a:xfrm>
          <a:prstGeom prst="rect">
            <a:avLst/>
          </a:prstGeom>
        </p:spPr>
        <p:txBody>
          <a:bodyPr wrap="square">
            <a:spAutoFit/>
          </a:bodyPr>
          <a:lstStyle/>
          <a:p>
            <a:r>
              <a:rPr lang="de-DE" dirty="0">
                <a:latin typeface="Arial" panose="020B0604020202020204" pitchFamily="34" charset="0"/>
              </a:rPr>
              <a:t>                                                         </a:t>
            </a:r>
          </a:p>
          <a:p>
            <a:r>
              <a:rPr lang="de-DE" sz="2000" b="1" dirty="0">
                <a:solidFill>
                  <a:srgbClr val="003366"/>
                </a:solidFill>
                <a:latin typeface="Arial" panose="020B0604020202020204" pitchFamily="34" charset="0"/>
              </a:rPr>
              <a:t>                                     </a:t>
            </a:r>
          </a:p>
          <a:p>
            <a:r>
              <a:rPr lang="de-DE" sz="2000" b="1" dirty="0">
                <a:solidFill>
                  <a:srgbClr val="003366"/>
                </a:solidFill>
                <a:latin typeface="Arial" panose="020B0604020202020204" pitchFamily="34" charset="0"/>
              </a:rPr>
              <a:t> </a:t>
            </a:r>
          </a:p>
          <a:p>
            <a:r>
              <a:rPr lang="de-DE" sz="2000" b="1" dirty="0">
                <a:solidFill>
                  <a:srgbClr val="003366"/>
                </a:solidFill>
                <a:latin typeface="Arial" panose="020B0604020202020204" pitchFamily="34" charset="0"/>
              </a:rPr>
              <a:t>                                                    </a:t>
            </a:r>
            <a:r>
              <a:rPr lang="de-DE" sz="3600" b="1" dirty="0">
                <a:solidFill>
                  <a:srgbClr val="003366"/>
                </a:solidFill>
                <a:latin typeface="Arial" panose="020B0604020202020204" pitchFamily="34" charset="0"/>
              </a:rPr>
              <a:t>↔</a:t>
            </a:r>
          </a:p>
          <a:p>
            <a:pPr algn="ctr">
              <a:tabLst>
                <a:tab pos="4395788" algn="l"/>
              </a:tabLst>
            </a:pPr>
            <a:r>
              <a:rPr lang="de-DE" sz="2000" b="1" dirty="0">
                <a:solidFill>
                  <a:srgbClr val="003366"/>
                </a:solidFill>
                <a:latin typeface="Arial" panose="020B0604020202020204" pitchFamily="34" charset="0"/>
              </a:rPr>
              <a:t> </a:t>
            </a:r>
          </a:p>
          <a:p>
            <a:pPr algn="ctr">
              <a:tabLst>
                <a:tab pos="4395788" algn="l"/>
              </a:tabLst>
            </a:pPr>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pPr algn="just"/>
            <a:endParaRPr lang="de-DE" sz="2000" b="1" dirty="0">
              <a:solidFill>
                <a:srgbClr val="003366"/>
              </a:solidFill>
              <a:latin typeface="Arial" panose="020B0604020202020204" pitchFamily="34" charset="0"/>
            </a:endParaRPr>
          </a:p>
          <a:p>
            <a:pPr algn="just"/>
            <a:endParaRPr lang="de-DE" sz="2000" b="1" dirty="0">
              <a:solidFill>
                <a:srgbClr val="003366"/>
              </a:solidFill>
              <a:latin typeface="Arial" panose="020B0604020202020204" pitchFamily="34" charset="0"/>
            </a:endParaRPr>
          </a:p>
          <a:p>
            <a:pPr algn="just"/>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p:txBody>
      </p:sp>
      <p:sp>
        <p:nvSpPr>
          <p:cNvPr id="3" name="Rechteck 2">
            <a:extLst>
              <a:ext uri="{FF2B5EF4-FFF2-40B4-BE49-F238E27FC236}">
                <a16:creationId xmlns:a16="http://schemas.microsoft.com/office/drawing/2014/main" id="{6E79E8F2-56E7-4A07-9B32-C1C632500455}"/>
              </a:ext>
            </a:extLst>
          </p:cNvPr>
          <p:cNvSpPr/>
          <p:nvPr/>
        </p:nvSpPr>
        <p:spPr>
          <a:xfrm>
            <a:off x="467544" y="1484784"/>
            <a:ext cx="2160240" cy="576000"/>
          </a:xfrm>
          <a:prstGeom prst="rect">
            <a:avLst/>
          </a:prstGeom>
        </p:spPr>
        <p:txBody>
          <a:bodyPr rtlCol="0" anchor="ctr">
            <a:spAutoFit/>
          </a:bodyPr>
          <a:lstStyle/>
          <a:p>
            <a:pPr algn="ctr"/>
            <a:endParaRPr lang="de-DE" sz="2000" b="1" dirty="0">
              <a:solidFill>
                <a:srgbClr val="003366"/>
              </a:solidFill>
            </a:endParaRPr>
          </a:p>
        </p:txBody>
      </p:sp>
      <p:sp>
        <p:nvSpPr>
          <p:cNvPr id="18" name="Rechteck 17">
            <a:extLst>
              <a:ext uri="{FF2B5EF4-FFF2-40B4-BE49-F238E27FC236}">
                <a16:creationId xmlns:a16="http://schemas.microsoft.com/office/drawing/2014/main" id="{79756CA9-AA8C-4DB7-B73E-BC0D86C7E348}"/>
              </a:ext>
            </a:extLst>
          </p:cNvPr>
          <p:cNvSpPr/>
          <p:nvPr/>
        </p:nvSpPr>
        <p:spPr>
          <a:xfrm>
            <a:off x="189584" y="1299137"/>
            <a:ext cx="3518258" cy="3477875"/>
          </a:xfrm>
          <a:prstGeom prst="rect">
            <a:avLst/>
          </a:prstGeom>
          <a:ln w="38100">
            <a:solidFill>
              <a:srgbClr val="003366"/>
            </a:solidFill>
          </a:ln>
        </p:spPr>
        <p:txBody>
          <a:bodyPr wrap="square" rtlCol="0" anchor="ctr">
            <a:spAutoFit/>
          </a:bodyPr>
          <a:lstStyle/>
          <a:p>
            <a:pPr algn="ctr"/>
            <a:endParaRPr lang="de-DE" sz="2000" b="1" dirty="0">
              <a:solidFill>
                <a:srgbClr val="003366"/>
              </a:solidFill>
            </a:endParaRPr>
          </a:p>
          <a:p>
            <a:pPr algn="ctr"/>
            <a:r>
              <a:rPr lang="de-DE" sz="2000" b="1" u="sng" dirty="0">
                <a:solidFill>
                  <a:srgbClr val="003366"/>
                </a:solidFill>
              </a:rPr>
              <a:t>Freiheitsbeeinträchtigende  Maßnahmen</a:t>
            </a:r>
            <a:r>
              <a:rPr lang="de-DE" sz="2000" b="1" dirty="0">
                <a:solidFill>
                  <a:srgbClr val="003366"/>
                </a:solidFill>
              </a:rPr>
              <a:t> </a:t>
            </a:r>
          </a:p>
          <a:p>
            <a:pPr algn="ctr"/>
            <a:endParaRPr lang="de-DE" sz="2000" b="1" dirty="0">
              <a:solidFill>
                <a:srgbClr val="003366"/>
              </a:solidFill>
            </a:endParaRPr>
          </a:p>
          <a:p>
            <a:pPr algn="ctr"/>
            <a:r>
              <a:rPr lang="de-DE" sz="2000" b="1" dirty="0">
                <a:solidFill>
                  <a:srgbClr val="003366"/>
                </a:solidFill>
              </a:rPr>
              <a:t>fachlich begründbar</a:t>
            </a:r>
          </a:p>
          <a:p>
            <a:pPr algn="ctr"/>
            <a:r>
              <a:rPr lang="de-DE" sz="2000" b="1" dirty="0">
                <a:solidFill>
                  <a:srgbClr val="003366"/>
                </a:solidFill>
              </a:rPr>
              <a:t> </a:t>
            </a:r>
          </a:p>
          <a:p>
            <a:pPr algn="ctr"/>
            <a:r>
              <a:rPr lang="de-DE" sz="2000" b="1" dirty="0">
                <a:solidFill>
                  <a:srgbClr val="003366"/>
                </a:solidFill>
              </a:rPr>
              <a:t>beinhalten keine Freiheitsbeschränkung</a:t>
            </a:r>
          </a:p>
          <a:p>
            <a:pPr algn="ctr"/>
            <a:endParaRPr lang="de-DE" sz="2000" b="1" dirty="0">
              <a:solidFill>
                <a:srgbClr val="003366"/>
              </a:solidFill>
            </a:endParaRPr>
          </a:p>
          <a:p>
            <a:pPr marL="342900" indent="-342900" algn="ctr">
              <a:buFont typeface="Wingdings" panose="05000000000000000000" pitchFamily="2" charset="2"/>
              <a:buChar char="Ø"/>
            </a:pPr>
            <a:r>
              <a:rPr lang="de-DE" sz="2000" b="1" dirty="0">
                <a:solidFill>
                  <a:srgbClr val="003366"/>
                </a:solidFill>
              </a:rPr>
              <a:t>PÄDAGOGIK</a:t>
            </a:r>
          </a:p>
          <a:p>
            <a:pPr algn="ctr"/>
            <a:endParaRPr lang="de-DE" sz="2000" b="1" dirty="0">
              <a:solidFill>
                <a:srgbClr val="003366"/>
              </a:solidFill>
            </a:endParaRPr>
          </a:p>
        </p:txBody>
      </p:sp>
      <p:sp>
        <p:nvSpPr>
          <p:cNvPr id="19" name="Pfeil: nach rechts 18">
            <a:extLst>
              <a:ext uri="{FF2B5EF4-FFF2-40B4-BE49-F238E27FC236}">
                <a16:creationId xmlns:a16="http://schemas.microsoft.com/office/drawing/2014/main" id="{B9D6D604-C068-4178-B331-E366C8E81136}"/>
              </a:ext>
            </a:extLst>
          </p:cNvPr>
          <p:cNvSpPr/>
          <p:nvPr/>
        </p:nvSpPr>
        <p:spPr>
          <a:xfrm>
            <a:off x="1447877" y="4036350"/>
            <a:ext cx="459827" cy="112730"/>
          </a:xfrm>
          <a:prstGeom prst="rightArrow">
            <a:avLst/>
          </a:prstGeom>
        </p:spPr>
        <p:txBody>
          <a:bodyPr rtlCol="0" anchor="ctr">
            <a:spAutoFit/>
          </a:bodyPr>
          <a:lstStyle/>
          <a:p>
            <a:pPr algn="ctr"/>
            <a:endParaRPr lang="de-DE" sz="2000" b="1" dirty="0">
              <a:solidFill>
                <a:srgbClr val="003366"/>
              </a:solidFill>
            </a:endParaRPr>
          </a:p>
        </p:txBody>
      </p:sp>
      <p:sp>
        <p:nvSpPr>
          <p:cNvPr id="27" name="Rechteck 26">
            <a:extLst>
              <a:ext uri="{FF2B5EF4-FFF2-40B4-BE49-F238E27FC236}">
                <a16:creationId xmlns:a16="http://schemas.microsoft.com/office/drawing/2014/main" id="{A60E6D4C-15B1-459D-886E-96FF860E25AD}"/>
              </a:ext>
            </a:extLst>
          </p:cNvPr>
          <p:cNvSpPr/>
          <p:nvPr/>
        </p:nvSpPr>
        <p:spPr>
          <a:xfrm>
            <a:off x="4176869" y="1320059"/>
            <a:ext cx="4767194" cy="2554545"/>
          </a:xfrm>
          <a:prstGeom prst="rect">
            <a:avLst/>
          </a:prstGeom>
          <a:ln w="38100">
            <a:solidFill>
              <a:srgbClr val="FF0000"/>
            </a:solidFill>
          </a:ln>
        </p:spPr>
        <p:txBody>
          <a:bodyPr wrap="square" rtlCol="0" anchor="ctr">
            <a:spAutoFit/>
          </a:bodyPr>
          <a:lstStyle/>
          <a:p>
            <a:pPr algn="ctr"/>
            <a:endParaRPr lang="de-DE" sz="2000" b="1" dirty="0">
              <a:solidFill>
                <a:srgbClr val="FF0000"/>
              </a:solidFill>
            </a:endParaRPr>
          </a:p>
          <a:p>
            <a:pPr algn="ctr"/>
            <a:r>
              <a:rPr lang="de-DE" sz="2000" b="1" u="sng" dirty="0">
                <a:solidFill>
                  <a:srgbClr val="FF0000"/>
                </a:solidFill>
              </a:rPr>
              <a:t>Maßnahmen der </a:t>
            </a:r>
            <a:r>
              <a:rPr lang="de-DE" sz="2000" b="1" u="sng" dirty="0" err="1">
                <a:solidFill>
                  <a:srgbClr val="FF0000"/>
                </a:solidFill>
              </a:rPr>
              <a:t>Freiheitsbeschränkg</a:t>
            </a:r>
            <a:r>
              <a:rPr lang="de-DE" sz="2000" b="1" u="sng" dirty="0">
                <a:solidFill>
                  <a:srgbClr val="FF0000"/>
                </a:solidFill>
              </a:rPr>
              <a:t>.</a:t>
            </a:r>
          </a:p>
          <a:p>
            <a:pPr algn="ctr"/>
            <a:endParaRPr lang="de-DE" sz="2000" b="1" dirty="0">
              <a:solidFill>
                <a:srgbClr val="FF0000"/>
              </a:solidFill>
            </a:endParaRPr>
          </a:p>
          <a:p>
            <a:pPr algn="ctr"/>
            <a:r>
              <a:rPr lang="de-DE" sz="2000" b="1" dirty="0">
                <a:solidFill>
                  <a:srgbClr val="FF0000"/>
                </a:solidFill>
              </a:rPr>
              <a:t>fachlich nicht begründbar</a:t>
            </a:r>
          </a:p>
          <a:p>
            <a:pPr algn="ctr"/>
            <a:endParaRPr lang="de-DE" sz="2000" b="1" dirty="0">
              <a:solidFill>
                <a:srgbClr val="FF0000"/>
              </a:solidFill>
            </a:endParaRPr>
          </a:p>
          <a:p>
            <a:pPr marL="342900" indent="-342900" algn="ctr">
              <a:buFont typeface="Wingdings" panose="05000000000000000000" pitchFamily="2" charset="2"/>
              <a:buChar char="Ø"/>
            </a:pPr>
            <a:r>
              <a:rPr lang="de-DE" sz="2000" b="1" dirty="0">
                <a:solidFill>
                  <a:srgbClr val="FF0000"/>
                </a:solidFill>
              </a:rPr>
              <a:t>„Gefahrenabwehr“ / RECHT</a:t>
            </a:r>
          </a:p>
          <a:p>
            <a:pPr marL="342900" indent="-342900" algn="ctr">
              <a:buFont typeface="Wingdings" panose="05000000000000000000" pitchFamily="2" charset="2"/>
              <a:buChar char="Ø"/>
            </a:pPr>
            <a:endParaRPr lang="de-DE" sz="2000" b="1" dirty="0">
              <a:solidFill>
                <a:srgbClr val="FF0000"/>
              </a:solidFill>
            </a:endParaRPr>
          </a:p>
          <a:p>
            <a:pPr marL="342900" indent="-342900" algn="ctr">
              <a:buFont typeface="Wingdings" panose="05000000000000000000" pitchFamily="2" charset="2"/>
              <a:buChar char="Ø"/>
            </a:pPr>
            <a:endParaRPr lang="de-DE" sz="2000" b="1" dirty="0">
              <a:solidFill>
                <a:srgbClr val="FF0000"/>
              </a:solidFill>
            </a:endParaRPr>
          </a:p>
        </p:txBody>
      </p:sp>
      <p:sp>
        <p:nvSpPr>
          <p:cNvPr id="26" name="Rechteck 25">
            <a:extLst>
              <a:ext uri="{FF2B5EF4-FFF2-40B4-BE49-F238E27FC236}">
                <a16:creationId xmlns:a16="http://schemas.microsoft.com/office/drawing/2014/main" id="{B3240905-5823-4991-A7B0-19CDDD34979A}"/>
              </a:ext>
            </a:extLst>
          </p:cNvPr>
          <p:cNvSpPr/>
          <p:nvPr/>
        </p:nvSpPr>
        <p:spPr>
          <a:xfrm>
            <a:off x="-18000" y="-22820"/>
            <a:ext cx="9180000" cy="828000"/>
          </a:xfrm>
          <a:prstGeom prst="rect">
            <a:avLst/>
          </a:prstGeom>
          <a:solidFill>
            <a:srgbClr val="003366"/>
          </a:solidFill>
        </p:spPr>
        <p:txBody>
          <a:bodyPr wrap="square">
            <a:spAutoFit/>
          </a:bodyPr>
          <a:lstStyle/>
          <a:p>
            <a:pPr algn="ctr">
              <a:tabLst>
                <a:tab pos="88900" algn="l"/>
              </a:tabLst>
            </a:pPr>
            <a:r>
              <a:rPr lang="de-DE" sz="2000" b="1" dirty="0">
                <a:solidFill>
                  <a:schemeClr val="bg1"/>
                </a:solidFill>
                <a:effectLst>
                  <a:outerShdw blurRad="38100" dist="38100" dir="2700000" algn="tl">
                    <a:srgbClr val="000000">
                      <a:alpha val="43137"/>
                    </a:srgbClr>
                  </a:outerShdw>
                </a:effectLst>
              </a:rPr>
              <a:t>II. 4.6 Eingriffe in Freiheit </a:t>
            </a:r>
            <a:r>
              <a:rPr lang="de-DE" sz="2000" b="1" dirty="0" err="1">
                <a:solidFill>
                  <a:schemeClr val="bg1"/>
                </a:solidFill>
                <a:effectLst>
                  <a:outerShdw blurRad="38100" dist="38100" dir="2700000" algn="tl">
                    <a:srgbClr val="000000">
                      <a:alpha val="43137"/>
                    </a:srgbClr>
                  </a:outerShdw>
                </a:effectLst>
              </a:rPr>
              <a:t>d.Fortbewegg</a:t>
            </a:r>
            <a:r>
              <a:rPr lang="de-DE" sz="2000" b="1" dirty="0">
                <a:solidFill>
                  <a:schemeClr val="bg1"/>
                </a:solidFill>
                <a:effectLst>
                  <a:outerShdw blurRad="38100" dist="38100" dir="2700000" algn="tl">
                    <a:srgbClr val="000000">
                      <a:alpha val="43137"/>
                    </a:srgbClr>
                  </a:outerShdw>
                </a:effectLst>
              </a:rPr>
              <a:t>.  </a:t>
            </a:r>
            <a:r>
              <a:rPr lang="de-DE" sz="2000" b="1" u="sng" dirty="0">
                <a:solidFill>
                  <a:schemeClr val="bg1"/>
                </a:solidFill>
              </a:rPr>
              <a:t>D. ÜBERSICHT</a:t>
            </a:r>
          </a:p>
          <a:p>
            <a:pPr algn="just">
              <a:tabLst>
                <a:tab pos="88900" algn="l"/>
              </a:tabLst>
            </a:pPr>
            <a:endParaRPr lang="de-DE" sz="2000" b="1" dirty="0">
              <a:solidFill>
                <a:schemeClr val="bg1"/>
              </a:solidFill>
            </a:endParaRPr>
          </a:p>
          <a:p>
            <a:pPr algn="ctr">
              <a:tabLst>
                <a:tab pos="88900" algn="l"/>
              </a:tabLst>
            </a:pPr>
            <a:r>
              <a:rPr lang="de-DE" sz="2400" b="1" dirty="0">
                <a:solidFill>
                  <a:schemeClr val="bg1"/>
                </a:solidFill>
              </a:rPr>
              <a:t> </a:t>
            </a:r>
            <a:r>
              <a:rPr lang="de-DE" sz="2000" b="1" dirty="0">
                <a:solidFill>
                  <a:schemeClr val="bg1"/>
                </a:solidFill>
              </a:rPr>
              <a:t> </a:t>
            </a:r>
          </a:p>
        </p:txBody>
      </p:sp>
      <p:sp>
        <p:nvSpPr>
          <p:cNvPr id="15" name="Rechteck 14">
            <a:extLst>
              <a:ext uri="{FF2B5EF4-FFF2-40B4-BE49-F238E27FC236}">
                <a16:creationId xmlns:a16="http://schemas.microsoft.com/office/drawing/2014/main" id="{81A01C02-2CDE-4AE0-8B5B-81014BC9C480}"/>
              </a:ext>
            </a:extLst>
          </p:cNvPr>
          <p:cNvSpPr/>
          <p:nvPr/>
        </p:nvSpPr>
        <p:spPr>
          <a:xfrm>
            <a:off x="4184101" y="4092715"/>
            <a:ext cx="4770315" cy="2554545"/>
          </a:xfrm>
          <a:prstGeom prst="rect">
            <a:avLst/>
          </a:prstGeom>
          <a:ln w="38100">
            <a:solidFill>
              <a:srgbClr val="FF0000"/>
            </a:solidFill>
          </a:ln>
        </p:spPr>
        <p:txBody>
          <a:bodyPr rtlCol="0" anchor="ctr">
            <a:spAutoFit/>
          </a:bodyPr>
          <a:lstStyle/>
          <a:p>
            <a:pPr algn="ctr"/>
            <a:r>
              <a:rPr lang="de-DE" sz="2000" b="1" u="sng" dirty="0">
                <a:solidFill>
                  <a:srgbClr val="FF0000"/>
                </a:solidFill>
              </a:rPr>
              <a:t>Freiheitsentziehende Unterbringung</a:t>
            </a:r>
          </a:p>
          <a:p>
            <a:pPr algn="ctr"/>
            <a:endParaRPr lang="de-DE" sz="2000" b="1" dirty="0">
              <a:solidFill>
                <a:srgbClr val="FF0000"/>
              </a:solidFill>
            </a:endParaRPr>
          </a:p>
          <a:p>
            <a:pPr algn="ctr"/>
            <a:r>
              <a:rPr lang="de-DE" sz="2000" b="1" dirty="0">
                <a:solidFill>
                  <a:srgbClr val="FF0000"/>
                </a:solidFill>
              </a:rPr>
              <a:t>auf Dauer angelegte „geschlossene Unterbringung“ </a:t>
            </a:r>
          </a:p>
          <a:p>
            <a:pPr marL="342900" indent="-342900" algn="ctr">
              <a:buFont typeface="Wingdings" panose="05000000000000000000" pitchFamily="2" charset="2"/>
              <a:buChar char="Ø"/>
            </a:pPr>
            <a:endParaRPr lang="de-DE" sz="2000" b="1" dirty="0">
              <a:solidFill>
                <a:srgbClr val="FF0000"/>
              </a:solidFill>
            </a:endParaRPr>
          </a:p>
          <a:p>
            <a:pPr marL="342900" indent="-342900" algn="ctr">
              <a:buFont typeface="Wingdings" panose="05000000000000000000" pitchFamily="2" charset="2"/>
              <a:buChar char="Ø"/>
            </a:pPr>
            <a:r>
              <a:rPr lang="de-DE" sz="2000" b="1" dirty="0">
                <a:solidFill>
                  <a:srgbClr val="FF0000"/>
                </a:solidFill>
              </a:rPr>
              <a:t>„Gefahrenabwehr“ / RECHT</a:t>
            </a:r>
          </a:p>
          <a:p>
            <a:pPr algn="ctr"/>
            <a:endParaRPr lang="de-DE" sz="2000" b="1" dirty="0">
              <a:solidFill>
                <a:srgbClr val="FF0000"/>
              </a:solidFill>
            </a:endParaRPr>
          </a:p>
          <a:p>
            <a:pPr algn="ctr"/>
            <a:endParaRPr lang="de-DE" sz="2000" b="1" dirty="0">
              <a:solidFill>
                <a:srgbClr val="FF0000"/>
              </a:solidFill>
            </a:endParaRPr>
          </a:p>
        </p:txBody>
      </p:sp>
    </p:spTree>
    <p:extLst>
      <p:ext uri="{BB962C8B-B14F-4D97-AF65-F5344CB8AC3E}">
        <p14:creationId xmlns:p14="http://schemas.microsoft.com/office/powerpoint/2010/main" val="1027110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hteck 7"/>
          <p:cNvSpPr>
            <a:spLocks noChangeArrowheads="1"/>
          </p:cNvSpPr>
          <p:nvPr/>
        </p:nvSpPr>
        <p:spPr bwMode="auto">
          <a:xfrm>
            <a:off x="0" y="0"/>
            <a:ext cx="9144000" cy="6876000"/>
          </a:xfrm>
          <a:prstGeom prst="rect">
            <a:avLst/>
          </a:prstGeom>
          <a:solidFill>
            <a:schemeClr val="bg1"/>
          </a:solidFill>
          <a:ln w="63500">
            <a:solidFill>
              <a:srgbClr val="003366"/>
            </a:solidFill>
            <a:miter lim="800000"/>
            <a:headEnd/>
            <a:tailEnd/>
          </a:ln>
        </p:spPr>
        <p:txBody>
          <a:bodyPr>
            <a:spAutoFit/>
          </a:bodyPr>
          <a:lstStyle/>
          <a:p>
            <a:pPr marL="457200" indent="-457200">
              <a:defRPr/>
            </a:pPr>
            <a:r>
              <a:rPr lang="de-DE" sz="2400" b="1" dirty="0">
                <a:solidFill>
                  <a:srgbClr val="003366"/>
                </a:solidFill>
              </a:rPr>
              <a:t>8.   </a:t>
            </a:r>
            <a:r>
              <a:rPr lang="de-DE" sz="2400" b="1" dirty="0">
                <a:solidFill>
                  <a:srgbClr val="003366"/>
                </a:solidFill>
                <a:effectLst>
                  <a:outerShdw blurRad="38100" dist="38100" dir="2700000" algn="tl">
                    <a:srgbClr val="000000">
                      <a:alpha val="43137"/>
                    </a:srgbClr>
                  </a:outerShdw>
                </a:effectLst>
              </a:rPr>
              <a:t>Abgrenzung zulässige Macht- Machtmissbrauch</a:t>
            </a:r>
          </a:p>
          <a:p>
            <a:pPr marL="457200" indent="-457200">
              <a:defRPr/>
            </a:pPr>
            <a:endParaRPr lang="de-DE" sz="2400" b="1" dirty="0">
              <a:solidFill>
                <a:srgbClr val="003366"/>
              </a:solidFill>
              <a:effectLst>
                <a:outerShdw blurRad="38100" dist="38100" dir="2700000" algn="tl">
                  <a:srgbClr val="000000">
                    <a:alpha val="43137"/>
                  </a:srgbClr>
                </a:outerShdw>
              </a:effectLst>
            </a:endParaRPr>
          </a:p>
          <a:p>
            <a:pPr>
              <a:defRPr/>
            </a:pPr>
            <a:endParaRPr lang="de-DE" sz="2000" b="1" dirty="0">
              <a:solidFill>
                <a:srgbClr val="003366"/>
              </a:solidFill>
            </a:endParaRPr>
          </a:p>
          <a:p>
            <a:pPr algn="ctr">
              <a:defRPr/>
            </a:pPr>
            <a:r>
              <a:rPr lang="de-DE" sz="2000" b="1" dirty="0">
                <a:solidFill>
                  <a:srgbClr val="003366"/>
                </a:solidFill>
              </a:rPr>
              <a:t>4.7 Begünstigende Rahmenbedingungen des „Machtmissbrauchs“</a:t>
            </a:r>
          </a:p>
          <a:p>
            <a:pPr marL="457200" indent="-457200" algn="ctr">
              <a:defRPr/>
            </a:pPr>
            <a:endParaRPr lang="de-DE" sz="2000" b="1" dirty="0">
              <a:solidFill>
                <a:srgbClr val="003366"/>
              </a:solidFill>
            </a:endParaRPr>
          </a:p>
          <a:p>
            <a:pPr marL="457200" indent="-457200" algn="just">
              <a:buFont typeface="+mj-lt"/>
              <a:buAutoNum type="alphaLcPeriod"/>
              <a:defRPr/>
            </a:pPr>
            <a:r>
              <a:rPr lang="de-DE" sz="2000" dirty="0">
                <a:solidFill>
                  <a:srgbClr val="003366"/>
                </a:solidFill>
              </a:rPr>
              <a:t>Fehlende Reflexion auf der Grundlage objektivierender „fachlicher Hand- </a:t>
            </a:r>
            <a:r>
              <a:rPr lang="de-DE" sz="2000" dirty="0" err="1">
                <a:solidFill>
                  <a:srgbClr val="003366"/>
                </a:solidFill>
              </a:rPr>
              <a:t>lungsleitlinien</a:t>
            </a:r>
            <a:r>
              <a:rPr lang="de-DE" sz="2000" dirty="0">
                <a:solidFill>
                  <a:srgbClr val="003366"/>
                </a:solidFill>
              </a:rPr>
              <a:t>“ des Trägers </a:t>
            </a:r>
          </a:p>
          <a:p>
            <a:pPr marL="457200" indent="-457200" algn="just">
              <a:buFont typeface="+mj-lt"/>
              <a:buAutoNum type="alphaLcPeriod"/>
              <a:defRPr/>
            </a:pPr>
            <a:endParaRPr lang="de-DE" sz="2000" dirty="0">
              <a:solidFill>
                <a:srgbClr val="003366"/>
              </a:solidFill>
            </a:endParaRPr>
          </a:p>
          <a:p>
            <a:pPr marL="457200" indent="-457200" algn="just">
              <a:buFont typeface="+mj-lt"/>
              <a:buAutoNum type="alphaLcPeriod"/>
              <a:defRPr/>
            </a:pPr>
            <a:r>
              <a:rPr lang="de-DE" sz="2000" dirty="0">
                <a:solidFill>
                  <a:srgbClr val="003366"/>
                </a:solidFill>
              </a:rPr>
              <a:t>Fehlende Beschwerdestrukturen, fehlende Beschwerdekultur</a:t>
            </a:r>
          </a:p>
          <a:p>
            <a:pPr marL="457200" indent="-457200" algn="just">
              <a:buFont typeface="+mj-lt"/>
              <a:buAutoNum type="alphaLcPeriod"/>
              <a:defRPr/>
            </a:pPr>
            <a:endParaRPr lang="de-DE" sz="2000" dirty="0">
              <a:solidFill>
                <a:srgbClr val="003366"/>
              </a:solidFill>
            </a:endParaRPr>
          </a:p>
          <a:p>
            <a:pPr marL="457200" indent="-457200" algn="just">
              <a:buFont typeface="+mj-lt"/>
              <a:buAutoNum type="alphaLcPeriod"/>
              <a:defRPr/>
            </a:pPr>
            <a:r>
              <a:rPr lang="de-DE" sz="2000" dirty="0">
                <a:solidFill>
                  <a:srgbClr val="003366"/>
                </a:solidFill>
              </a:rPr>
              <a:t>Fehlendes offenes Diskussionsklima </a:t>
            </a:r>
          </a:p>
          <a:p>
            <a:pPr marL="457200" indent="-457200" algn="just">
              <a:buFont typeface="+mj-lt"/>
              <a:buAutoNum type="alphaLcPeriod"/>
              <a:defRPr/>
            </a:pPr>
            <a:endParaRPr lang="de-DE" sz="2000" dirty="0">
              <a:solidFill>
                <a:srgbClr val="003366"/>
              </a:solidFill>
            </a:endParaRPr>
          </a:p>
          <a:p>
            <a:pPr marL="457200" indent="-457200" algn="just">
              <a:buFont typeface="+mj-lt"/>
              <a:buAutoNum type="alphaLcPeriod"/>
              <a:defRPr/>
            </a:pPr>
            <a:r>
              <a:rPr lang="de-DE" sz="2000" dirty="0">
                <a:solidFill>
                  <a:srgbClr val="003366"/>
                </a:solidFill>
              </a:rPr>
              <a:t>Fehlende Aufklärung über Kindesrechte</a:t>
            </a:r>
          </a:p>
          <a:p>
            <a:pPr algn="just">
              <a:defRPr/>
            </a:pPr>
            <a:endParaRPr lang="de-DE" sz="2000" dirty="0">
              <a:solidFill>
                <a:srgbClr val="003366"/>
              </a:solidFill>
            </a:endParaRPr>
          </a:p>
          <a:p>
            <a:pPr marL="457200" indent="-457200">
              <a:defRPr/>
            </a:pPr>
            <a:r>
              <a:rPr lang="de-DE" sz="2000" dirty="0">
                <a:solidFill>
                  <a:srgbClr val="003366"/>
                </a:solidFill>
              </a:rPr>
              <a:t>       </a:t>
            </a:r>
            <a:r>
              <a:rPr lang="de-DE" sz="2000" b="1" dirty="0">
                <a:solidFill>
                  <a:srgbClr val="003366"/>
                </a:solidFill>
              </a:rPr>
              <a:t>Vorsicht: </a:t>
            </a:r>
            <a:r>
              <a:rPr lang="de-DE" sz="2000" dirty="0">
                <a:solidFill>
                  <a:srgbClr val="003366"/>
                </a:solidFill>
              </a:rPr>
              <a:t>isolierte Aufklärung durch Kindesrechtkataloge läuft Gefahr, das „Spannungsfeld  Erziehungsauftrag - Kindesrechte“ zu  übersehen, falsche Hoffnungen  bei Kindern/ </a:t>
            </a:r>
            <a:r>
              <a:rPr lang="de-DE" sz="2000" dirty="0" err="1">
                <a:solidFill>
                  <a:srgbClr val="003366"/>
                </a:solidFill>
              </a:rPr>
              <a:t>Jugdlchn</a:t>
            </a:r>
            <a:r>
              <a:rPr lang="de-DE" sz="2000" dirty="0">
                <a:solidFill>
                  <a:srgbClr val="003366"/>
                </a:solidFill>
              </a:rPr>
              <a:t>. zu wecken o. päd. Prozesse zu stören.</a:t>
            </a:r>
          </a:p>
          <a:p>
            <a:pPr marL="457200" indent="-457200" algn="just">
              <a:buFont typeface="+mj-lt"/>
              <a:buAutoNum type="alphaLcPeriod"/>
              <a:defRPr/>
            </a:pPr>
            <a:endParaRPr lang="de-DE" sz="2000" b="1" dirty="0">
              <a:solidFill>
                <a:srgbClr val="003366"/>
              </a:solidFill>
            </a:endParaRPr>
          </a:p>
          <a:p>
            <a:pPr marL="457200" indent="-457200" algn="just">
              <a:buFont typeface="+mj-lt"/>
              <a:buAutoNum type="alphaLcPeriod"/>
              <a:defRPr/>
            </a:pPr>
            <a:endParaRPr lang="de-DE" sz="2000" b="1" dirty="0">
              <a:solidFill>
                <a:srgbClr val="003366"/>
              </a:solidFill>
            </a:endParaRPr>
          </a:p>
          <a:p>
            <a:pPr marL="457200" indent="-457200" algn="just">
              <a:buFont typeface="+mj-lt"/>
              <a:buAutoNum type="alphaLcPeriod"/>
              <a:defRPr/>
            </a:pPr>
            <a:endParaRPr lang="de-DE" sz="2000" b="1" dirty="0">
              <a:solidFill>
                <a:srgbClr val="003366"/>
              </a:solidFill>
            </a:endParaRPr>
          </a:p>
          <a:p>
            <a:pPr marL="457200" indent="-457200" algn="just">
              <a:buFont typeface="+mj-lt"/>
              <a:buAutoNum type="alphaLcPeriod"/>
              <a:defRPr/>
            </a:pPr>
            <a:endParaRPr lang="de-DE" sz="2000" b="1" dirty="0">
              <a:solidFill>
                <a:srgbClr val="003366"/>
              </a:solidFill>
            </a:endParaRPr>
          </a:p>
          <a:p>
            <a:pPr marL="457200" indent="-457200" algn="just">
              <a:defRPr/>
            </a:pPr>
            <a:endParaRPr lang="de-DE" sz="2000" b="1" dirty="0">
              <a:solidFill>
                <a:srgbClr val="003366"/>
              </a:solidFill>
            </a:endParaRPr>
          </a:p>
          <a:p>
            <a:pPr marL="457200" indent="-457200">
              <a:defRPr/>
            </a:pPr>
            <a:endParaRPr lang="de-DE" sz="2400" b="1" dirty="0">
              <a:solidFill>
                <a:srgbClr val="003366"/>
              </a:solidFill>
            </a:endParaRPr>
          </a:p>
          <a:p>
            <a:pPr marL="457200" indent="-457200">
              <a:defRPr/>
            </a:pPr>
            <a:endParaRPr lang="de-DE" sz="2400" dirty="0">
              <a:solidFill>
                <a:srgbClr val="003366"/>
              </a:solidFill>
            </a:endParaRPr>
          </a:p>
        </p:txBody>
      </p:sp>
      <p:sp>
        <p:nvSpPr>
          <p:cNvPr id="6" name="Rechteck 5"/>
          <p:cNvSpPr/>
          <p:nvPr/>
        </p:nvSpPr>
        <p:spPr>
          <a:xfrm>
            <a:off x="0" y="0"/>
            <a:ext cx="9144000" cy="461665"/>
          </a:xfrm>
          <a:prstGeom prst="rect">
            <a:avLst/>
          </a:prstGeom>
          <a:solidFill>
            <a:schemeClr val="bg1"/>
          </a:solidFill>
        </p:spPr>
        <p:txBody>
          <a:bodyPr>
            <a:spAutoFit/>
          </a:bodyPr>
          <a:lstStyle/>
          <a:p>
            <a:pPr>
              <a:defRPr/>
            </a:pPr>
            <a:endParaRPr lang="de-DE" sz="2400" u="sng" dirty="0">
              <a:solidFill>
                <a:srgbClr val="003366"/>
              </a:solidFill>
              <a:effectLst>
                <a:outerShdw blurRad="38100" dist="38100" dir="2700000" algn="tl">
                  <a:srgbClr val="000000">
                    <a:alpha val="43137"/>
                  </a:srgbClr>
                </a:outerShdw>
              </a:effectLst>
            </a:endParaRPr>
          </a:p>
        </p:txBody>
      </p:sp>
      <p:sp>
        <p:nvSpPr>
          <p:cNvPr id="5" name="Rechteck 4">
            <a:extLst>
              <a:ext uri="{FF2B5EF4-FFF2-40B4-BE49-F238E27FC236}">
                <a16:creationId xmlns:a16="http://schemas.microsoft.com/office/drawing/2014/main" id="{39B09D6F-6B91-4E20-9D8B-FA4D7EFD41CE}"/>
              </a:ext>
            </a:extLst>
          </p:cNvPr>
          <p:cNvSpPr/>
          <p:nvPr/>
        </p:nvSpPr>
        <p:spPr>
          <a:xfrm>
            <a:off x="-26392" y="-63881"/>
            <a:ext cx="9180000" cy="830997"/>
          </a:xfrm>
          <a:prstGeom prst="rect">
            <a:avLst/>
          </a:prstGeom>
          <a:solidFill>
            <a:srgbClr val="003366"/>
          </a:solidFill>
        </p:spPr>
        <p:txBody>
          <a:bodyPr wrap="square">
            <a:spAutoFit/>
          </a:bodyPr>
          <a:lstStyle/>
          <a:p>
            <a:pPr>
              <a:tabLst>
                <a:tab pos="88900" algn="l"/>
              </a:tabLst>
            </a:pPr>
            <a:r>
              <a:rPr lang="de-DE" sz="2400" b="1" dirty="0">
                <a:solidFill>
                  <a:schemeClr val="bg1"/>
                </a:solidFill>
              </a:rPr>
              <a:t>II. Fachlich - rechtliche Grenzen im „Gewaltverbot“</a:t>
            </a:r>
            <a:r>
              <a:rPr lang="de-DE" sz="2400" dirty="0">
                <a:solidFill>
                  <a:srgbClr val="003366"/>
                </a:solidFill>
              </a:rPr>
              <a:t>.                  </a:t>
            </a:r>
          </a:p>
          <a:p>
            <a:pPr>
              <a:tabLst>
                <a:tab pos="88900" algn="l"/>
              </a:tabLst>
            </a:pPr>
            <a:r>
              <a:rPr lang="de-DE" sz="2400" dirty="0">
                <a:solidFill>
                  <a:srgbClr val="003366"/>
                </a:solidFill>
              </a:rPr>
              <a:t>    </a:t>
            </a:r>
            <a:r>
              <a:rPr lang="de-DE" sz="2000" b="1" dirty="0">
                <a:solidFill>
                  <a:schemeClr val="bg1"/>
                </a:solidFill>
              </a:rPr>
              <a:t>4. Prüfschema zulässige Macht</a:t>
            </a:r>
          </a:p>
        </p:txBody>
      </p:sp>
    </p:spTree>
    <p:extLst>
      <p:ext uri="{BB962C8B-B14F-4D97-AF65-F5344CB8AC3E}">
        <p14:creationId xmlns:p14="http://schemas.microsoft.com/office/powerpoint/2010/main" val="10062607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5" end="5"/>
                                            </p:txEl>
                                          </p:spTgt>
                                        </p:tgtEl>
                                        <p:attrNameLst>
                                          <p:attrName>style.visibility</p:attrName>
                                        </p:attrNameLst>
                                      </p:cBhvr>
                                      <p:to>
                                        <p:strVal val="visible"/>
                                      </p:to>
                                    </p:set>
                                    <p:anim calcmode="lin" valueType="num">
                                      <p:cBhvr additive="base">
                                        <p:cTn id="7"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7" end="7"/>
                                            </p:txEl>
                                          </p:spTgt>
                                        </p:tgtEl>
                                        <p:attrNameLst>
                                          <p:attrName>style.visibility</p:attrName>
                                        </p:attrNameLst>
                                      </p:cBhvr>
                                      <p:to>
                                        <p:strVal val="visible"/>
                                      </p:to>
                                    </p:set>
                                    <p:anim calcmode="lin" valueType="num">
                                      <p:cBhvr additive="base">
                                        <p:cTn id="13"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9">
                                            <p:txEl>
                                              <p:pRg st="9" end="9"/>
                                            </p:txEl>
                                          </p:spTgt>
                                        </p:tgtEl>
                                        <p:attrNameLst>
                                          <p:attrName>style.visibility</p:attrName>
                                        </p:attrNameLst>
                                      </p:cBhvr>
                                      <p:to>
                                        <p:strVal val="visible"/>
                                      </p:to>
                                    </p:set>
                                    <p:anim calcmode="lin" valueType="num">
                                      <p:cBhvr additive="base">
                                        <p:cTn id="19"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299">
                                            <p:txEl>
                                              <p:pRg st="11" end="11"/>
                                            </p:txEl>
                                          </p:spTgt>
                                        </p:tgtEl>
                                        <p:attrNameLst>
                                          <p:attrName>style.visibility</p:attrName>
                                        </p:attrNameLst>
                                      </p:cBhvr>
                                      <p:to>
                                        <p:strVal val="visible"/>
                                      </p:to>
                                    </p:set>
                                    <p:anim calcmode="lin" valueType="num">
                                      <p:cBhvr additive="base">
                                        <p:cTn id="25" dur="500" fill="hold"/>
                                        <p:tgtEl>
                                          <p:spTgt spid="55299">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5299">
                                            <p:txEl>
                                              <p:pRg st="13" end="13"/>
                                            </p:txEl>
                                          </p:spTgt>
                                        </p:tgtEl>
                                        <p:attrNameLst>
                                          <p:attrName>style.visibility</p:attrName>
                                        </p:attrNameLst>
                                      </p:cBhvr>
                                      <p:to>
                                        <p:strVal val="visible"/>
                                      </p:to>
                                    </p:set>
                                    <p:anim calcmode="lin" valueType="num">
                                      <p:cBhvr additive="base">
                                        <p:cTn id="31" dur="500" fill="hold"/>
                                        <p:tgtEl>
                                          <p:spTgt spid="55299">
                                            <p:txEl>
                                              <p:pRg st="13" end="1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2"/>
            <a:ext cx="9144000" cy="6840000"/>
          </a:xfrm>
          <a:prstGeom prst="rect">
            <a:avLst/>
          </a:prstGeom>
          <a:solidFill>
            <a:schemeClr val="bg1"/>
          </a:solidFill>
          <a:ln w="63500">
            <a:solidFill>
              <a:srgbClr val="003366"/>
            </a:solidFill>
          </a:ln>
        </p:spPr>
        <p:txBody>
          <a:bodyPr wrap="square">
            <a:spAutoFit/>
          </a:bodyPr>
          <a:lstStyle/>
          <a:p>
            <a:pPr marL="609600" indent="-609600">
              <a:defRPr/>
            </a:pPr>
            <a:endParaRPr lang="de-DE" sz="2000" b="1" dirty="0">
              <a:solidFill>
                <a:srgbClr val="003366"/>
              </a:solidFill>
            </a:endParaRPr>
          </a:p>
          <a:p>
            <a:pPr marL="609600" indent="-609600">
              <a:defRPr/>
            </a:pPr>
            <a:endParaRPr lang="de-DE" sz="2000" b="1" dirty="0">
              <a:solidFill>
                <a:srgbClr val="003366"/>
              </a:solidFill>
            </a:endParaRPr>
          </a:p>
          <a:p>
            <a:endParaRPr lang="de-DE" sz="2000" b="1" dirty="0">
              <a:solidFill>
                <a:srgbClr val="003366"/>
              </a:solidFill>
            </a:endParaRPr>
          </a:p>
          <a:p>
            <a:pPr algn="ctr"/>
            <a:r>
              <a:rPr lang="de-DE" sz="2000" b="1" dirty="0">
                <a:solidFill>
                  <a:srgbClr val="003366"/>
                </a:solidFill>
              </a:rPr>
              <a:t>4.8     Fallbeispiele/ Anwendung des Prüfschemas     </a:t>
            </a:r>
            <a:endParaRPr lang="de-DE" sz="2000" dirty="0">
              <a:solidFill>
                <a:srgbClr val="003366"/>
              </a:solidFill>
            </a:endParaRPr>
          </a:p>
          <a:p>
            <a:endParaRPr lang="de-DE" sz="2000" dirty="0">
              <a:solidFill>
                <a:srgbClr val="003366"/>
              </a:solidFill>
            </a:endParaRPr>
          </a:p>
          <a:p>
            <a:r>
              <a:rPr lang="de-DE" sz="2000" dirty="0">
                <a:solidFill>
                  <a:srgbClr val="003366"/>
                </a:solidFill>
              </a:rPr>
              <a:t>Jugendlicher wird mit der Aufforderung, das Büro zu verlassen, vom Betreuer an der Schulter gefasst und in Richtung Tür gedrängt.</a:t>
            </a:r>
          </a:p>
          <a:p>
            <a:endParaRPr lang="de-DE" sz="2000" dirty="0">
              <a:solidFill>
                <a:srgbClr val="003366"/>
              </a:solidFill>
            </a:endParaRPr>
          </a:p>
          <a:p>
            <a:r>
              <a:rPr lang="de-DE" sz="2000" dirty="0">
                <a:solidFill>
                  <a:srgbClr val="003366"/>
                </a:solidFill>
              </a:rPr>
              <a:t>Jugendlicher steht drohend vor Betreuer, hält einen Stock in der Hand, den er nicht herausgeben will. Betreuer nimmt ihm diesen aus der Hand.</a:t>
            </a:r>
          </a:p>
          <a:p>
            <a:endParaRPr lang="de-DE" sz="2000" dirty="0">
              <a:solidFill>
                <a:srgbClr val="003366"/>
              </a:solidFill>
            </a:endParaRPr>
          </a:p>
          <a:p>
            <a:pPr marL="457200" indent="-457200">
              <a:defRPr/>
            </a:pPr>
            <a:r>
              <a:rPr lang="de-DE" sz="2000" dirty="0">
                <a:solidFill>
                  <a:srgbClr val="003366"/>
                </a:solidFill>
              </a:rPr>
              <a:t>14jähriger bleibt im Bett, möchte sich der Tagesstruktur entziehen. Erzieher </a:t>
            </a:r>
          </a:p>
          <a:p>
            <a:pPr marL="457200" indent="-457200">
              <a:defRPr/>
            </a:pPr>
            <a:r>
              <a:rPr lang="de-DE" sz="2000" dirty="0">
                <a:solidFill>
                  <a:srgbClr val="003366"/>
                </a:solidFill>
              </a:rPr>
              <a:t>öffnet das Fenster und zieht Bettdecke weg, um Druck auszuüben.</a:t>
            </a:r>
          </a:p>
          <a:p>
            <a:pPr marL="457200" indent="-457200">
              <a:defRPr/>
            </a:pPr>
            <a:endParaRPr lang="de-DE" sz="2000" dirty="0">
              <a:solidFill>
                <a:srgbClr val="003366"/>
              </a:solidFill>
            </a:endParaRPr>
          </a:p>
          <a:p>
            <a:pPr marL="457200" indent="-457200">
              <a:defRPr/>
            </a:pPr>
            <a:r>
              <a:rPr lang="de-DE" sz="2000" dirty="0">
                <a:solidFill>
                  <a:srgbClr val="003366"/>
                </a:solidFill>
              </a:rPr>
              <a:t>Nachdem Zureden und Positivverstärker nichts bewirken, wird in Anwesenheit </a:t>
            </a:r>
          </a:p>
          <a:p>
            <a:pPr marL="457200" indent="-457200">
              <a:defRPr/>
            </a:pPr>
            <a:r>
              <a:rPr lang="de-DE" sz="2000" dirty="0">
                <a:solidFill>
                  <a:srgbClr val="003366"/>
                </a:solidFill>
              </a:rPr>
              <a:t>einer 12jährigen deren Schrank auf Tabak/ Zigaretten durchsucht.  </a:t>
            </a:r>
          </a:p>
          <a:p>
            <a:pPr>
              <a:defRPr/>
            </a:pPr>
            <a:endParaRPr lang="de-DE" sz="2000" dirty="0">
              <a:solidFill>
                <a:srgbClr val="003366"/>
              </a:solidFill>
            </a:endParaRPr>
          </a:p>
          <a:p>
            <a:r>
              <a:rPr lang="de-DE" sz="2000" dirty="0">
                <a:solidFill>
                  <a:srgbClr val="003366"/>
                </a:solidFill>
              </a:rPr>
              <a:t>Es gibt nur Brot, wenn man zu spät zum Essen kommt.</a:t>
            </a: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7" name="Rechteck 6">
            <a:extLst>
              <a:ext uri="{FF2B5EF4-FFF2-40B4-BE49-F238E27FC236}">
                <a16:creationId xmlns:a16="http://schemas.microsoft.com/office/drawing/2014/main" id="{331C65B0-A9D6-4D93-B756-C63B215CC3FF}"/>
              </a:ext>
            </a:extLst>
          </p:cNvPr>
          <p:cNvSpPr/>
          <p:nvPr/>
        </p:nvSpPr>
        <p:spPr>
          <a:xfrm>
            <a:off x="-26392" y="-63881"/>
            <a:ext cx="9180000" cy="830997"/>
          </a:xfrm>
          <a:prstGeom prst="rect">
            <a:avLst/>
          </a:prstGeom>
          <a:solidFill>
            <a:srgbClr val="003366"/>
          </a:solidFill>
        </p:spPr>
        <p:txBody>
          <a:bodyPr wrap="square">
            <a:spAutoFit/>
          </a:bodyPr>
          <a:lstStyle/>
          <a:p>
            <a:pPr>
              <a:tabLst>
                <a:tab pos="88900" algn="l"/>
              </a:tabLst>
            </a:pPr>
            <a:r>
              <a:rPr lang="de-DE" sz="2400" b="1" dirty="0">
                <a:solidFill>
                  <a:schemeClr val="bg1"/>
                </a:solidFill>
              </a:rPr>
              <a:t>II. Fachlich - rechtliche Grenzen im „Gewaltverbot“</a:t>
            </a:r>
            <a:r>
              <a:rPr lang="de-DE" sz="2400" dirty="0">
                <a:solidFill>
                  <a:srgbClr val="003366"/>
                </a:solidFill>
              </a:rPr>
              <a:t>.                  </a:t>
            </a:r>
          </a:p>
          <a:p>
            <a:pPr>
              <a:tabLst>
                <a:tab pos="88900" algn="l"/>
              </a:tabLst>
            </a:pPr>
            <a:r>
              <a:rPr lang="de-DE" sz="2400" dirty="0">
                <a:solidFill>
                  <a:srgbClr val="003366"/>
                </a:solidFill>
              </a:rPr>
              <a:t>    </a:t>
            </a:r>
            <a:r>
              <a:rPr lang="de-DE" sz="2000" b="1" dirty="0">
                <a:solidFill>
                  <a:schemeClr val="bg1"/>
                </a:solidFill>
              </a:rPr>
              <a:t>4. Prüfschema zulässige Macht</a:t>
            </a:r>
            <a:endParaRPr lang="de-DE" sz="2000" dirty="0">
              <a:solidFill>
                <a:schemeClr val="bg1"/>
              </a:solidFill>
            </a:endParaRPr>
          </a:p>
        </p:txBody>
      </p:sp>
    </p:spTree>
    <p:extLst>
      <p:ext uri="{BB962C8B-B14F-4D97-AF65-F5344CB8AC3E}">
        <p14:creationId xmlns:p14="http://schemas.microsoft.com/office/powerpoint/2010/main" val="330513935"/>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
            <a:ext cx="9144000" cy="6876000"/>
          </a:xfrm>
          <a:prstGeom prst="rect">
            <a:avLst/>
          </a:prstGeom>
          <a:solidFill>
            <a:schemeClr val="bg1"/>
          </a:solidFill>
          <a:ln w="63500">
            <a:solidFill>
              <a:srgbClr val="003366"/>
            </a:solidFill>
            <a:miter lim="800000"/>
            <a:headEnd/>
            <a:tailEnd/>
          </a:ln>
        </p:spPr>
        <p:txBody>
          <a:bodyPr>
            <a:spAutoFit/>
          </a:bodyPr>
          <a:lstStyle/>
          <a:p>
            <a:pPr algn="ctr"/>
            <a:endParaRPr lang="de-DE" sz="2000" b="1" dirty="0">
              <a:solidFill>
                <a:srgbClr val="003366"/>
              </a:solidFill>
              <a:effectLst>
                <a:outerShdw blurRad="38100" dist="38100" dir="2700000" algn="tl">
                  <a:srgbClr val="000000">
                    <a:alpha val="43137"/>
                  </a:srgbClr>
                </a:outerShdw>
              </a:effectLst>
            </a:endParaRPr>
          </a:p>
          <a:p>
            <a:pPr algn="ctr"/>
            <a:r>
              <a:rPr lang="de-DE" sz="2400" b="1" dirty="0">
                <a:solidFill>
                  <a:srgbClr val="003366"/>
                </a:solidFill>
                <a:effectLst>
                  <a:outerShdw blurRad="38100" dist="38100" dir="2700000" algn="tl">
                    <a:srgbClr val="000000">
                      <a:alpha val="43137"/>
                    </a:srgbClr>
                  </a:outerShdw>
                </a:effectLst>
              </a:rPr>
              <a:t>III. Workshop / Fragen und Fallbeispiele aus der pädagogischen Praxis</a:t>
            </a:r>
          </a:p>
          <a:p>
            <a:endParaRPr lang="de-DE" sz="2000" b="1" dirty="0">
              <a:solidFill>
                <a:srgbClr val="003366"/>
              </a:solidFill>
              <a:effectLst>
                <a:outerShdw blurRad="38100" dist="38100" dir="2700000" algn="tl">
                  <a:srgbClr val="000000">
                    <a:alpha val="43137"/>
                  </a:srgbClr>
                </a:outerShdw>
              </a:effectLst>
            </a:endParaRPr>
          </a:p>
          <a:p>
            <a:pPr algn="ctr"/>
            <a:r>
              <a:rPr lang="de-DE" sz="2000" b="1" dirty="0">
                <a:solidFill>
                  <a:srgbClr val="003366"/>
                </a:solidFill>
                <a:effectLst>
                  <a:outerShdw blurRad="38100" dist="38100" dir="2700000" algn="tl">
                    <a:srgbClr val="000000">
                      <a:alpha val="43137"/>
                    </a:srgbClr>
                  </a:outerShdw>
                </a:effectLst>
              </a:rPr>
              <a:t>Zusammenfassung des 1. Teils: in der Pädagogik kann nur fachlich begründbares/ legitimes Verhalten rechtens sein – weitere Voraussetzung der Rechtmäßigkeit ist die Zustimmung der </a:t>
            </a:r>
            <a:r>
              <a:rPr lang="de-DE" sz="2000" b="1" dirty="0" err="1">
                <a:solidFill>
                  <a:srgbClr val="003366"/>
                </a:solidFill>
                <a:effectLst>
                  <a:outerShdw blurRad="38100" dist="38100" dir="2700000" algn="tl">
                    <a:srgbClr val="000000">
                      <a:alpha val="43137"/>
                    </a:srgbClr>
                  </a:outerShdw>
                </a:effectLst>
              </a:rPr>
              <a:t>Obsorgeberechtigten</a:t>
            </a:r>
            <a:endParaRPr lang="de-DE" sz="2000" b="1" dirty="0">
              <a:solidFill>
                <a:srgbClr val="003366"/>
              </a:solidFill>
              <a:effectLst>
                <a:outerShdw blurRad="38100" dist="38100" dir="2700000" algn="tl">
                  <a:srgbClr val="000000">
                    <a:alpha val="43137"/>
                  </a:srgbClr>
                </a:outerShdw>
              </a:effectLst>
            </a:endParaRPr>
          </a:p>
          <a:p>
            <a:pPr algn="ctr"/>
            <a:endParaRPr lang="de-DE" sz="2000" b="1" dirty="0">
              <a:solidFill>
                <a:srgbClr val="003366"/>
              </a:solidFill>
              <a:effectLst>
                <a:outerShdw blurRad="38100" dist="38100" dir="2700000" algn="tl">
                  <a:srgbClr val="000000">
                    <a:alpha val="43137"/>
                  </a:srgbClr>
                </a:outerShdw>
              </a:effectLst>
            </a:endParaRPr>
          </a:p>
          <a:p>
            <a:r>
              <a:rPr lang="de-DE" sz="2000" b="1" i="1" dirty="0">
                <a:solidFill>
                  <a:srgbClr val="003366"/>
                </a:solidFill>
              </a:rPr>
              <a:t>Obsorge      </a:t>
            </a:r>
            <a:r>
              <a:rPr lang="de-DE" sz="2000" dirty="0">
                <a:solidFill>
                  <a:srgbClr val="003366"/>
                </a:solidFill>
              </a:rPr>
              <a:t>Die Eltern haben die Verpflichtung, die Gesundheit des Kindes zu erhalten und zu fördern und es zu erziehen. Weiterhin nehmen sie die </a:t>
            </a:r>
            <a:r>
              <a:rPr lang="de-DE" sz="2000" dirty="0" err="1">
                <a:solidFill>
                  <a:srgbClr val="003366"/>
                </a:solidFill>
              </a:rPr>
              <a:t>gesetzli</a:t>
            </a:r>
            <a:r>
              <a:rPr lang="de-DE" sz="2000" dirty="0">
                <a:solidFill>
                  <a:srgbClr val="003366"/>
                </a:solidFill>
              </a:rPr>
              <a:t>- </a:t>
            </a:r>
            <a:r>
              <a:rPr lang="de-DE" sz="2000" dirty="0" err="1">
                <a:solidFill>
                  <a:srgbClr val="003366"/>
                </a:solidFill>
              </a:rPr>
              <a:t>che</a:t>
            </a:r>
            <a:r>
              <a:rPr lang="de-DE" sz="2000" dirty="0">
                <a:solidFill>
                  <a:srgbClr val="003366"/>
                </a:solidFill>
              </a:rPr>
              <a:t> Vertretung des Kindes/ </a:t>
            </a:r>
            <a:r>
              <a:rPr lang="de-DE" sz="2000" dirty="0" err="1">
                <a:solidFill>
                  <a:srgbClr val="003366"/>
                </a:solidFill>
              </a:rPr>
              <a:t>Jug</a:t>
            </a:r>
            <a:r>
              <a:rPr lang="de-DE" sz="2000" dirty="0">
                <a:solidFill>
                  <a:srgbClr val="003366"/>
                </a:solidFill>
              </a:rPr>
              <a:t>. wahr. </a:t>
            </a:r>
          </a:p>
          <a:p>
            <a:endParaRPr lang="de-DE" sz="2000" dirty="0">
              <a:solidFill>
                <a:srgbClr val="003366"/>
              </a:solidFill>
            </a:endParaRPr>
          </a:p>
          <a:p>
            <a:r>
              <a:rPr lang="de-DE" sz="2000" b="1" i="1" dirty="0">
                <a:solidFill>
                  <a:srgbClr val="003366"/>
                </a:solidFill>
              </a:rPr>
              <a:t>Geteilte Obsorge   </a:t>
            </a:r>
            <a:r>
              <a:rPr lang="de-DE" sz="2000" dirty="0">
                <a:solidFill>
                  <a:srgbClr val="003366"/>
                </a:solidFill>
              </a:rPr>
              <a:t>Bei einer einvernehmlichen Ehescheidung müssen die  El- </a:t>
            </a:r>
            <a:r>
              <a:rPr lang="de-DE" sz="2000" dirty="0" err="1">
                <a:solidFill>
                  <a:srgbClr val="003366"/>
                </a:solidFill>
              </a:rPr>
              <a:t>tern</a:t>
            </a:r>
            <a:r>
              <a:rPr lang="de-DE" sz="2000" dirty="0">
                <a:solidFill>
                  <a:srgbClr val="003366"/>
                </a:solidFill>
              </a:rPr>
              <a:t> dem Gericht eine </a:t>
            </a:r>
            <a:r>
              <a:rPr lang="de-DE" sz="2000" dirty="0" err="1">
                <a:solidFill>
                  <a:srgbClr val="003366"/>
                </a:solidFill>
              </a:rPr>
              <a:t>Vereinbarg</a:t>
            </a:r>
            <a:r>
              <a:rPr lang="de-DE" sz="2000" dirty="0">
                <a:solidFill>
                  <a:srgbClr val="003366"/>
                </a:solidFill>
              </a:rPr>
              <a:t>. vorlegen, wie die Obsorge in Zukunft </a:t>
            </a:r>
            <a:r>
              <a:rPr lang="de-DE" sz="2000" dirty="0" err="1">
                <a:solidFill>
                  <a:srgbClr val="003366"/>
                </a:solidFill>
              </a:rPr>
              <a:t>gestal</a:t>
            </a:r>
            <a:r>
              <a:rPr lang="de-DE" sz="2000" dirty="0">
                <a:solidFill>
                  <a:srgbClr val="003366"/>
                </a:solidFill>
              </a:rPr>
              <a:t>- </a:t>
            </a:r>
            <a:r>
              <a:rPr lang="de-DE" sz="2000" dirty="0" err="1">
                <a:solidFill>
                  <a:srgbClr val="003366"/>
                </a:solidFill>
              </a:rPr>
              <a:t>tet</a:t>
            </a:r>
            <a:r>
              <a:rPr lang="de-DE" sz="2000" dirty="0">
                <a:solidFill>
                  <a:srgbClr val="003366"/>
                </a:solidFill>
              </a:rPr>
              <a:t> sein soll, alleine oder durch beide Elternteile. </a:t>
            </a:r>
            <a:r>
              <a:rPr lang="de-DE" sz="2000" b="1" dirty="0">
                <a:solidFill>
                  <a:srgbClr val="003366"/>
                </a:solidFill>
              </a:rPr>
              <a:t>Teilen sich beide die </a:t>
            </a:r>
            <a:r>
              <a:rPr lang="de-DE" sz="2000" b="1" dirty="0" err="1">
                <a:solidFill>
                  <a:srgbClr val="003366"/>
                </a:solidFill>
              </a:rPr>
              <a:t>Obsor</a:t>
            </a:r>
            <a:r>
              <a:rPr lang="de-DE" sz="2000" b="1" dirty="0">
                <a:solidFill>
                  <a:srgbClr val="003366"/>
                </a:solidFill>
              </a:rPr>
              <a:t>- </a:t>
            </a:r>
            <a:r>
              <a:rPr lang="de-DE" sz="2000" b="1" dirty="0" err="1">
                <a:solidFill>
                  <a:srgbClr val="003366"/>
                </a:solidFill>
              </a:rPr>
              <a:t>ge</a:t>
            </a:r>
            <a:r>
              <a:rPr lang="de-DE" sz="2000" b="1" dirty="0">
                <a:solidFill>
                  <a:srgbClr val="003366"/>
                </a:solidFill>
              </a:rPr>
              <a:t>, muss festgelegt werden, bei welchem  Elternteil d. Kind s. </a:t>
            </a:r>
            <a:r>
              <a:rPr lang="de-DE" sz="2000" b="1" dirty="0" err="1">
                <a:solidFill>
                  <a:srgbClr val="003366"/>
                </a:solidFill>
              </a:rPr>
              <a:t>hauptsächl</a:t>
            </a:r>
            <a:r>
              <a:rPr lang="de-DE" sz="2000" b="1" dirty="0">
                <a:solidFill>
                  <a:srgbClr val="003366"/>
                </a:solidFill>
              </a:rPr>
              <a:t>. aufhält. </a:t>
            </a:r>
            <a:r>
              <a:rPr lang="de-DE" sz="2000" dirty="0">
                <a:solidFill>
                  <a:srgbClr val="003366"/>
                </a:solidFill>
              </a:rPr>
              <a:t>Nach einer strittigen Scheidung müssen </a:t>
            </a:r>
            <a:r>
              <a:rPr lang="de-DE" sz="2000" dirty="0" err="1">
                <a:solidFill>
                  <a:srgbClr val="003366"/>
                </a:solidFill>
              </a:rPr>
              <a:t>d.Eltern</a:t>
            </a:r>
            <a:r>
              <a:rPr lang="de-DE" sz="2000" dirty="0">
                <a:solidFill>
                  <a:srgbClr val="003366"/>
                </a:solidFill>
              </a:rPr>
              <a:t> dem Gericht ebenfalls eine </a:t>
            </a:r>
            <a:r>
              <a:rPr lang="de-DE" sz="2000" dirty="0" err="1">
                <a:solidFill>
                  <a:srgbClr val="003366"/>
                </a:solidFill>
              </a:rPr>
              <a:t>Regelg</a:t>
            </a:r>
            <a:r>
              <a:rPr lang="de-DE" sz="2000" dirty="0">
                <a:solidFill>
                  <a:srgbClr val="003366"/>
                </a:solidFill>
              </a:rPr>
              <a:t>. vorlegen. Können sie sich nicht einigen, trifft das Gericht eine </a:t>
            </a:r>
            <a:r>
              <a:rPr lang="de-DE" sz="2000" dirty="0" err="1">
                <a:solidFill>
                  <a:srgbClr val="003366"/>
                </a:solidFill>
              </a:rPr>
              <a:t>Ent</a:t>
            </a:r>
            <a:r>
              <a:rPr lang="de-DE" sz="2000" dirty="0">
                <a:solidFill>
                  <a:srgbClr val="003366"/>
                </a:solidFill>
              </a:rPr>
              <a:t>- </a:t>
            </a:r>
            <a:r>
              <a:rPr lang="de-DE" sz="2000" dirty="0" err="1">
                <a:solidFill>
                  <a:srgbClr val="003366"/>
                </a:solidFill>
              </a:rPr>
              <a:t>scheidg</a:t>
            </a:r>
            <a:r>
              <a:rPr lang="de-DE" sz="2000" dirty="0">
                <a:solidFill>
                  <a:srgbClr val="003366"/>
                </a:solidFill>
              </a:rPr>
              <a:t>. Die Grundlagen der Entscheidung werden in einem Gerichtsverfahren ermittelt. Dies  hindert aber weder die  Eltern noch das Gericht daran, eine s. g.  „Doppelresidenz“, also eine gleichteilige Betreuung, zu vereinbaren.</a:t>
            </a:r>
          </a:p>
          <a:p>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endParaRPr lang="de-DE" sz="2000" dirty="0">
              <a:solidFill>
                <a:srgbClr val="003366"/>
              </a:solidFill>
            </a:endParaRPr>
          </a:p>
          <a:p>
            <a:pPr lvl="0"/>
            <a:r>
              <a:rPr lang="de-DE" sz="2000" dirty="0">
                <a:solidFill>
                  <a:srgbClr val="003366"/>
                </a:solidFill>
              </a:rPr>
              <a:t> </a:t>
            </a:r>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p:txBody>
      </p:sp>
    </p:spTree>
    <p:extLst>
      <p:ext uri="{BB962C8B-B14F-4D97-AF65-F5344CB8AC3E}">
        <p14:creationId xmlns:p14="http://schemas.microsoft.com/office/powerpoint/2010/main" val="8271856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3" end="3"/>
                                            </p:txEl>
                                          </p:spTgt>
                                        </p:tgtEl>
                                        <p:attrNameLst>
                                          <p:attrName>style.visibility</p:attrName>
                                        </p:attrNameLst>
                                      </p:cBhvr>
                                      <p:to>
                                        <p:strVal val="visible"/>
                                      </p:to>
                                    </p:set>
                                    <p:anim calcmode="lin" valueType="num">
                                      <p:cBhvr additive="base">
                                        <p:cTn id="7"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5" end="5"/>
                                            </p:txEl>
                                          </p:spTgt>
                                        </p:tgtEl>
                                        <p:attrNameLst>
                                          <p:attrName>style.visibility</p:attrName>
                                        </p:attrNameLst>
                                      </p:cBhvr>
                                      <p:to>
                                        <p:strVal val="visible"/>
                                      </p:to>
                                    </p:set>
                                    <p:anim calcmode="lin" valueType="num">
                                      <p:cBhvr additive="base">
                                        <p:cTn id="13"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5299">
                                            <p:txEl>
                                              <p:pRg st="7" end="7"/>
                                            </p:txEl>
                                          </p:spTgt>
                                        </p:tgtEl>
                                        <p:attrNameLst>
                                          <p:attrName>style.visibility</p:attrName>
                                        </p:attrNameLst>
                                      </p:cBhvr>
                                      <p:to>
                                        <p:strVal val="visible"/>
                                      </p:to>
                                    </p:set>
                                    <p:anim calcmode="lin" valueType="num">
                                      <p:cBhvr additive="base">
                                        <p:cTn id="17"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2"/>
            <a:ext cx="9144000" cy="6912000"/>
          </a:xfrm>
          <a:prstGeom prst="rect">
            <a:avLst/>
          </a:prstGeom>
          <a:solidFill>
            <a:schemeClr val="bg1"/>
          </a:solidFill>
          <a:ln w="63500">
            <a:solidFill>
              <a:srgbClr val="003366"/>
            </a:solidFill>
          </a:ln>
        </p:spPr>
        <p:txBody>
          <a:bodyPr wrap="square">
            <a:spAutoFit/>
          </a:bodyPr>
          <a:lstStyle/>
          <a:p>
            <a:pPr marL="609600" indent="-609600">
              <a:defRPr/>
            </a:pPr>
            <a:endParaRPr lang="de-DE" sz="2000" b="1" dirty="0">
              <a:solidFill>
                <a:srgbClr val="003366"/>
              </a:solidFill>
            </a:endParaRPr>
          </a:p>
          <a:p>
            <a:pPr marL="609600" indent="-609600">
              <a:defRPr/>
            </a:pPr>
            <a:endParaRPr lang="de-DE" sz="2000" b="1" dirty="0">
              <a:solidFill>
                <a:srgbClr val="003366"/>
              </a:solidFill>
            </a:endParaRPr>
          </a:p>
          <a:p>
            <a:r>
              <a:rPr lang="de-DE" sz="2000" dirty="0">
                <a:solidFill>
                  <a:srgbClr val="003366"/>
                </a:solidFill>
              </a:rPr>
              <a:t>                                           </a:t>
            </a:r>
          </a:p>
          <a:p>
            <a:r>
              <a:rPr lang="de-DE" sz="2000" dirty="0">
                <a:solidFill>
                  <a:srgbClr val="003366"/>
                </a:solidFill>
              </a:rPr>
              <a:t>                                           verbale päd.</a:t>
            </a:r>
            <a:r>
              <a:rPr lang="de-DE" sz="2000" dirty="0" err="1">
                <a:solidFill>
                  <a:srgbClr val="003366"/>
                </a:solidFill>
              </a:rPr>
              <a:t>Grenzsetzg</a:t>
            </a:r>
            <a:r>
              <a:rPr lang="de-DE" sz="2000" dirty="0">
                <a:solidFill>
                  <a:srgbClr val="003366"/>
                </a:solidFill>
              </a:rPr>
              <a:t>.</a:t>
            </a:r>
            <a:r>
              <a:rPr lang="de-DE" sz="2000" b="1" dirty="0">
                <a:solidFill>
                  <a:srgbClr val="003366"/>
                </a:solidFill>
              </a:rPr>
              <a:t>►</a:t>
            </a:r>
            <a:r>
              <a:rPr lang="de-DE" sz="2000" dirty="0" err="1">
                <a:solidFill>
                  <a:srgbClr val="003366"/>
                </a:solidFill>
              </a:rPr>
              <a:t>Regeln,Verbote</a:t>
            </a:r>
            <a:r>
              <a:rPr lang="de-DE" sz="2000" dirty="0">
                <a:solidFill>
                  <a:srgbClr val="003366"/>
                </a:solidFill>
              </a:rPr>
              <a:t> u. Strafen</a:t>
            </a:r>
          </a:p>
          <a:p>
            <a:r>
              <a:rPr lang="de-DE" sz="2000" dirty="0">
                <a:solidFill>
                  <a:srgbClr val="003366"/>
                </a:solidFill>
              </a:rPr>
              <a:t>  </a:t>
            </a:r>
            <a:endParaRPr lang="de-DE" sz="2000" b="1" dirty="0">
              <a:solidFill>
                <a:srgbClr val="003366"/>
              </a:solidFill>
            </a:endParaRPr>
          </a:p>
          <a:p>
            <a:r>
              <a:rPr lang="de-DE" sz="2000" b="1" dirty="0">
                <a:solidFill>
                  <a:srgbClr val="003366"/>
                </a:solidFill>
              </a:rPr>
              <a:t>     </a:t>
            </a:r>
            <a:r>
              <a:rPr lang="de-DE" sz="2000" dirty="0">
                <a:solidFill>
                  <a:srgbClr val="003366"/>
                </a:solidFill>
              </a:rPr>
              <a:t>                              </a:t>
            </a:r>
            <a:r>
              <a:rPr lang="de-DE" sz="2000" b="1" dirty="0">
                <a:solidFill>
                  <a:srgbClr val="003366"/>
                </a:solidFill>
              </a:rPr>
              <a:t> </a:t>
            </a:r>
            <a:r>
              <a:rPr lang="de-DE" sz="2000" dirty="0">
                <a:solidFill>
                  <a:srgbClr val="003366"/>
                </a:solidFill>
              </a:rPr>
              <a:t>       aktive  </a:t>
            </a:r>
            <a:r>
              <a:rPr lang="de-DE" sz="2000" dirty="0" err="1">
                <a:solidFill>
                  <a:srgbClr val="003366"/>
                </a:solidFill>
              </a:rPr>
              <a:t>päd.Grenzsetzg</a:t>
            </a:r>
            <a:r>
              <a:rPr lang="de-DE" sz="2000" dirty="0">
                <a:solidFill>
                  <a:srgbClr val="003366"/>
                </a:solidFill>
              </a:rPr>
              <a:t>. </a:t>
            </a:r>
            <a:r>
              <a:rPr lang="de-DE" sz="2000" b="1" dirty="0">
                <a:solidFill>
                  <a:srgbClr val="003366"/>
                </a:solidFill>
              </a:rPr>
              <a:t>►</a:t>
            </a:r>
            <a:r>
              <a:rPr lang="de-DE" sz="2000" dirty="0">
                <a:solidFill>
                  <a:srgbClr val="003366"/>
                </a:solidFill>
              </a:rPr>
              <a:t>z.B. Wegnahme v. Gegen-                                                                 </a:t>
            </a:r>
          </a:p>
          <a:p>
            <a:r>
              <a:rPr lang="de-DE" sz="2000" dirty="0">
                <a:solidFill>
                  <a:srgbClr val="003366"/>
                </a:solidFill>
              </a:rPr>
              <a:t>                                                                                      ständen u. Festhalten, um </a:t>
            </a:r>
          </a:p>
          <a:p>
            <a:r>
              <a:rPr lang="de-DE" sz="2000" dirty="0">
                <a:solidFill>
                  <a:srgbClr val="003366"/>
                </a:solidFill>
              </a:rPr>
              <a:t>                                                                                      Gespräch zu beenden</a:t>
            </a:r>
          </a:p>
          <a:p>
            <a:r>
              <a:rPr lang="de-DE" sz="2000" dirty="0">
                <a:solidFill>
                  <a:srgbClr val="003366"/>
                </a:solidFill>
              </a:rPr>
              <a:t>                     </a:t>
            </a:r>
          </a:p>
          <a:p>
            <a:r>
              <a:rPr lang="de-DE" sz="2000" b="1" dirty="0">
                <a:solidFill>
                  <a:srgbClr val="003366"/>
                </a:solidFill>
              </a:rPr>
              <a:t>   </a:t>
            </a:r>
            <a:endParaRPr lang="de-DE" sz="2000" dirty="0">
              <a:solidFill>
                <a:srgbClr val="003366"/>
              </a:solidFill>
            </a:endParaRPr>
          </a:p>
          <a:p>
            <a:r>
              <a:rPr lang="de-DE" sz="2000" b="1" dirty="0">
                <a:solidFill>
                  <a:srgbClr val="003366"/>
                </a:solidFill>
              </a:rPr>
              <a:t>               </a:t>
            </a:r>
          </a:p>
          <a:p>
            <a:r>
              <a:rPr lang="de-DE" sz="2000" b="1" dirty="0">
                <a:solidFill>
                  <a:srgbClr val="003366"/>
                </a:solidFill>
              </a:rPr>
              <a:t>  </a:t>
            </a:r>
            <a:endParaRPr lang="de-DE" sz="2000" dirty="0">
              <a:solidFill>
                <a:srgbClr val="003366"/>
              </a:solidFill>
            </a:endParaRPr>
          </a:p>
          <a:p>
            <a:r>
              <a:rPr lang="de-DE" sz="2000" b="1" dirty="0">
                <a:solidFill>
                  <a:srgbClr val="003366"/>
                </a:solidFill>
              </a:rPr>
              <a:t>  </a:t>
            </a:r>
          </a:p>
          <a:p>
            <a:r>
              <a:rPr lang="de-DE" sz="2000" b="1" dirty="0">
                <a:solidFill>
                  <a:srgbClr val="003366"/>
                </a:solidFill>
              </a:rPr>
              <a:t>                                          </a:t>
            </a:r>
            <a:r>
              <a:rPr lang="de-DE" sz="2000" dirty="0">
                <a:solidFill>
                  <a:srgbClr val="003366"/>
                </a:solidFill>
              </a:rPr>
              <a:t> Reaktion bei akuter Eigen- / Fremdgefährdung des </a:t>
            </a:r>
          </a:p>
          <a:p>
            <a:r>
              <a:rPr lang="de-DE" sz="2000" dirty="0">
                <a:solidFill>
                  <a:srgbClr val="003366"/>
                </a:solidFill>
              </a:rPr>
              <a:t>                                           Kindes/ Jugendlichen</a:t>
            </a:r>
            <a:endParaRPr lang="de-DE" sz="2000" b="1" dirty="0">
              <a:solidFill>
                <a:srgbClr val="003366"/>
              </a:solidFill>
            </a:endParaRPr>
          </a:p>
          <a:p>
            <a:endParaRPr lang="de-DE" sz="2000" b="1" dirty="0">
              <a:solidFill>
                <a:srgbClr val="003366"/>
              </a:solidFill>
            </a:endParaRPr>
          </a:p>
          <a:p>
            <a:r>
              <a:rPr lang="de-DE" sz="2000" b="1" dirty="0">
                <a:solidFill>
                  <a:srgbClr val="003366"/>
                </a:solidFill>
              </a:rPr>
              <a:t> </a:t>
            </a:r>
          </a:p>
          <a:p>
            <a:r>
              <a:rPr lang="de-DE" sz="2000" b="1" dirty="0">
                <a:solidFill>
                  <a:srgbClr val="003366"/>
                </a:solidFill>
              </a:rPr>
              <a:t>  </a:t>
            </a:r>
          </a:p>
          <a:p>
            <a:pPr algn="ctr"/>
            <a:r>
              <a:rPr lang="de-DE" sz="2000" b="1" dirty="0">
                <a:solidFill>
                  <a:srgbClr val="003366"/>
                </a:solidFill>
              </a:rPr>
              <a:t>1. u. 2. mit unterschiedlichen Zielen= Spannungsfeld PÄDAGOGIK-RECHT  </a:t>
            </a:r>
          </a:p>
          <a:p>
            <a:pPr algn="ctr"/>
            <a:endParaRPr lang="de-DE" sz="2000" b="1" dirty="0">
              <a:solidFill>
                <a:srgbClr val="003366"/>
              </a:solidFill>
            </a:endParaRPr>
          </a:p>
          <a:p>
            <a:pPr marL="896938" indent="355600">
              <a:buFont typeface="Arial" panose="020B0604020202020204" pitchFamily="34" charset="0"/>
              <a:buChar char="•"/>
              <a:tabLst>
                <a:tab pos="1074738" algn="l"/>
              </a:tabLst>
            </a:pPr>
            <a:r>
              <a:rPr lang="de-DE" sz="2000" b="1" dirty="0">
                <a:solidFill>
                  <a:srgbClr val="003366"/>
                </a:solidFill>
              </a:rPr>
              <a:t>päd. Grenzsetzung  </a:t>
            </a:r>
            <a:r>
              <a:rPr lang="de-DE" sz="2000" dirty="0">
                <a:solidFill>
                  <a:srgbClr val="003366"/>
                </a:solidFill>
              </a:rPr>
              <a:t>►     Fördern  der  Persönlichkeitsentwicklung</a:t>
            </a:r>
          </a:p>
          <a:p>
            <a:pPr marL="896938">
              <a:buFont typeface="Arial" panose="020B0604020202020204" pitchFamily="34" charset="0"/>
              <a:buChar char="•"/>
            </a:pPr>
            <a:r>
              <a:rPr lang="de-DE" sz="2000" dirty="0">
                <a:solidFill>
                  <a:srgbClr val="003366"/>
                </a:solidFill>
              </a:rPr>
              <a:t>    </a:t>
            </a:r>
            <a:r>
              <a:rPr lang="de-DE" sz="2000" b="1" dirty="0">
                <a:solidFill>
                  <a:srgbClr val="FF0000"/>
                </a:solidFill>
              </a:rPr>
              <a:t>Gefahrenabwehr</a:t>
            </a:r>
            <a:r>
              <a:rPr lang="de-DE" sz="2000" b="1" dirty="0">
                <a:solidFill>
                  <a:srgbClr val="003366"/>
                </a:solidFill>
              </a:rPr>
              <a:t>      </a:t>
            </a:r>
            <a:r>
              <a:rPr lang="de-DE" sz="2000" dirty="0">
                <a:solidFill>
                  <a:srgbClr val="003366"/>
                </a:solidFill>
              </a:rPr>
              <a:t>►     Aufsicht/ Kontrolle/ Notwehr  und Nothilfe      </a:t>
            </a:r>
            <a:r>
              <a:rPr lang="de-DE" sz="2000" b="1" dirty="0">
                <a:solidFill>
                  <a:srgbClr val="003366"/>
                </a:solidFill>
              </a:rPr>
              <a:t>                 </a:t>
            </a: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7" name="Rechteck 7">
            <a:extLst>
              <a:ext uri="{FF2B5EF4-FFF2-40B4-BE49-F238E27FC236}">
                <a16:creationId xmlns:a16="http://schemas.microsoft.com/office/drawing/2014/main" id="{E8D7F214-E188-42E6-9C5D-FE8B0A418986}"/>
              </a:ext>
            </a:extLst>
          </p:cNvPr>
          <p:cNvSpPr>
            <a:spLocks noChangeArrowheads="1"/>
          </p:cNvSpPr>
          <p:nvPr/>
        </p:nvSpPr>
        <p:spPr bwMode="auto">
          <a:xfrm>
            <a:off x="0" y="-4"/>
            <a:ext cx="9144000" cy="461665"/>
          </a:xfrm>
          <a:prstGeom prst="rect">
            <a:avLst/>
          </a:prstGeom>
          <a:solidFill>
            <a:schemeClr val="bg1"/>
          </a:solidFill>
          <a:ln w="63500">
            <a:solidFill>
              <a:srgbClr val="003366"/>
            </a:solidFill>
            <a:miter lim="800000"/>
            <a:headEnd/>
            <a:tailEnd/>
          </a:ln>
        </p:spPr>
        <p:txBody>
          <a:bodyPr wrap="square">
            <a:spAutoFit/>
          </a:bodyPr>
          <a:lstStyle/>
          <a:p>
            <a:pPr lvl="0">
              <a:tabLst>
                <a:tab pos="2154238" algn="l"/>
                <a:tab pos="3321050" algn="l"/>
              </a:tabLst>
            </a:pPr>
            <a:r>
              <a:rPr lang="de-DE" sz="2400" b="1" dirty="0">
                <a:solidFill>
                  <a:srgbClr val="003366"/>
                </a:solidFill>
                <a:effectLst>
                  <a:outerShdw blurRad="38100" dist="38100" dir="2700000" algn="tl">
                    <a:srgbClr val="000000">
                      <a:alpha val="43137"/>
                    </a:srgbClr>
                  </a:outerShdw>
                </a:effectLst>
              </a:rPr>
              <a:t> </a:t>
            </a:r>
            <a:r>
              <a:rPr lang="de-DE" sz="2400" b="1" dirty="0">
                <a:solidFill>
                  <a:srgbClr val="003366"/>
                </a:solidFill>
                <a:effectLst>
                  <a:outerShdw blurRad="38100" dist="38100" dir="2700000" algn="tl">
                    <a:srgbClr val="000000">
                      <a:alpha val="43137"/>
                    </a:srgbClr>
                  </a:outerShdw>
                </a:effectLst>
                <a:sym typeface="Symbol"/>
              </a:rPr>
              <a:t>I. Grenzsetzungen - Problemanalyse   </a:t>
            </a:r>
            <a:r>
              <a:rPr lang="de-DE" sz="2000" dirty="0">
                <a:solidFill>
                  <a:srgbClr val="003366"/>
                </a:solidFill>
                <a:effectLst>
                  <a:outerShdw blurRad="38100" dist="38100" dir="2700000" algn="tl">
                    <a:srgbClr val="000000">
                      <a:alpha val="43137"/>
                    </a:srgbClr>
                  </a:outerShdw>
                </a:effectLst>
                <a:sym typeface="Symbol"/>
              </a:rPr>
              <a:t>1</a:t>
            </a:r>
            <a:r>
              <a:rPr lang="de-DE" sz="2000" dirty="0">
                <a:solidFill>
                  <a:srgbClr val="003366"/>
                </a:solidFill>
                <a:sym typeface="Symbol"/>
              </a:rPr>
              <a:t>.</a:t>
            </a:r>
            <a:r>
              <a:rPr lang="de-DE" sz="2000" b="1" dirty="0">
                <a:solidFill>
                  <a:srgbClr val="003366"/>
                </a:solidFill>
                <a:sym typeface="Symbol"/>
              </a:rPr>
              <a:t> Definitionen </a:t>
            </a:r>
            <a:endParaRPr lang="de-DE" sz="2000" b="1" i="1" dirty="0">
              <a:solidFill>
                <a:srgbClr val="003366"/>
              </a:solidFill>
            </a:endParaRPr>
          </a:p>
        </p:txBody>
      </p:sp>
      <p:cxnSp>
        <p:nvCxnSpPr>
          <p:cNvPr id="3" name="Gerade Verbindung mit Pfeil 2">
            <a:extLst>
              <a:ext uri="{FF2B5EF4-FFF2-40B4-BE49-F238E27FC236}">
                <a16:creationId xmlns:a16="http://schemas.microsoft.com/office/drawing/2014/main" id="{48989AFF-DBB2-4A7E-B141-D50D346C2351}"/>
              </a:ext>
            </a:extLst>
          </p:cNvPr>
          <p:cNvCxnSpPr>
            <a:cxnSpLocks/>
          </p:cNvCxnSpPr>
          <p:nvPr/>
        </p:nvCxnSpPr>
        <p:spPr>
          <a:xfrm rot="660000" flipV="1">
            <a:off x="2788102" y="1194209"/>
            <a:ext cx="252000" cy="288000"/>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FAA6CF62-B466-40DC-8201-342041EC2381}"/>
              </a:ext>
            </a:extLst>
          </p:cNvPr>
          <p:cNvSpPr/>
          <p:nvPr/>
        </p:nvSpPr>
        <p:spPr>
          <a:xfrm>
            <a:off x="251520" y="908720"/>
            <a:ext cx="1800200" cy="360040"/>
          </a:xfrm>
          <a:prstGeom prst="rect">
            <a:avLst/>
          </a:prstGeom>
        </p:spPr>
        <p:txBody>
          <a:bodyPr rtlCol="0" anchor="ctr">
            <a:spAutoFit/>
          </a:bodyPr>
          <a:lstStyle/>
          <a:p>
            <a:pPr algn="ctr"/>
            <a:endParaRPr lang="de-DE" sz="2000" b="1" dirty="0">
              <a:solidFill>
                <a:srgbClr val="003366"/>
              </a:solidFill>
            </a:endParaRPr>
          </a:p>
        </p:txBody>
      </p:sp>
      <p:sp>
        <p:nvSpPr>
          <p:cNvPr id="10" name="Rechteck 9">
            <a:extLst>
              <a:ext uri="{FF2B5EF4-FFF2-40B4-BE49-F238E27FC236}">
                <a16:creationId xmlns:a16="http://schemas.microsoft.com/office/drawing/2014/main" id="{5A359A85-7705-4FCF-82AA-500ADAF3265A}"/>
              </a:ext>
            </a:extLst>
          </p:cNvPr>
          <p:cNvSpPr/>
          <p:nvPr/>
        </p:nvSpPr>
        <p:spPr>
          <a:xfrm>
            <a:off x="193871" y="782363"/>
            <a:ext cx="2556000" cy="1512000"/>
          </a:xfrm>
          <a:prstGeom prst="rect">
            <a:avLst/>
          </a:prstGeom>
          <a:solidFill>
            <a:srgbClr val="003366"/>
          </a:solidFill>
          <a:ln w="38100">
            <a:solidFill>
              <a:srgbClr val="003366"/>
            </a:solidFill>
          </a:ln>
        </p:spPr>
        <p:txBody>
          <a:bodyPr rtlCol="0" anchor="ctr">
            <a:spAutoFit/>
          </a:bodyPr>
          <a:lstStyle/>
          <a:p>
            <a:endParaRPr lang="de-DE" sz="2000" b="1" dirty="0">
              <a:solidFill>
                <a:schemeClr val="bg1"/>
              </a:solidFill>
            </a:endParaRPr>
          </a:p>
          <a:p>
            <a:r>
              <a:rPr lang="de-DE" sz="2000" b="1" dirty="0">
                <a:solidFill>
                  <a:schemeClr val="bg1"/>
                </a:solidFill>
              </a:rPr>
              <a:t>1.Grenzsetzung als </a:t>
            </a:r>
          </a:p>
          <a:p>
            <a:r>
              <a:rPr lang="de-DE" sz="2000" b="1" dirty="0">
                <a:solidFill>
                  <a:schemeClr val="bg1"/>
                </a:solidFill>
              </a:rPr>
              <a:t>    </a:t>
            </a:r>
            <a:r>
              <a:rPr lang="de-DE" sz="2000" b="1" dirty="0" err="1">
                <a:solidFill>
                  <a:schemeClr val="bg1"/>
                </a:solidFill>
              </a:rPr>
              <a:t>päd.Grenzsetzg</a:t>
            </a:r>
            <a:r>
              <a:rPr lang="de-DE" sz="2000" b="1" dirty="0">
                <a:solidFill>
                  <a:schemeClr val="bg1"/>
                </a:solidFill>
              </a:rPr>
              <a:t>.</a:t>
            </a:r>
          </a:p>
          <a:p>
            <a:r>
              <a:rPr lang="de-DE" sz="2000" b="1" dirty="0">
                <a:solidFill>
                  <a:schemeClr val="bg1"/>
                </a:solidFill>
              </a:rPr>
              <a:t>   </a:t>
            </a:r>
            <a:r>
              <a:rPr lang="de-DE" sz="2000" b="1" u="sng" dirty="0">
                <a:solidFill>
                  <a:schemeClr val="bg1"/>
                </a:solidFill>
                <a:effectLst>
                  <a:outerShdw blurRad="38100" dist="38100" dir="2700000" algn="tl">
                    <a:srgbClr val="000000">
                      <a:alpha val="43137"/>
                    </a:srgbClr>
                  </a:outerShdw>
                </a:effectLst>
              </a:rPr>
              <a:t>   </a:t>
            </a:r>
          </a:p>
          <a:p>
            <a:r>
              <a:rPr lang="de-DE" sz="2000" b="1" dirty="0">
                <a:solidFill>
                  <a:schemeClr val="bg1"/>
                </a:solidFill>
              </a:rPr>
              <a:t>► </a:t>
            </a:r>
            <a:r>
              <a:rPr lang="de-DE" sz="2000" b="1" dirty="0" err="1">
                <a:solidFill>
                  <a:schemeClr val="bg1"/>
                </a:solidFill>
              </a:rPr>
              <a:t>päd.Ziel</a:t>
            </a:r>
            <a:r>
              <a:rPr lang="de-DE" sz="2000" b="1" dirty="0">
                <a:solidFill>
                  <a:schemeClr val="bg1"/>
                </a:solidFill>
              </a:rPr>
              <a:t> verfolgt/ </a:t>
            </a:r>
          </a:p>
          <a:p>
            <a:r>
              <a:rPr lang="de-DE" sz="2000" b="1" dirty="0">
                <a:solidFill>
                  <a:schemeClr val="bg1"/>
                </a:solidFill>
              </a:rPr>
              <a:t>     PÄDAGOGIK</a:t>
            </a:r>
          </a:p>
          <a:p>
            <a:r>
              <a:rPr lang="de-DE" sz="2000" b="1" dirty="0">
                <a:solidFill>
                  <a:schemeClr val="bg1"/>
                </a:solidFill>
              </a:rPr>
              <a:t> </a:t>
            </a:r>
          </a:p>
        </p:txBody>
      </p:sp>
      <p:cxnSp>
        <p:nvCxnSpPr>
          <p:cNvPr id="17" name="Gerade Verbindung mit Pfeil 16">
            <a:extLst>
              <a:ext uri="{FF2B5EF4-FFF2-40B4-BE49-F238E27FC236}">
                <a16:creationId xmlns:a16="http://schemas.microsoft.com/office/drawing/2014/main" id="{C334B036-C3E0-4229-807E-587B421533DC}"/>
              </a:ext>
            </a:extLst>
          </p:cNvPr>
          <p:cNvCxnSpPr>
            <a:cxnSpLocks/>
          </p:cNvCxnSpPr>
          <p:nvPr/>
        </p:nvCxnSpPr>
        <p:spPr>
          <a:xfrm rot="25560000" flipV="1">
            <a:off x="2783904" y="1433361"/>
            <a:ext cx="288000" cy="252000"/>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F40FC132-7807-43CB-8E33-A958CE0EFEE0}"/>
              </a:ext>
            </a:extLst>
          </p:cNvPr>
          <p:cNvCxnSpPr>
            <a:cxnSpLocks/>
          </p:cNvCxnSpPr>
          <p:nvPr/>
        </p:nvCxnSpPr>
        <p:spPr>
          <a:xfrm rot="23640000" flipV="1">
            <a:off x="2751555" y="4176441"/>
            <a:ext cx="288000" cy="180000"/>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sp>
        <p:nvSpPr>
          <p:cNvPr id="21" name="Rechteck 20">
            <a:extLst>
              <a:ext uri="{FF2B5EF4-FFF2-40B4-BE49-F238E27FC236}">
                <a16:creationId xmlns:a16="http://schemas.microsoft.com/office/drawing/2014/main" id="{987774AC-A3C0-4AB1-98E5-51AF1C694384}"/>
              </a:ext>
            </a:extLst>
          </p:cNvPr>
          <p:cNvSpPr/>
          <p:nvPr/>
        </p:nvSpPr>
        <p:spPr>
          <a:xfrm>
            <a:off x="192622" y="2647946"/>
            <a:ext cx="8771861" cy="468000"/>
          </a:xfrm>
          <a:prstGeom prst="rect">
            <a:avLst/>
          </a:prstGeom>
          <a:solidFill>
            <a:srgbClr val="5F5F5F"/>
          </a:solidFill>
          <a:ln w="63500">
            <a:solidFill>
              <a:srgbClr val="003366"/>
            </a:solidFill>
          </a:ln>
        </p:spPr>
        <p:txBody>
          <a:bodyPr wrap="square" rtlCol="0" anchor="ctr">
            <a:spAutoFit/>
          </a:bodyPr>
          <a:lstStyle/>
          <a:p>
            <a:pPr algn="ctr"/>
            <a:r>
              <a:rPr lang="de-DE" sz="2000" b="1" dirty="0">
                <a:solidFill>
                  <a:schemeClr val="bg1"/>
                </a:solidFill>
              </a:rPr>
              <a:t>Es gibt zweierlei Grenzsetzungen im Doppelauftrag der Erziehung </a:t>
            </a:r>
          </a:p>
        </p:txBody>
      </p:sp>
      <p:sp>
        <p:nvSpPr>
          <p:cNvPr id="15" name="Rechteck 14">
            <a:extLst>
              <a:ext uri="{FF2B5EF4-FFF2-40B4-BE49-F238E27FC236}">
                <a16:creationId xmlns:a16="http://schemas.microsoft.com/office/drawing/2014/main" id="{5BD9D080-6BAE-47FA-8C77-95D51384A2BF}"/>
              </a:ext>
            </a:extLst>
          </p:cNvPr>
          <p:cNvSpPr/>
          <p:nvPr/>
        </p:nvSpPr>
        <p:spPr>
          <a:xfrm>
            <a:off x="206940" y="3454055"/>
            <a:ext cx="2556000" cy="1512000"/>
          </a:xfrm>
          <a:prstGeom prst="rect">
            <a:avLst/>
          </a:prstGeom>
          <a:solidFill>
            <a:srgbClr val="DA3E3E"/>
          </a:solidFill>
          <a:ln w="38100">
            <a:solidFill>
              <a:srgbClr val="003366"/>
            </a:solidFill>
          </a:ln>
        </p:spPr>
        <p:txBody>
          <a:bodyPr rtlCol="0" anchor="ctr">
            <a:spAutoFit/>
          </a:bodyPr>
          <a:lstStyle/>
          <a:p>
            <a:r>
              <a:rPr lang="de-DE" sz="2000" b="1" dirty="0">
                <a:solidFill>
                  <a:schemeClr val="bg1"/>
                </a:solidFill>
              </a:rPr>
              <a:t>2.Grenzsetzung als </a:t>
            </a:r>
          </a:p>
          <a:p>
            <a:pPr algn="ctr"/>
            <a:r>
              <a:rPr lang="de-DE" sz="2000" b="1" dirty="0">
                <a:solidFill>
                  <a:schemeClr val="bg1"/>
                </a:solidFill>
              </a:rPr>
              <a:t>    Gefahrenabwehr</a:t>
            </a:r>
          </a:p>
          <a:p>
            <a:pPr algn="ctr"/>
            <a:endParaRPr lang="de-DE" sz="2000" b="1" u="sng" dirty="0">
              <a:solidFill>
                <a:schemeClr val="bg1"/>
              </a:solidFill>
            </a:endParaRPr>
          </a:p>
          <a:p>
            <a:r>
              <a:rPr lang="de-DE" sz="2000" b="1" dirty="0">
                <a:solidFill>
                  <a:schemeClr val="bg1"/>
                </a:solidFill>
              </a:rPr>
              <a:t>► Aufsicht/ RECHT</a:t>
            </a:r>
          </a:p>
        </p:txBody>
      </p:sp>
      <p:cxnSp>
        <p:nvCxnSpPr>
          <p:cNvPr id="6" name="Gerade Verbindung mit Pfeil 5">
            <a:extLst>
              <a:ext uri="{FF2B5EF4-FFF2-40B4-BE49-F238E27FC236}">
                <a16:creationId xmlns:a16="http://schemas.microsoft.com/office/drawing/2014/main" id="{CBCEAAC1-7102-42F8-8A80-735170441E3A}"/>
              </a:ext>
            </a:extLst>
          </p:cNvPr>
          <p:cNvCxnSpPr/>
          <p:nvPr/>
        </p:nvCxnSpPr>
        <p:spPr>
          <a:xfrm flipV="1">
            <a:off x="2280244" y="2308324"/>
            <a:ext cx="0" cy="288000"/>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5CB3CC0A-7E2B-4FE6-B0BF-00A87B9C0FC3}"/>
              </a:ext>
            </a:extLst>
          </p:cNvPr>
          <p:cNvCxnSpPr>
            <a:cxnSpLocks/>
          </p:cNvCxnSpPr>
          <p:nvPr/>
        </p:nvCxnSpPr>
        <p:spPr>
          <a:xfrm>
            <a:off x="2268538" y="3166055"/>
            <a:ext cx="0" cy="288000"/>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A79B42B3-4E6E-4038-84CF-F2D05CC5BAD3}"/>
              </a:ext>
            </a:extLst>
          </p:cNvPr>
          <p:cNvCxnSpPr/>
          <p:nvPr/>
        </p:nvCxnSpPr>
        <p:spPr>
          <a:xfrm>
            <a:off x="120610" y="5229200"/>
            <a:ext cx="8915883" cy="0"/>
          </a:xfrm>
          <a:prstGeom prst="line">
            <a:avLst/>
          </a:prstGeom>
          <a:ln w="508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9189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 calcmode="lin" valueType="num">
                                      <p:cBhvr additive="base">
                                        <p:cTn id="4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 calcmode="lin" valueType="num">
                                      <p:cBhvr additive="base">
                                        <p:cTn id="5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5">
                                            <p:txEl>
                                              <p:pRg st="13" end="13"/>
                                            </p:txEl>
                                          </p:spTgt>
                                        </p:tgtEl>
                                        <p:attrNameLst>
                                          <p:attrName>style.visibility</p:attrName>
                                        </p:attrNameLst>
                                      </p:cBhvr>
                                      <p:to>
                                        <p:strVal val="visible"/>
                                      </p:to>
                                    </p:set>
                                    <p:anim calcmode="lin" valueType="num">
                                      <p:cBhvr additive="base">
                                        <p:cTn id="75"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5">
                                            <p:txEl>
                                              <p:pRg st="14" end="14"/>
                                            </p:txEl>
                                          </p:spTgt>
                                        </p:tgtEl>
                                        <p:attrNameLst>
                                          <p:attrName>style.visibility</p:attrName>
                                        </p:attrNameLst>
                                      </p:cBhvr>
                                      <p:to>
                                        <p:strVal val="visible"/>
                                      </p:to>
                                    </p:set>
                                    <p:anim calcmode="lin" valueType="num">
                                      <p:cBhvr additive="base">
                                        <p:cTn id="79"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500" fill="hold"/>
                                        <p:tgtEl>
                                          <p:spTgt spid="8"/>
                                        </p:tgtEl>
                                        <p:attrNameLst>
                                          <p:attrName>ppt_x</p:attrName>
                                        </p:attrNameLst>
                                      </p:cBhvr>
                                      <p:tavLst>
                                        <p:tav tm="0">
                                          <p:val>
                                            <p:strVal val="#ppt_x"/>
                                          </p:val>
                                        </p:tav>
                                        <p:tav tm="100000">
                                          <p:val>
                                            <p:strVal val="#ppt_x"/>
                                          </p:val>
                                        </p:tav>
                                      </p:tavLst>
                                    </p:anim>
                                    <p:anim calcmode="lin" valueType="num">
                                      <p:cBhvr additive="base">
                                        <p:cTn id="8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5">
                                            <p:txEl>
                                              <p:pRg st="18" end="18"/>
                                            </p:txEl>
                                          </p:spTgt>
                                        </p:tgtEl>
                                        <p:attrNameLst>
                                          <p:attrName>style.visibility</p:attrName>
                                        </p:attrNameLst>
                                      </p:cBhvr>
                                      <p:to>
                                        <p:strVal val="visible"/>
                                      </p:to>
                                    </p:set>
                                    <p:anim calcmode="lin" valueType="num">
                                      <p:cBhvr additive="base">
                                        <p:cTn id="91" dur="500" fill="hold"/>
                                        <p:tgtEl>
                                          <p:spTgt spid="5">
                                            <p:txEl>
                                              <p:pRg st="18" end="18"/>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5">
                                            <p:txEl>
                                              <p:pRg st="20" end="20"/>
                                            </p:txEl>
                                          </p:spTgt>
                                        </p:tgtEl>
                                        <p:attrNameLst>
                                          <p:attrName>style.visibility</p:attrName>
                                        </p:attrNameLst>
                                      </p:cBhvr>
                                      <p:to>
                                        <p:strVal val="visible"/>
                                      </p:to>
                                    </p:set>
                                    <p:anim calcmode="lin" valueType="num">
                                      <p:cBhvr additive="base">
                                        <p:cTn id="97" dur="500" fill="hold"/>
                                        <p:tgtEl>
                                          <p:spTgt spid="5">
                                            <p:txEl>
                                              <p:pRg st="20" end="2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5">
                                            <p:txEl>
                                              <p:pRg st="21" end="21"/>
                                            </p:txEl>
                                          </p:spTgt>
                                        </p:tgtEl>
                                        <p:attrNameLst>
                                          <p:attrName>style.visibility</p:attrName>
                                        </p:attrNameLst>
                                      </p:cBhvr>
                                      <p:to>
                                        <p:strVal val="visible"/>
                                      </p:to>
                                    </p:set>
                                    <p:anim calcmode="lin" valueType="num">
                                      <p:cBhvr additive="base">
                                        <p:cTn id="103" dur="500" fill="hold"/>
                                        <p:tgtEl>
                                          <p:spTgt spid="5">
                                            <p:txEl>
                                              <p:pRg st="21" end="21"/>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5">
                                            <p:txEl>
                                              <p:pRg st="21" end="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
            <a:ext cx="9144000" cy="6840000"/>
          </a:xfrm>
          <a:prstGeom prst="rect">
            <a:avLst/>
          </a:prstGeom>
          <a:solidFill>
            <a:schemeClr val="bg1"/>
          </a:solidFill>
          <a:ln w="63500">
            <a:solidFill>
              <a:srgbClr val="003366"/>
            </a:solidFill>
            <a:miter lim="800000"/>
            <a:headEnd/>
            <a:tailEnd/>
          </a:ln>
        </p:spPr>
        <p:txBody>
          <a:bodyPr>
            <a:spAutoFit/>
          </a:bodyPr>
          <a:lstStyle/>
          <a:p>
            <a:pPr algn="ctr"/>
            <a:endParaRPr lang="de-DE" sz="2000" b="1" dirty="0">
              <a:solidFill>
                <a:srgbClr val="003366"/>
              </a:solidFill>
              <a:effectLst>
                <a:outerShdw blurRad="38100" dist="38100" dir="2700000" algn="tl">
                  <a:srgbClr val="000000">
                    <a:alpha val="43137"/>
                  </a:srgbClr>
                </a:outerShdw>
              </a:effectLst>
            </a:endParaRPr>
          </a:p>
          <a:p>
            <a:endParaRPr lang="de-DE" sz="2000" dirty="0">
              <a:solidFill>
                <a:srgbClr val="003366"/>
              </a:solidFill>
            </a:endParaRPr>
          </a:p>
          <a:p>
            <a:pPr algn="ctr"/>
            <a:r>
              <a:rPr lang="de-DE" sz="2000" i="1" dirty="0">
                <a:solidFill>
                  <a:srgbClr val="003366"/>
                </a:solidFill>
              </a:rPr>
              <a:t>Anzeigepflicht gegenüber dem Land/ Wiener Magistrat</a:t>
            </a:r>
          </a:p>
          <a:p>
            <a:endParaRPr lang="de-DE" sz="2000" i="1" dirty="0">
              <a:solidFill>
                <a:srgbClr val="003366"/>
              </a:solidFill>
            </a:endParaRPr>
          </a:p>
          <a:p>
            <a:r>
              <a:rPr lang="de-DE" sz="2000" dirty="0">
                <a:solidFill>
                  <a:srgbClr val="003366"/>
                </a:solidFill>
              </a:rPr>
              <a:t>→ Ereignisse, die  geeignet sind, das  „Kindeswohl“ zu gefährden = gewichtige </a:t>
            </a:r>
          </a:p>
          <a:p>
            <a:r>
              <a:rPr lang="de-DE" sz="2000" dirty="0">
                <a:solidFill>
                  <a:srgbClr val="003366"/>
                </a:solidFill>
              </a:rPr>
              <a:t>     Anhaltspunkte einer „Kindeswohlgefährdung“ ⃰ (Verdacht der KWG)</a:t>
            </a:r>
          </a:p>
          <a:p>
            <a:r>
              <a:rPr lang="de-DE" sz="2000" dirty="0">
                <a:solidFill>
                  <a:srgbClr val="003366"/>
                </a:solidFill>
              </a:rPr>
              <a:t>     = Gefährdungsabklärung nach § 24 WKJHG</a:t>
            </a:r>
          </a:p>
          <a:p>
            <a:endParaRPr lang="de-DE" sz="2000" dirty="0">
              <a:solidFill>
                <a:srgbClr val="003366"/>
              </a:solidFill>
            </a:endParaRPr>
          </a:p>
          <a:p>
            <a:r>
              <a:rPr lang="de-DE" sz="2000" dirty="0">
                <a:solidFill>
                  <a:srgbClr val="003366"/>
                </a:solidFill>
              </a:rPr>
              <a:t>⃰  „KINDESWOHLGEFÄHRDUNG“:</a:t>
            </a:r>
          </a:p>
          <a:p>
            <a:endParaRPr lang="de-DE" sz="2000" dirty="0">
              <a:solidFill>
                <a:srgbClr val="003366"/>
              </a:solidFill>
            </a:endParaRPr>
          </a:p>
          <a:p>
            <a:r>
              <a:rPr lang="de-DE" sz="2000" dirty="0">
                <a:solidFill>
                  <a:srgbClr val="003366"/>
                </a:solidFill>
              </a:rPr>
              <a:t>  - Lebens- oder erhebliche Gesundheitsgefahr</a:t>
            </a:r>
          </a:p>
          <a:p>
            <a:endParaRPr lang="de-DE" sz="2000" dirty="0">
              <a:solidFill>
                <a:srgbClr val="003366"/>
              </a:solidFill>
            </a:endParaRPr>
          </a:p>
          <a:p>
            <a:pPr marL="176213" algn="just"/>
            <a:r>
              <a:rPr lang="de-DE" sz="2000" dirty="0">
                <a:solidFill>
                  <a:srgbClr val="003366"/>
                </a:solidFill>
              </a:rPr>
              <a:t>- Bei prognostizierter  andauernder  Gefahr für die </a:t>
            </a:r>
            <a:r>
              <a:rPr lang="de-DE" sz="2000" dirty="0" err="1">
                <a:solidFill>
                  <a:srgbClr val="003366"/>
                </a:solidFill>
              </a:rPr>
              <a:t>Entwicklg</a:t>
            </a:r>
            <a:r>
              <a:rPr lang="de-DE" sz="2000" dirty="0">
                <a:solidFill>
                  <a:srgbClr val="003366"/>
                </a:solidFill>
              </a:rPr>
              <a:t>. zur </a:t>
            </a:r>
            <a:r>
              <a:rPr lang="de-DE" sz="2000" dirty="0" err="1">
                <a:solidFill>
                  <a:srgbClr val="003366"/>
                </a:solidFill>
              </a:rPr>
              <a:t>eigenverant</a:t>
            </a:r>
            <a:r>
              <a:rPr lang="de-DE" sz="2000" dirty="0">
                <a:solidFill>
                  <a:srgbClr val="003366"/>
                </a:solidFill>
              </a:rPr>
              <a:t>- </a:t>
            </a:r>
          </a:p>
          <a:p>
            <a:pPr marL="176213" algn="just"/>
            <a:r>
              <a:rPr lang="de-DE" sz="2000" dirty="0">
                <a:solidFill>
                  <a:srgbClr val="003366"/>
                </a:solidFill>
              </a:rPr>
              <a:t>  </a:t>
            </a:r>
            <a:r>
              <a:rPr lang="de-DE" sz="2000" dirty="0" err="1">
                <a:solidFill>
                  <a:srgbClr val="003366"/>
                </a:solidFill>
              </a:rPr>
              <a:t>wortlichen</a:t>
            </a:r>
            <a:r>
              <a:rPr lang="de-DE" sz="2000" dirty="0">
                <a:solidFill>
                  <a:srgbClr val="003366"/>
                </a:solidFill>
              </a:rPr>
              <a:t>, gemeinschaftsfähigen Persönlichkeit in körperlicher, geistiger od. </a:t>
            </a:r>
          </a:p>
          <a:p>
            <a:pPr marL="360363" indent="-184150" algn="just"/>
            <a:r>
              <a:rPr lang="de-DE" sz="2000" dirty="0">
                <a:solidFill>
                  <a:srgbClr val="003366"/>
                </a:solidFill>
              </a:rPr>
              <a:t>  seelischer Hinsicht, verursacht durch fachlich nicht begründbares Verhalten. Dies ist z.B. der Fall bei Vernachlässigung. Vernachlässigung ist </a:t>
            </a:r>
            <a:r>
              <a:rPr lang="de-DE" sz="2000" dirty="0" err="1">
                <a:solidFill>
                  <a:srgbClr val="003366"/>
                </a:solidFill>
              </a:rPr>
              <a:t>kindesw</a:t>
            </a:r>
            <a:r>
              <a:rPr lang="de-DE" sz="2000" dirty="0">
                <a:solidFill>
                  <a:srgbClr val="003366"/>
                </a:solidFill>
              </a:rPr>
              <a:t>.- gefährdend, wenn aufgrund fehlender oder unzureichender Fürsorge </a:t>
            </a:r>
            <a:r>
              <a:rPr lang="de-DE" sz="2000" dirty="0" err="1">
                <a:solidFill>
                  <a:srgbClr val="003366"/>
                </a:solidFill>
              </a:rPr>
              <a:t>ele</a:t>
            </a:r>
            <a:r>
              <a:rPr lang="de-DE" sz="2000" dirty="0">
                <a:solidFill>
                  <a:srgbClr val="003366"/>
                </a:solidFill>
              </a:rPr>
              <a:t>- </a:t>
            </a:r>
            <a:r>
              <a:rPr lang="de-DE" sz="2000" dirty="0" err="1">
                <a:solidFill>
                  <a:srgbClr val="003366"/>
                </a:solidFill>
              </a:rPr>
              <a:t>mentare</a:t>
            </a:r>
            <a:r>
              <a:rPr lang="de-DE" sz="2000" dirty="0">
                <a:solidFill>
                  <a:srgbClr val="003366"/>
                </a:solidFill>
              </a:rPr>
              <a:t> Bedürfnisse nicht oder nur mangelhaft befriedigt werden, mit der Prognose  chronischer  </a:t>
            </a:r>
            <a:r>
              <a:rPr lang="de-DE" sz="2000" dirty="0" err="1">
                <a:solidFill>
                  <a:srgbClr val="003366"/>
                </a:solidFill>
              </a:rPr>
              <a:t>körperl</a:t>
            </a:r>
            <a:r>
              <a:rPr lang="de-DE" sz="2000" dirty="0">
                <a:solidFill>
                  <a:srgbClr val="003366"/>
                </a:solidFill>
              </a:rPr>
              <a:t>., geistiger  oder  seelischer Unterversorgung.</a:t>
            </a:r>
          </a:p>
          <a:p>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endParaRPr lang="de-DE" sz="2000" dirty="0">
              <a:solidFill>
                <a:srgbClr val="003366"/>
              </a:solidFill>
            </a:endParaRPr>
          </a:p>
          <a:p>
            <a:pPr lvl="0"/>
            <a:r>
              <a:rPr lang="de-DE" sz="2000" dirty="0">
                <a:solidFill>
                  <a:srgbClr val="003366"/>
                </a:solidFill>
              </a:rPr>
              <a:t> </a:t>
            </a:r>
            <a:endParaRPr lang="de-DE" sz="2000" dirty="0">
              <a:solidFill>
                <a:srgbClr val="336699"/>
              </a:solidFill>
            </a:endParaRPr>
          </a:p>
        </p:txBody>
      </p:sp>
      <p:sp>
        <p:nvSpPr>
          <p:cNvPr id="5124" name="Rectangle 2"/>
          <p:cNvSpPr>
            <a:spLocks noChangeArrowheads="1"/>
          </p:cNvSpPr>
          <p:nvPr/>
        </p:nvSpPr>
        <p:spPr bwMode="auto">
          <a:xfrm>
            <a:off x="0" y="-18000"/>
            <a:ext cx="9144000" cy="59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Tree>
    <p:extLst>
      <p:ext uri="{BB962C8B-B14F-4D97-AF65-F5344CB8AC3E}">
        <p14:creationId xmlns:p14="http://schemas.microsoft.com/office/powerpoint/2010/main" val="13239262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2" end="2"/>
                                            </p:txEl>
                                          </p:spTgt>
                                        </p:tgtEl>
                                        <p:attrNameLst>
                                          <p:attrName>style.visibility</p:attrName>
                                        </p:attrNameLst>
                                      </p:cBhvr>
                                      <p:to>
                                        <p:strVal val="visible"/>
                                      </p:to>
                                    </p:set>
                                    <p:anim calcmode="lin" valueType="num">
                                      <p:cBhvr additive="base">
                                        <p:cTn id="7"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4" end="4"/>
                                            </p:txEl>
                                          </p:spTgt>
                                        </p:tgtEl>
                                        <p:attrNameLst>
                                          <p:attrName>style.visibility</p:attrName>
                                        </p:attrNameLst>
                                      </p:cBhvr>
                                      <p:to>
                                        <p:strVal val="visible"/>
                                      </p:to>
                                    </p:set>
                                    <p:anim calcmode="lin" valueType="num">
                                      <p:cBhvr additive="base">
                                        <p:cTn id="13"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5299">
                                            <p:txEl>
                                              <p:pRg st="5" end="5"/>
                                            </p:txEl>
                                          </p:spTgt>
                                        </p:tgtEl>
                                        <p:attrNameLst>
                                          <p:attrName>style.visibility</p:attrName>
                                        </p:attrNameLst>
                                      </p:cBhvr>
                                      <p:to>
                                        <p:strVal val="visible"/>
                                      </p:to>
                                    </p:set>
                                    <p:anim calcmode="lin" valueType="num">
                                      <p:cBhvr additive="base">
                                        <p:cTn id="17"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299">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5299">
                                            <p:txEl>
                                              <p:pRg st="6" end="6"/>
                                            </p:txEl>
                                          </p:spTgt>
                                        </p:tgtEl>
                                        <p:attrNameLst>
                                          <p:attrName>style.visibility</p:attrName>
                                        </p:attrNameLst>
                                      </p:cBhvr>
                                      <p:to>
                                        <p:strVal val="visible"/>
                                      </p:to>
                                    </p:set>
                                    <p:anim calcmode="lin" valueType="num">
                                      <p:cBhvr additive="base">
                                        <p:cTn id="21"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2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5299">
                                            <p:txEl>
                                              <p:pRg st="8" end="8"/>
                                            </p:txEl>
                                          </p:spTgt>
                                        </p:tgtEl>
                                        <p:attrNameLst>
                                          <p:attrName>style.visibility</p:attrName>
                                        </p:attrNameLst>
                                      </p:cBhvr>
                                      <p:to>
                                        <p:strVal val="visible"/>
                                      </p:to>
                                    </p:set>
                                    <p:anim calcmode="lin" valueType="num">
                                      <p:cBhvr additive="base">
                                        <p:cTn id="27"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5299">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5299">
                                            <p:txEl>
                                              <p:pRg st="10" end="10"/>
                                            </p:txEl>
                                          </p:spTgt>
                                        </p:tgtEl>
                                        <p:attrNameLst>
                                          <p:attrName>style.visibility</p:attrName>
                                        </p:attrNameLst>
                                      </p:cBhvr>
                                      <p:to>
                                        <p:strVal val="visible"/>
                                      </p:to>
                                    </p:set>
                                    <p:anim calcmode="lin" valueType="num">
                                      <p:cBhvr additive="base">
                                        <p:cTn id="31" dur="500" fill="hold"/>
                                        <p:tgtEl>
                                          <p:spTgt spid="55299">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9">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5299">
                                            <p:txEl>
                                              <p:pRg st="12" end="12"/>
                                            </p:txEl>
                                          </p:spTgt>
                                        </p:tgtEl>
                                        <p:attrNameLst>
                                          <p:attrName>style.visibility</p:attrName>
                                        </p:attrNameLst>
                                      </p:cBhvr>
                                      <p:to>
                                        <p:strVal val="visible"/>
                                      </p:to>
                                    </p:set>
                                    <p:anim calcmode="lin" valueType="num">
                                      <p:cBhvr additive="base">
                                        <p:cTn id="35" dur="500" fill="hold"/>
                                        <p:tgtEl>
                                          <p:spTgt spid="55299">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5299">
                                            <p:txEl>
                                              <p:pRg st="12" end="1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5299">
                                            <p:txEl>
                                              <p:pRg st="13" end="13"/>
                                            </p:txEl>
                                          </p:spTgt>
                                        </p:tgtEl>
                                        <p:attrNameLst>
                                          <p:attrName>style.visibility</p:attrName>
                                        </p:attrNameLst>
                                      </p:cBhvr>
                                      <p:to>
                                        <p:strVal val="visible"/>
                                      </p:to>
                                    </p:set>
                                    <p:anim calcmode="lin" valueType="num">
                                      <p:cBhvr additive="base">
                                        <p:cTn id="39" dur="500" fill="hold"/>
                                        <p:tgtEl>
                                          <p:spTgt spid="55299">
                                            <p:txEl>
                                              <p:pRg st="13" end="1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5299">
                                            <p:txEl>
                                              <p:pRg st="13" end="1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5299">
                                            <p:txEl>
                                              <p:pRg st="14" end="14"/>
                                            </p:txEl>
                                          </p:spTgt>
                                        </p:tgtEl>
                                        <p:attrNameLst>
                                          <p:attrName>style.visibility</p:attrName>
                                        </p:attrNameLst>
                                      </p:cBhvr>
                                      <p:to>
                                        <p:strVal val="visible"/>
                                      </p:to>
                                    </p:set>
                                    <p:anim calcmode="lin" valueType="num">
                                      <p:cBhvr additive="base">
                                        <p:cTn id="43" dur="500" fill="hold"/>
                                        <p:tgtEl>
                                          <p:spTgt spid="55299">
                                            <p:txEl>
                                              <p:pRg st="14" end="1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5299">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
            <a:ext cx="9144000" cy="6876000"/>
          </a:xfrm>
          <a:prstGeom prst="rect">
            <a:avLst/>
          </a:prstGeom>
          <a:solidFill>
            <a:schemeClr val="bg1"/>
          </a:solidFill>
          <a:ln w="63500">
            <a:solidFill>
              <a:srgbClr val="003366"/>
            </a:solidFill>
            <a:miter lim="800000"/>
            <a:headEnd/>
            <a:tailEnd/>
          </a:ln>
        </p:spPr>
        <p:txBody>
          <a:bodyPr>
            <a:spAutoFit/>
          </a:bodyPr>
          <a:lstStyle/>
          <a:p>
            <a:pPr algn="ctr"/>
            <a:endParaRPr lang="de-DE" sz="2000" b="1" dirty="0">
              <a:solidFill>
                <a:srgbClr val="003366"/>
              </a:solidFill>
              <a:effectLst>
                <a:outerShdw blurRad="38100" dist="38100" dir="2700000" algn="tl">
                  <a:srgbClr val="000000">
                    <a:alpha val="43137"/>
                  </a:srgbClr>
                </a:outerShdw>
              </a:effectLst>
            </a:endParaRPr>
          </a:p>
          <a:p>
            <a:pPr algn="ctr"/>
            <a:r>
              <a:rPr lang="de-DE" sz="2000" i="1" dirty="0">
                <a:solidFill>
                  <a:srgbClr val="003366"/>
                </a:solidFill>
              </a:rPr>
              <a:t>Anzeige gegenüber der Polizei bei Verdacht strafbarer Handlung, insbes. bei </a:t>
            </a:r>
          </a:p>
          <a:p>
            <a:pPr algn="ctr"/>
            <a:r>
              <a:rPr lang="de-DE" sz="2000" i="1" dirty="0">
                <a:solidFill>
                  <a:srgbClr val="003366"/>
                </a:solidFill>
              </a:rPr>
              <a:t>Drogenkonsum/ -weitergabe</a:t>
            </a:r>
          </a:p>
          <a:p>
            <a:endParaRPr lang="de-DE" sz="2000" dirty="0">
              <a:solidFill>
                <a:srgbClr val="003366"/>
              </a:solidFill>
            </a:endParaRPr>
          </a:p>
          <a:p>
            <a:r>
              <a:rPr lang="de-DE" sz="2000" b="1" dirty="0">
                <a:solidFill>
                  <a:srgbClr val="003366"/>
                </a:solidFill>
              </a:rPr>
              <a:t>§ 78 StPO Anzeigepflicht: „</a:t>
            </a:r>
            <a:r>
              <a:rPr lang="de-DE" sz="2000" dirty="0">
                <a:solidFill>
                  <a:srgbClr val="003366"/>
                </a:solidFill>
              </a:rPr>
              <a:t>Wird einer </a:t>
            </a:r>
            <a:r>
              <a:rPr lang="de-DE" sz="2000" b="1" dirty="0">
                <a:solidFill>
                  <a:srgbClr val="003366"/>
                </a:solidFill>
              </a:rPr>
              <a:t>Behörde o. öffentlichen  Dienststelle </a:t>
            </a:r>
            <a:r>
              <a:rPr lang="de-DE" sz="2000" dirty="0" err="1">
                <a:solidFill>
                  <a:srgbClr val="003366"/>
                </a:solidFill>
              </a:rPr>
              <a:t>d.Verdacht</a:t>
            </a:r>
            <a:r>
              <a:rPr lang="de-DE" sz="2000" dirty="0">
                <a:solidFill>
                  <a:srgbClr val="003366"/>
                </a:solidFill>
              </a:rPr>
              <a:t> einer Straftat </a:t>
            </a:r>
            <a:r>
              <a:rPr lang="de-DE" sz="2000" dirty="0" err="1">
                <a:solidFill>
                  <a:srgbClr val="003366"/>
                </a:solidFill>
              </a:rPr>
              <a:t>bekannt,die</a:t>
            </a:r>
            <a:r>
              <a:rPr lang="de-DE" sz="2000" dirty="0">
                <a:solidFill>
                  <a:srgbClr val="003366"/>
                </a:solidFill>
              </a:rPr>
              <a:t> ihren gesetzmäßigen Wirkungsbereich </a:t>
            </a:r>
            <a:r>
              <a:rPr lang="de-DE" sz="2000" dirty="0" err="1">
                <a:solidFill>
                  <a:srgbClr val="003366"/>
                </a:solidFill>
              </a:rPr>
              <a:t>be</a:t>
            </a:r>
            <a:r>
              <a:rPr lang="de-DE" sz="2000" dirty="0">
                <a:solidFill>
                  <a:srgbClr val="003366"/>
                </a:solidFill>
              </a:rPr>
              <a:t>- trifft, so ist sie zur Anzeige an Kriminalpolizei o.  Staatsanwaltschaft verpflichtet.    </a:t>
            </a:r>
          </a:p>
          <a:p>
            <a:endParaRPr lang="de-DE" sz="2000" dirty="0">
              <a:solidFill>
                <a:srgbClr val="003366"/>
              </a:solidFill>
            </a:endParaRPr>
          </a:p>
          <a:p>
            <a:r>
              <a:rPr lang="de-DE" sz="2000" dirty="0">
                <a:solidFill>
                  <a:srgbClr val="003366"/>
                </a:solidFill>
              </a:rPr>
              <a:t>→ Gilt für MitarbeiterInnen </a:t>
            </a:r>
            <a:r>
              <a:rPr lang="de-DE" sz="2000" dirty="0" err="1">
                <a:solidFill>
                  <a:srgbClr val="003366"/>
                </a:solidFill>
              </a:rPr>
              <a:t>öff.Kinder</a:t>
            </a:r>
            <a:r>
              <a:rPr lang="de-DE" sz="2000" dirty="0">
                <a:solidFill>
                  <a:srgbClr val="003366"/>
                </a:solidFill>
              </a:rPr>
              <a:t>- und Jugendhilfe (Kinder-/ </a:t>
            </a:r>
            <a:r>
              <a:rPr lang="de-DE" sz="2000" dirty="0" err="1">
                <a:solidFill>
                  <a:srgbClr val="003366"/>
                </a:solidFill>
              </a:rPr>
              <a:t>Jug.hilfeträger</a:t>
            </a:r>
            <a:r>
              <a:rPr lang="de-DE" sz="2000" dirty="0">
                <a:solidFill>
                  <a:srgbClr val="003366"/>
                </a:solidFill>
              </a:rPr>
              <a:t>), nicht  für von diesen  beauftragte private Kinder- und Jugendhilfeeinrichtungen.</a:t>
            </a:r>
          </a:p>
          <a:p>
            <a:endParaRPr lang="de-DE" sz="2000" dirty="0">
              <a:solidFill>
                <a:srgbClr val="003366"/>
              </a:solidFill>
            </a:endParaRPr>
          </a:p>
          <a:p>
            <a:r>
              <a:rPr lang="de-DE" sz="2000" b="1" dirty="0">
                <a:solidFill>
                  <a:srgbClr val="003366"/>
                </a:solidFill>
              </a:rPr>
              <a:t>Empfehlung: </a:t>
            </a:r>
            <a:r>
              <a:rPr lang="de-DE" sz="2000" dirty="0">
                <a:solidFill>
                  <a:srgbClr val="003366"/>
                </a:solidFill>
              </a:rPr>
              <a:t>Verbrechen (§17 StGB/ mit lebenslanger </a:t>
            </a:r>
            <a:r>
              <a:rPr lang="de-DE" sz="2000" dirty="0" err="1">
                <a:solidFill>
                  <a:srgbClr val="003366"/>
                </a:solidFill>
              </a:rPr>
              <a:t>o.mit</a:t>
            </a:r>
            <a:r>
              <a:rPr lang="de-DE" sz="2000" dirty="0">
                <a:solidFill>
                  <a:srgbClr val="003366"/>
                </a:solidFill>
              </a:rPr>
              <a:t> mehr als 3jähriger Freiheitsstrafe bedroht)→ Verdacht melden </a:t>
            </a:r>
          </a:p>
          <a:p>
            <a:r>
              <a:rPr lang="de-DE" sz="2000" dirty="0">
                <a:solidFill>
                  <a:srgbClr val="003366"/>
                </a:solidFill>
              </a:rPr>
              <a:t>ansonsten liegt es für „andere strafbare Handlungen (Vergehen) im Ermessen der Einrichtungsleitung, die Polizei zu informieren. Anzeigepflicht  besteht  nur für „Behörden/ öffentliche Dienststellen (s. oben).</a:t>
            </a:r>
          </a:p>
          <a:p>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endParaRPr lang="de-DE" sz="2000" dirty="0">
              <a:solidFill>
                <a:srgbClr val="003366"/>
              </a:solidFill>
            </a:endParaRPr>
          </a:p>
          <a:p>
            <a:pPr lvl="0"/>
            <a:r>
              <a:rPr lang="de-DE" sz="2000" dirty="0">
                <a:solidFill>
                  <a:srgbClr val="003366"/>
                </a:solidFill>
              </a:rPr>
              <a:t> </a:t>
            </a:r>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p:txBody>
      </p:sp>
    </p:spTree>
    <p:extLst>
      <p:ext uri="{BB962C8B-B14F-4D97-AF65-F5344CB8AC3E}">
        <p14:creationId xmlns:p14="http://schemas.microsoft.com/office/powerpoint/2010/main" val="30045251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anim calcmode="lin" valueType="num">
                                      <p:cBhvr additive="base">
                                        <p:cTn id="7"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anim calcmode="lin" valueType="num">
                                      <p:cBhvr additive="base">
                                        <p:cTn id="11"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299">
                                            <p:txEl>
                                              <p:pRg st="4" end="4"/>
                                            </p:txEl>
                                          </p:spTgt>
                                        </p:tgtEl>
                                        <p:attrNameLst>
                                          <p:attrName>style.visibility</p:attrName>
                                        </p:attrNameLst>
                                      </p:cBhvr>
                                      <p:to>
                                        <p:strVal val="visible"/>
                                      </p:to>
                                    </p:set>
                                    <p:anim calcmode="lin" valueType="num">
                                      <p:cBhvr additive="base">
                                        <p:cTn id="17"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299">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5299">
                                            <p:txEl>
                                              <p:pRg st="6" end="6"/>
                                            </p:txEl>
                                          </p:spTgt>
                                        </p:tgtEl>
                                        <p:attrNameLst>
                                          <p:attrName>style.visibility</p:attrName>
                                        </p:attrNameLst>
                                      </p:cBhvr>
                                      <p:to>
                                        <p:strVal val="visible"/>
                                      </p:to>
                                    </p:set>
                                    <p:anim calcmode="lin" valueType="num">
                                      <p:cBhvr additive="base">
                                        <p:cTn id="21"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2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5299">
                                            <p:txEl>
                                              <p:pRg st="8" end="8"/>
                                            </p:txEl>
                                          </p:spTgt>
                                        </p:tgtEl>
                                        <p:attrNameLst>
                                          <p:attrName>style.visibility</p:attrName>
                                        </p:attrNameLst>
                                      </p:cBhvr>
                                      <p:to>
                                        <p:strVal val="visible"/>
                                      </p:to>
                                    </p:set>
                                    <p:anim calcmode="lin" valueType="num">
                                      <p:cBhvr additive="base">
                                        <p:cTn id="27"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5299">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5299">
                                            <p:txEl>
                                              <p:pRg st="9" end="9"/>
                                            </p:txEl>
                                          </p:spTgt>
                                        </p:tgtEl>
                                        <p:attrNameLst>
                                          <p:attrName>style.visibility</p:attrName>
                                        </p:attrNameLst>
                                      </p:cBhvr>
                                      <p:to>
                                        <p:strVal val="visible"/>
                                      </p:to>
                                    </p:set>
                                    <p:anim calcmode="lin" valueType="num">
                                      <p:cBhvr additive="base">
                                        <p:cTn id="31"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3"/>
            <a:ext cx="9144000" cy="6840000"/>
          </a:xfrm>
          <a:prstGeom prst="rect">
            <a:avLst/>
          </a:prstGeom>
          <a:solidFill>
            <a:schemeClr val="bg1"/>
          </a:solidFill>
          <a:ln w="63500">
            <a:solidFill>
              <a:srgbClr val="003366"/>
            </a:solidFill>
            <a:miter lim="800000"/>
            <a:headEnd/>
            <a:tailEnd/>
          </a:ln>
        </p:spPr>
        <p:txBody>
          <a:bodyPr>
            <a:spAutoFit/>
          </a:bodyPr>
          <a:lstStyle/>
          <a:p>
            <a:pPr algn="ctr"/>
            <a:endParaRPr lang="de-DE" sz="2000" b="1" dirty="0">
              <a:solidFill>
                <a:srgbClr val="003366"/>
              </a:solidFill>
              <a:effectLst>
                <a:outerShdw blurRad="38100" dist="38100" dir="2700000" algn="tl">
                  <a:srgbClr val="000000">
                    <a:alpha val="43137"/>
                  </a:srgbClr>
                </a:outerShdw>
              </a:effectLst>
            </a:endParaRPr>
          </a:p>
          <a:p>
            <a:pPr algn="ctr"/>
            <a:r>
              <a:rPr lang="de-DE" sz="2400" b="1" dirty="0">
                <a:solidFill>
                  <a:srgbClr val="003366"/>
                </a:solidFill>
                <a:effectLst>
                  <a:outerShdw blurRad="38100" dist="38100" dir="2700000" algn="tl">
                    <a:srgbClr val="000000">
                      <a:alpha val="43137"/>
                    </a:srgbClr>
                  </a:outerShdw>
                </a:effectLst>
              </a:rPr>
              <a:t>III. Workshop / Fragen und Fallbeispiele aus der pädagogischen Praxis</a:t>
            </a:r>
          </a:p>
          <a:p>
            <a:endParaRPr lang="de-DE" sz="2000" b="1" dirty="0">
              <a:solidFill>
                <a:srgbClr val="003366"/>
              </a:solidFill>
              <a:effectLst>
                <a:outerShdw blurRad="38100" dist="38100" dir="2700000" algn="tl">
                  <a:srgbClr val="000000">
                    <a:alpha val="43137"/>
                  </a:srgbClr>
                </a:outerShdw>
              </a:effectLst>
            </a:endParaRPr>
          </a:p>
          <a:p>
            <a:pPr algn="ctr"/>
            <a:r>
              <a:rPr lang="de-DE" sz="2000" b="1" dirty="0">
                <a:solidFill>
                  <a:srgbClr val="003366"/>
                </a:solidFill>
              </a:rPr>
              <a:t>§ 286 StGB Unterlassung der Verhinderung einer Straftat</a:t>
            </a:r>
          </a:p>
          <a:p>
            <a:endParaRPr lang="de-DE" sz="2000" b="1" dirty="0">
              <a:solidFill>
                <a:srgbClr val="003366"/>
              </a:solidFill>
            </a:endParaRPr>
          </a:p>
          <a:p>
            <a:r>
              <a:rPr lang="de-DE" sz="2000" dirty="0">
                <a:solidFill>
                  <a:srgbClr val="003366"/>
                </a:solidFill>
              </a:rPr>
              <a:t>- unmittelbar bevorstehende o. schon begonnene Ausführung ist zu </a:t>
            </a:r>
            <a:r>
              <a:rPr lang="de-DE" sz="2000" b="1" dirty="0">
                <a:solidFill>
                  <a:srgbClr val="003366"/>
                </a:solidFill>
              </a:rPr>
              <a:t>verhindern</a:t>
            </a:r>
            <a:r>
              <a:rPr lang="de-DE" sz="2000" dirty="0">
                <a:solidFill>
                  <a:srgbClr val="003366"/>
                </a:solidFill>
              </a:rPr>
              <a:t>  - oder aber </a:t>
            </a:r>
            <a:r>
              <a:rPr lang="de-DE" sz="2000" b="1" dirty="0">
                <a:solidFill>
                  <a:srgbClr val="003366"/>
                </a:solidFill>
              </a:rPr>
              <a:t>Benachrichtigung</a:t>
            </a:r>
            <a:r>
              <a:rPr lang="de-DE" sz="2000" dirty="0">
                <a:solidFill>
                  <a:srgbClr val="003366"/>
                </a:solidFill>
              </a:rPr>
              <a:t> einer zust. Behörden bzw. des Bedrohten</a:t>
            </a:r>
          </a:p>
          <a:p>
            <a:endParaRPr lang="de-DE" sz="2000" dirty="0">
              <a:solidFill>
                <a:srgbClr val="003366"/>
              </a:solidFill>
            </a:endParaRPr>
          </a:p>
          <a:p>
            <a:r>
              <a:rPr lang="de-DE" sz="2000" b="1" dirty="0">
                <a:solidFill>
                  <a:srgbClr val="003366"/>
                </a:solidFill>
              </a:rPr>
              <a:t>Täter nicht zu bestrafen, wenn er						</a:t>
            </a:r>
          </a:p>
          <a:p>
            <a:r>
              <a:rPr lang="de-DE" sz="2000" dirty="0">
                <a:solidFill>
                  <a:srgbClr val="003366"/>
                </a:solidFill>
              </a:rPr>
              <a:t>- die Verhinderung o. </a:t>
            </a:r>
            <a:r>
              <a:rPr lang="de-DE" sz="2000" dirty="0" err="1">
                <a:solidFill>
                  <a:srgbClr val="003366"/>
                </a:solidFill>
              </a:rPr>
              <a:t>Benachrichtigg</a:t>
            </a:r>
            <a:r>
              <a:rPr lang="de-DE" sz="2000" dirty="0">
                <a:solidFill>
                  <a:srgbClr val="003366"/>
                </a:solidFill>
              </a:rPr>
              <a:t> nicht leicht und ohne sich od. einen Ange- </a:t>
            </a:r>
          </a:p>
          <a:p>
            <a:r>
              <a:rPr lang="de-DE" sz="2000" dirty="0">
                <a:solidFill>
                  <a:srgbClr val="003366"/>
                </a:solidFill>
              </a:rPr>
              <a:t>  hörigen  der Gefahr eines </a:t>
            </a:r>
            <a:r>
              <a:rPr lang="de-DE" sz="2000" dirty="0" err="1">
                <a:solidFill>
                  <a:srgbClr val="003366"/>
                </a:solidFill>
              </a:rPr>
              <a:t>beträchtl</a:t>
            </a:r>
            <a:r>
              <a:rPr lang="de-DE" sz="2000" dirty="0">
                <a:solidFill>
                  <a:srgbClr val="003366"/>
                </a:solidFill>
              </a:rPr>
              <a:t>. Nachteils  auszusetzen, bewirken konnte.</a:t>
            </a:r>
          </a:p>
          <a:p>
            <a:endParaRPr lang="de-DE" sz="2000" dirty="0">
              <a:solidFill>
                <a:srgbClr val="003366"/>
              </a:solidFill>
            </a:endParaRPr>
          </a:p>
          <a:p>
            <a:r>
              <a:rPr lang="de-DE" sz="2000" dirty="0">
                <a:solidFill>
                  <a:srgbClr val="003366"/>
                </a:solidFill>
              </a:rPr>
              <a:t>- durch die Verhinderung/ Benachrichtigung eine rechtl. anerkannte </a:t>
            </a:r>
            <a:r>
              <a:rPr lang="de-DE" sz="2000" b="1" dirty="0" err="1">
                <a:solidFill>
                  <a:srgbClr val="003366"/>
                </a:solidFill>
              </a:rPr>
              <a:t>Verschwie</a:t>
            </a:r>
            <a:r>
              <a:rPr lang="de-DE" sz="2000" b="1" dirty="0">
                <a:solidFill>
                  <a:srgbClr val="003366"/>
                </a:solidFill>
              </a:rPr>
              <a:t>- </a:t>
            </a:r>
          </a:p>
          <a:p>
            <a:r>
              <a:rPr lang="de-DE" sz="2000" b="1" dirty="0">
                <a:solidFill>
                  <a:srgbClr val="003366"/>
                </a:solidFill>
              </a:rPr>
              <a:t>  </a:t>
            </a:r>
            <a:r>
              <a:rPr lang="de-DE" sz="2000" b="1" dirty="0" err="1">
                <a:solidFill>
                  <a:srgbClr val="003366"/>
                </a:solidFill>
              </a:rPr>
              <a:t>genheitspflicht</a:t>
            </a:r>
            <a:r>
              <a:rPr lang="de-DE" sz="2000" b="1" dirty="0">
                <a:solidFill>
                  <a:srgbClr val="003366"/>
                </a:solidFill>
              </a:rPr>
              <a:t> </a:t>
            </a:r>
            <a:r>
              <a:rPr lang="de-DE" sz="2000" dirty="0">
                <a:solidFill>
                  <a:srgbClr val="003366"/>
                </a:solidFill>
              </a:rPr>
              <a:t>verletzen würde und die aus der Verletzung dieser Pflicht </a:t>
            </a:r>
            <a:r>
              <a:rPr lang="de-DE" sz="2000" dirty="0" err="1">
                <a:solidFill>
                  <a:srgbClr val="003366"/>
                </a:solidFill>
              </a:rPr>
              <a:t>dro</a:t>
            </a:r>
            <a:r>
              <a:rPr lang="de-DE" sz="2000" dirty="0">
                <a:solidFill>
                  <a:srgbClr val="003366"/>
                </a:solidFill>
              </a:rPr>
              <a:t>- </a:t>
            </a:r>
          </a:p>
          <a:p>
            <a:r>
              <a:rPr lang="de-DE" sz="2000" dirty="0">
                <a:solidFill>
                  <a:srgbClr val="003366"/>
                </a:solidFill>
              </a:rPr>
              <a:t>  </a:t>
            </a:r>
            <a:r>
              <a:rPr lang="de-DE" sz="2000" dirty="0" err="1">
                <a:solidFill>
                  <a:srgbClr val="003366"/>
                </a:solidFill>
              </a:rPr>
              <a:t>henden</a:t>
            </a:r>
            <a:r>
              <a:rPr lang="de-DE" sz="2000" dirty="0">
                <a:solidFill>
                  <a:srgbClr val="003366"/>
                </a:solidFill>
              </a:rPr>
              <a:t> Folgen schwerer gewogen hätten als die nachteiligen Folgen  aus der </a:t>
            </a:r>
          </a:p>
          <a:p>
            <a:r>
              <a:rPr lang="de-DE" sz="2000" dirty="0">
                <a:solidFill>
                  <a:srgbClr val="003366"/>
                </a:solidFill>
              </a:rPr>
              <a:t>  Unterlassung der Verhinderung oder Bekanntmachung.</a:t>
            </a:r>
          </a:p>
          <a:p>
            <a:pPr lvl="0">
              <a:buFontTx/>
              <a:buChar char="-"/>
            </a:pPr>
            <a:endParaRPr lang="de-DE" sz="2000" dirty="0">
              <a:solidFill>
                <a:srgbClr val="003366"/>
              </a:solidFill>
            </a:endParaRPr>
          </a:p>
          <a:p>
            <a:pPr lvl="0"/>
            <a:endParaRPr lang="de-DE" sz="2000" dirty="0">
              <a:solidFill>
                <a:srgbClr val="003366"/>
              </a:solidFill>
            </a:endParaRPr>
          </a:p>
          <a:p>
            <a:pPr lvl="0"/>
            <a:r>
              <a:rPr lang="de-DE" sz="2000" dirty="0">
                <a:solidFill>
                  <a:srgbClr val="003366"/>
                </a:solidFill>
              </a:rPr>
              <a:t> </a:t>
            </a:r>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Tree>
    <p:extLst>
      <p:ext uri="{BB962C8B-B14F-4D97-AF65-F5344CB8AC3E}">
        <p14:creationId xmlns:p14="http://schemas.microsoft.com/office/powerpoint/2010/main" val="8377060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3" end="3"/>
                                            </p:txEl>
                                          </p:spTgt>
                                        </p:tgtEl>
                                        <p:attrNameLst>
                                          <p:attrName>style.visibility</p:attrName>
                                        </p:attrNameLst>
                                      </p:cBhvr>
                                      <p:to>
                                        <p:strVal val="visible"/>
                                      </p:to>
                                    </p:set>
                                    <p:anim calcmode="lin" valueType="num">
                                      <p:cBhvr additive="base">
                                        <p:cTn id="7"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5" end="5"/>
                                            </p:txEl>
                                          </p:spTgt>
                                        </p:tgtEl>
                                        <p:attrNameLst>
                                          <p:attrName>style.visibility</p:attrName>
                                        </p:attrNameLst>
                                      </p:cBhvr>
                                      <p:to>
                                        <p:strVal val="visible"/>
                                      </p:to>
                                    </p:set>
                                    <p:anim calcmode="lin" valueType="num">
                                      <p:cBhvr additive="base">
                                        <p:cTn id="13"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9">
                                            <p:txEl>
                                              <p:pRg st="7" end="7"/>
                                            </p:txEl>
                                          </p:spTgt>
                                        </p:tgtEl>
                                        <p:attrNameLst>
                                          <p:attrName>style.visibility</p:attrName>
                                        </p:attrNameLst>
                                      </p:cBhvr>
                                      <p:to>
                                        <p:strVal val="visible"/>
                                      </p:to>
                                    </p:set>
                                    <p:anim calcmode="lin" valueType="num">
                                      <p:cBhvr additive="base">
                                        <p:cTn id="19"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5299">
                                            <p:txEl>
                                              <p:pRg st="8" end="8"/>
                                            </p:txEl>
                                          </p:spTgt>
                                        </p:tgtEl>
                                        <p:attrNameLst>
                                          <p:attrName>style.visibility</p:attrName>
                                        </p:attrNameLst>
                                      </p:cBhvr>
                                      <p:to>
                                        <p:strVal val="visible"/>
                                      </p:to>
                                    </p:set>
                                    <p:anim calcmode="lin" valueType="num">
                                      <p:cBhvr additive="base">
                                        <p:cTn id="23"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5299">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5299">
                                            <p:txEl>
                                              <p:pRg st="9" end="9"/>
                                            </p:txEl>
                                          </p:spTgt>
                                        </p:tgtEl>
                                        <p:attrNameLst>
                                          <p:attrName>style.visibility</p:attrName>
                                        </p:attrNameLst>
                                      </p:cBhvr>
                                      <p:to>
                                        <p:strVal val="visible"/>
                                      </p:to>
                                    </p:set>
                                    <p:anim calcmode="lin" valueType="num">
                                      <p:cBhvr additive="base">
                                        <p:cTn id="27"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529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5299">
                                            <p:txEl>
                                              <p:pRg st="11" end="11"/>
                                            </p:txEl>
                                          </p:spTgt>
                                        </p:tgtEl>
                                        <p:attrNameLst>
                                          <p:attrName>style.visibility</p:attrName>
                                        </p:attrNameLst>
                                      </p:cBhvr>
                                      <p:to>
                                        <p:strVal val="visible"/>
                                      </p:to>
                                    </p:set>
                                    <p:anim calcmode="lin" valueType="num">
                                      <p:cBhvr additive="base">
                                        <p:cTn id="33" dur="500" fill="hold"/>
                                        <p:tgtEl>
                                          <p:spTgt spid="55299">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5299">
                                            <p:txEl>
                                              <p:pRg st="11" end="1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5299">
                                            <p:txEl>
                                              <p:pRg st="12" end="12"/>
                                            </p:txEl>
                                          </p:spTgt>
                                        </p:tgtEl>
                                        <p:attrNameLst>
                                          <p:attrName>style.visibility</p:attrName>
                                        </p:attrNameLst>
                                      </p:cBhvr>
                                      <p:to>
                                        <p:strVal val="visible"/>
                                      </p:to>
                                    </p:set>
                                    <p:anim calcmode="lin" valueType="num">
                                      <p:cBhvr additive="base">
                                        <p:cTn id="37" dur="500" fill="hold"/>
                                        <p:tgtEl>
                                          <p:spTgt spid="55299">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299">
                                            <p:txEl>
                                              <p:pRg st="12" end="1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5299">
                                            <p:txEl>
                                              <p:pRg st="13" end="13"/>
                                            </p:txEl>
                                          </p:spTgt>
                                        </p:tgtEl>
                                        <p:attrNameLst>
                                          <p:attrName>style.visibility</p:attrName>
                                        </p:attrNameLst>
                                      </p:cBhvr>
                                      <p:to>
                                        <p:strVal val="visible"/>
                                      </p:to>
                                    </p:set>
                                    <p:anim calcmode="lin" valueType="num">
                                      <p:cBhvr additive="base">
                                        <p:cTn id="41" dur="500" fill="hold"/>
                                        <p:tgtEl>
                                          <p:spTgt spid="55299">
                                            <p:txEl>
                                              <p:pRg st="13" end="1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5299">
                                            <p:txEl>
                                              <p:pRg st="13" end="1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5299">
                                            <p:txEl>
                                              <p:pRg st="14" end="14"/>
                                            </p:txEl>
                                          </p:spTgt>
                                        </p:tgtEl>
                                        <p:attrNameLst>
                                          <p:attrName>style.visibility</p:attrName>
                                        </p:attrNameLst>
                                      </p:cBhvr>
                                      <p:to>
                                        <p:strVal val="visible"/>
                                      </p:to>
                                    </p:set>
                                    <p:anim calcmode="lin" valueType="num">
                                      <p:cBhvr additive="base">
                                        <p:cTn id="45" dur="500" fill="hold"/>
                                        <p:tgtEl>
                                          <p:spTgt spid="55299">
                                            <p:txEl>
                                              <p:pRg st="14" end="1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5299">
                                            <p:txEl>
                                              <p:pRg st="14" end="1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5299">
                                            <p:txEl>
                                              <p:pRg st="17" end="17"/>
                                            </p:txEl>
                                          </p:spTgt>
                                        </p:tgtEl>
                                        <p:attrNameLst>
                                          <p:attrName>style.visibility</p:attrName>
                                        </p:attrNameLst>
                                      </p:cBhvr>
                                      <p:to>
                                        <p:strVal val="visible"/>
                                      </p:to>
                                    </p:set>
                                    <p:anim calcmode="lin" valueType="num">
                                      <p:cBhvr additive="base">
                                        <p:cTn id="49" dur="500" fill="hold"/>
                                        <p:tgtEl>
                                          <p:spTgt spid="55299">
                                            <p:txEl>
                                              <p:pRg st="17" end="1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5299">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
            <a:ext cx="9144000" cy="6876000"/>
          </a:xfrm>
          <a:prstGeom prst="rect">
            <a:avLst/>
          </a:prstGeom>
          <a:solidFill>
            <a:schemeClr val="bg1"/>
          </a:solidFill>
          <a:ln w="63500">
            <a:solidFill>
              <a:srgbClr val="003366"/>
            </a:solidFill>
            <a:miter lim="800000"/>
            <a:headEnd/>
            <a:tailEnd/>
          </a:ln>
        </p:spPr>
        <p:txBody>
          <a:bodyPr>
            <a:spAutoFit/>
          </a:bodyPr>
          <a:lstStyle/>
          <a:p>
            <a:pPr algn="ctr"/>
            <a:endParaRPr lang="de-DE" sz="2000" b="1" dirty="0">
              <a:solidFill>
                <a:srgbClr val="003366"/>
              </a:solidFill>
              <a:effectLst>
                <a:outerShdw blurRad="38100" dist="38100" dir="2700000" algn="tl">
                  <a:srgbClr val="000000">
                    <a:alpha val="43137"/>
                  </a:srgbClr>
                </a:outerShdw>
              </a:effectLst>
            </a:endParaRPr>
          </a:p>
          <a:p>
            <a:pPr algn="ctr"/>
            <a:r>
              <a:rPr lang="de-DE" sz="2000" b="1" i="1" dirty="0">
                <a:solidFill>
                  <a:srgbClr val="003366"/>
                </a:solidFill>
              </a:rPr>
              <a:t>Was meint die Garantenstellung?</a:t>
            </a:r>
          </a:p>
          <a:p>
            <a:endParaRPr lang="de-DE" sz="2000" dirty="0">
              <a:solidFill>
                <a:srgbClr val="003366"/>
              </a:solidFill>
            </a:endParaRPr>
          </a:p>
          <a:p>
            <a:r>
              <a:rPr lang="de-DE" sz="2000" b="1" dirty="0">
                <a:solidFill>
                  <a:srgbClr val="003366"/>
                </a:solidFill>
              </a:rPr>
              <a:t>§ 95 StGB / Unterlassung der Hilfeleistung / </a:t>
            </a:r>
            <a:r>
              <a:rPr lang="de-DE" sz="2000" b="1" u="sng" dirty="0">
                <a:solidFill>
                  <a:srgbClr val="003366"/>
                </a:solidFill>
              </a:rPr>
              <a:t>„echtes Unterlassungsdelikt“</a:t>
            </a:r>
          </a:p>
          <a:p>
            <a:r>
              <a:rPr lang="de-DE" sz="2000" dirty="0">
                <a:solidFill>
                  <a:srgbClr val="003366"/>
                </a:solidFill>
              </a:rPr>
              <a:t>„Wer es bei einem Unglücksfall o. einer Gemeingefahr (§ 176) </a:t>
            </a:r>
            <a:r>
              <a:rPr lang="de-DE" sz="2000" dirty="0" err="1">
                <a:solidFill>
                  <a:srgbClr val="003366"/>
                </a:solidFill>
              </a:rPr>
              <a:t>unterläßt</a:t>
            </a:r>
            <a:r>
              <a:rPr lang="de-DE" sz="2000" dirty="0">
                <a:solidFill>
                  <a:srgbClr val="003366"/>
                </a:solidFill>
              </a:rPr>
              <a:t>, die zur Rettung eines  Menschen aus der Gefahr des Todes od. einer </a:t>
            </a:r>
            <a:r>
              <a:rPr lang="de-DE" sz="2000" dirty="0" err="1">
                <a:solidFill>
                  <a:srgbClr val="003366"/>
                </a:solidFill>
              </a:rPr>
              <a:t>beträchtl</a:t>
            </a:r>
            <a:r>
              <a:rPr lang="de-DE" sz="2000" dirty="0">
                <a:solidFill>
                  <a:srgbClr val="003366"/>
                </a:solidFill>
              </a:rPr>
              <a:t>. Körper- </a:t>
            </a:r>
            <a:r>
              <a:rPr lang="de-DE" sz="2000" dirty="0" err="1">
                <a:solidFill>
                  <a:srgbClr val="003366"/>
                </a:solidFill>
              </a:rPr>
              <a:t>verletzung</a:t>
            </a:r>
            <a:r>
              <a:rPr lang="de-DE" sz="2000" dirty="0">
                <a:solidFill>
                  <a:srgbClr val="003366"/>
                </a:solidFill>
              </a:rPr>
              <a:t> </a:t>
            </a:r>
            <a:r>
              <a:rPr lang="de-DE" sz="2000" dirty="0" err="1">
                <a:solidFill>
                  <a:srgbClr val="003366"/>
                </a:solidFill>
              </a:rPr>
              <a:t>o.Gesundheitsschädigung</a:t>
            </a:r>
            <a:r>
              <a:rPr lang="de-DE" sz="2000" dirty="0">
                <a:solidFill>
                  <a:srgbClr val="003366"/>
                </a:solidFill>
              </a:rPr>
              <a:t> offensichtlich </a:t>
            </a:r>
            <a:r>
              <a:rPr lang="de-DE" sz="2000" dirty="0" err="1">
                <a:solidFill>
                  <a:srgbClr val="003366"/>
                </a:solidFill>
              </a:rPr>
              <a:t>erforderl</a:t>
            </a:r>
            <a:r>
              <a:rPr lang="de-DE" sz="2000" dirty="0">
                <a:solidFill>
                  <a:srgbClr val="003366"/>
                </a:solidFill>
              </a:rPr>
              <a:t>. Hilfe zu leisten, ist  zu bestrafen. Die </a:t>
            </a:r>
            <a:r>
              <a:rPr lang="de-DE" sz="2000" dirty="0" err="1">
                <a:solidFill>
                  <a:srgbClr val="003366"/>
                </a:solidFill>
              </a:rPr>
              <a:t>Hilfeleistg</a:t>
            </a:r>
            <a:r>
              <a:rPr lang="de-DE" sz="2000" dirty="0">
                <a:solidFill>
                  <a:srgbClr val="003366"/>
                </a:solidFill>
              </a:rPr>
              <a:t>. „ist insbesondere dann nicht zuzumuten, wenn sie nur unter Gefahr für Leib oder Leben oder unter Verletzung anderer ins Gewicht fallender Interessen möglich wäre“ (Hilfeleistung dem Täter nicht  zumutbar).</a:t>
            </a:r>
          </a:p>
          <a:p>
            <a:endParaRPr lang="de-DE" sz="2000" dirty="0">
              <a:solidFill>
                <a:srgbClr val="003366"/>
              </a:solidFill>
            </a:endParaRPr>
          </a:p>
          <a:p>
            <a:r>
              <a:rPr lang="de-DE" sz="2000" b="1" dirty="0">
                <a:solidFill>
                  <a:srgbClr val="003366"/>
                </a:solidFill>
              </a:rPr>
              <a:t>§ 2 StGB / Begehung durch Unterlassung / </a:t>
            </a:r>
            <a:r>
              <a:rPr lang="de-DE" sz="2000" b="1" u="sng" dirty="0">
                <a:solidFill>
                  <a:srgbClr val="003366"/>
                </a:solidFill>
              </a:rPr>
              <a:t>„unechtes </a:t>
            </a:r>
            <a:r>
              <a:rPr lang="de-DE" sz="2000" b="1" u="sng" dirty="0" err="1">
                <a:solidFill>
                  <a:srgbClr val="003366"/>
                </a:solidFill>
              </a:rPr>
              <a:t>Unterlassgs.delikt</a:t>
            </a:r>
            <a:r>
              <a:rPr lang="de-DE" sz="2000" b="1" u="sng" dirty="0">
                <a:solidFill>
                  <a:srgbClr val="003366"/>
                </a:solidFill>
              </a:rPr>
              <a:t>“</a:t>
            </a:r>
          </a:p>
          <a:p>
            <a:r>
              <a:rPr lang="de-DE" sz="2000" dirty="0">
                <a:solidFill>
                  <a:srgbClr val="003366"/>
                </a:solidFill>
              </a:rPr>
              <a:t>Wer nichts unternimmt, um  einen vom Gesetz verbotenen Sachverhalt zu  </a:t>
            </a:r>
            <a:r>
              <a:rPr lang="de-DE" sz="2000" dirty="0" err="1">
                <a:solidFill>
                  <a:srgbClr val="003366"/>
                </a:solidFill>
              </a:rPr>
              <a:t>ver</a:t>
            </a:r>
            <a:r>
              <a:rPr lang="de-DE" sz="2000" dirty="0">
                <a:solidFill>
                  <a:srgbClr val="003366"/>
                </a:solidFill>
              </a:rPr>
              <a:t>- hindern, macht sich strafbar, wenn er  rechtlich dafür einzustehen hat, dass der  Tatbestand  nicht eintritt. </a:t>
            </a:r>
            <a:r>
              <a:rPr lang="de-DE" sz="2000" b="1" dirty="0">
                <a:solidFill>
                  <a:srgbClr val="003366"/>
                </a:solidFill>
              </a:rPr>
              <a:t>Diese Verpflichtung zum Tätigwerden wird als Ga- </a:t>
            </a:r>
            <a:r>
              <a:rPr lang="de-DE" sz="2000" b="1" dirty="0" err="1">
                <a:solidFill>
                  <a:srgbClr val="003366"/>
                </a:solidFill>
              </a:rPr>
              <a:t>rantenpflicht</a:t>
            </a:r>
            <a:r>
              <a:rPr lang="de-DE" sz="2000" b="1" dirty="0">
                <a:solidFill>
                  <a:srgbClr val="003366"/>
                </a:solidFill>
              </a:rPr>
              <a:t> bezeichnet:</a:t>
            </a:r>
          </a:p>
          <a:p>
            <a:r>
              <a:rPr lang="de-DE" sz="2000" dirty="0">
                <a:solidFill>
                  <a:srgbClr val="003366"/>
                </a:solidFill>
              </a:rPr>
              <a:t> </a:t>
            </a:r>
          </a:p>
          <a:p>
            <a:pPr lvl="0">
              <a:buFontTx/>
              <a:buChar char="-"/>
            </a:pPr>
            <a:r>
              <a:rPr lang="de-DE" sz="2000" dirty="0">
                <a:solidFill>
                  <a:srgbClr val="003366"/>
                </a:solidFill>
              </a:rPr>
              <a:t> die gesetzl. Garantenstellung </a:t>
            </a:r>
            <a:r>
              <a:rPr lang="de-DE" sz="2000" dirty="0" err="1">
                <a:solidFill>
                  <a:srgbClr val="003366"/>
                </a:solidFill>
              </a:rPr>
              <a:t>Obsorgeberechtigter</a:t>
            </a:r>
            <a:r>
              <a:rPr lang="de-DE" sz="2000" dirty="0">
                <a:solidFill>
                  <a:srgbClr val="003366"/>
                </a:solidFill>
              </a:rPr>
              <a:t>, Gefahren für Leib, Leben </a:t>
            </a:r>
          </a:p>
          <a:p>
            <a:pPr lvl="0"/>
            <a:r>
              <a:rPr lang="de-DE" sz="2000" dirty="0">
                <a:solidFill>
                  <a:srgbClr val="003366"/>
                </a:solidFill>
              </a:rPr>
              <a:t>  o. Freiheit von ihren Kindern </a:t>
            </a:r>
            <a:r>
              <a:rPr lang="de-DE" sz="2000" dirty="0" err="1">
                <a:solidFill>
                  <a:srgbClr val="003366"/>
                </a:solidFill>
              </a:rPr>
              <a:t>fernzuhalten,wird</a:t>
            </a:r>
            <a:r>
              <a:rPr lang="de-DE" sz="2000" dirty="0">
                <a:solidFill>
                  <a:srgbClr val="003366"/>
                </a:solidFill>
              </a:rPr>
              <a:t> durch Betreuungsvertrag auf d.</a:t>
            </a:r>
          </a:p>
          <a:p>
            <a:pPr lvl="0"/>
            <a:r>
              <a:rPr lang="de-DE" sz="2000" dirty="0">
                <a:solidFill>
                  <a:srgbClr val="003366"/>
                </a:solidFill>
              </a:rPr>
              <a:t>  Einrichtung delegiert (Garantenstellung  aus Vertrag: tatsächliche Übernahme </a:t>
            </a:r>
          </a:p>
          <a:p>
            <a:pPr lvl="0"/>
            <a:r>
              <a:rPr lang="de-DE" sz="2000" dirty="0">
                <a:solidFill>
                  <a:srgbClr val="003366"/>
                </a:solidFill>
              </a:rPr>
              <a:t>  einer </a:t>
            </a:r>
            <a:r>
              <a:rPr lang="de-DE" sz="2000" dirty="0" err="1">
                <a:solidFill>
                  <a:srgbClr val="003366"/>
                </a:solidFill>
              </a:rPr>
              <a:t>Verpflichtg</a:t>
            </a:r>
            <a:r>
              <a:rPr lang="de-DE" sz="2000" dirty="0">
                <a:solidFill>
                  <a:srgbClr val="003366"/>
                </a:solidFill>
              </a:rPr>
              <a:t>., durch die eine bes. Vertrauenslage geschaffen wird, die zu- </a:t>
            </a:r>
          </a:p>
          <a:p>
            <a:pPr lvl="0"/>
            <a:r>
              <a:rPr lang="de-DE" sz="2000" dirty="0">
                <a:solidFill>
                  <a:srgbClr val="003366"/>
                </a:solidFill>
              </a:rPr>
              <a:t>  </a:t>
            </a:r>
            <a:r>
              <a:rPr lang="de-DE" sz="2000" dirty="0" err="1">
                <a:solidFill>
                  <a:srgbClr val="003366"/>
                </a:solidFill>
              </a:rPr>
              <a:t>sätzlich</a:t>
            </a:r>
            <a:r>
              <a:rPr lang="de-DE" sz="2000" dirty="0">
                <a:solidFill>
                  <a:srgbClr val="003366"/>
                </a:solidFill>
              </a:rPr>
              <a:t> eine Schutzfunktion aufweist).</a:t>
            </a: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endParaRPr lang="de-DE" sz="2000" dirty="0">
              <a:solidFill>
                <a:srgbClr val="003366"/>
              </a:solidFill>
            </a:endParaRPr>
          </a:p>
          <a:p>
            <a:pPr lvl="0"/>
            <a:r>
              <a:rPr lang="de-DE" sz="2000" dirty="0">
                <a:solidFill>
                  <a:srgbClr val="003366"/>
                </a:solidFill>
              </a:rPr>
              <a:t> </a:t>
            </a:r>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Tree>
    <p:extLst>
      <p:ext uri="{BB962C8B-B14F-4D97-AF65-F5344CB8AC3E}">
        <p14:creationId xmlns:p14="http://schemas.microsoft.com/office/powerpoint/2010/main" val="26947225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3" end="3"/>
                                            </p:txEl>
                                          </p:spTgt>
                                        </p:tgtEl>
                                        <p:attrNameLst>
                                          <p:attrName>style.visibility</p:attrName>
                                        </p:attrNameLst>
                                      </p:cBhvr>
                                      <p:to>
                                        <p:strVal val="visible"/>
                                      </p:to>
                                    </p:set>
                                    <p:anim calcmode="lin" valueType="num">
                                      <p:cBhvr additive="base">
                                        <p:cTn id="7"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299">
                                            <p:txEl>
                                              <p:pRg st="4" end="4"/>
                                            </p:txEl>
                                          </p:spTgt>
                                        </p:tgtEl>
                                        <p:attrNameLst>
                                          <p:attrName>style.visibility</p:attrName>
                                        </p:attrNameLst>
                                      </p:cBhvr>
                                      <p:to>
                                        <p:strVal val="visible"/>
                                      </p:to>
                                    </p:set>
                                    <p:anim calcmode="lin" valueType="num">
                                      <p:cBhvr additive="base">
                                        <p:cTn id="11"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299">
                                            <p:txEl>
                                              <p:pRg st="6" end="6"/>
                                            </p:txEl>
                                          </p:spTgt>
                                        </p:tgtEl>
                                        <p:attrNameLst>
                                          <p:attrName>style.visibility</p:attrName>
                                        </p:attrNameLst>
                                      </p:cBhvr>
                                      <p:to>
                                        <p:strVal val="visible"/>
                                      </p:to>
                                    </p:set>
                                    <p:anim calcmode="lin" valueType="num">
                                      <p:cBhvr additive="base">
                                        <p:cTn id="17"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299">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5299">
                                            <p:txEl>
                                              <p:pRg st="7" end="7"/>
                                            </p:txEl>
                                          </p:spTgt>
                                        </p:tgtEl>
                                        <p:attrNameLst>
                                          <p:attrName>style.visibility</p:attrName>
                                        </p:attrNameLst>
                                      </p:cBhvr>
                                      <p:to>
                                        <p:strVal val="visible"/>
                                      </p:to>
                                    </p:set>
                                    <p:anim calcmode="lin" valueType="num">
                                      <p:cBhvr additive="base">
                                        <p:cTn id="21"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299">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5299">
                                            <p:txEl>
                                              <p:pRg st="8" end="8"/>
                                            </p:txEl>
                                          </p:spTgt>
                                        </p:tgtEl>
                                        <p:attrNameLst>
                                          <p:attrName>style.visibility</p:attrName>
                                        </p:attrNameLst>
                                      </p:cBhvr>
                                      <p:to>
                                        <p:strVal val="visible"/>
                                      </p:to>
                                    </p:set>
                                    <p:anim calcmode="lin" valueType="num">
                                      <p:cBhvr additive="base">
                                        <p:cTn id="25"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5299">
                                            <p:txEl>
                                              <p:pRg st="9" end="9"/>
                                            </p:txEl>
                                          </p:spTgt>
                                        </p:tgtEl>
                                        <p:attrNameLst>
                                          <p:attrName>style.visibility</p:attrName>
                                        </p:attrNameLst>
                                      </p:cBhvr>
                                      <p:to>
                                        <p:strVal val="visible"/>
                                      </p:to>
                                    </p:set>
                                    <p:anim calcmode="lin" valueType="num">
                                      <p:cBhvr additive="base">
                                        <p:cTn id="29"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5299">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5299">
                                            <p:txEl>
                                              <p:pRg st="10" end="10"/>
                                            </p:txEl>
                                          </p:spTgt>
                                        </p:tgtEl>
                                        <p:attrNameLst>
                                          <p:attrName>style.visibility</p:attrName>
                                        </p:attrNameLst>
                                      </p:cBhvr>
                                      <p:to>
                                        <p:strVal val="visible"/>
                                      </p:to>
                                    </p:set>
                                    <p:anim calcmode="lin" valueType="num">
                                      <p:cBhvr additive="base">
                                        <p:cTn id="33" dur="500" fill="hold"/>
                                        <p:tgtEl>
                                          <p:spTgt spid="55299">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5299">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5299">
                                            <p:txEl>
                                              <p:pRg st="11" end="11"/>
                                            </p:txEl>
                                          </p:spTgt>
                                        </p:tgtEl>
                                        <p:attrNameLst>
                                          <p:attrName>style.visibility</p:attrName>
                                        </p:attrNameLst>
                                      </p:cBhvr>
                                      <p:to>
                                        <p:strVal val="visible"/>
                                      </p:to>
                                    </p:set>
                                    <p:anim calcmode="lin" valueType="num">
                                      <p:cBhvr additive="base">
                                        <p:cTn id="37" dur="500" fill="hold"/>
                                        <p:tgtEl>
                                          <p:spTgt spid="55299">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299">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5299">
                                            <p:txEl>
                                              <p:pRg st="12" end="12"/>
                                            </p:txEl>
                                          </p:spTgt>
                                        </p:tgtEl>
                                        <p:attrNameLst>
                                          <p:attrName>style.visibility</p:attrName>
                                        </p:attrNameLst>
                                      </p:cBhvr>
                                      <p:to>
                                        <p:strVal val="visible"/>
                                      </p:to>
                                    </p:set>
                                    <p:anim calcmode="lin" valueType="num">
                                      <p:cBhvr additive="base">
                                        <p:cTn id="41" dur="500" fill="hold"/>
                                        <p:tgtEl>
                                          <p:spTgt spid="55299">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5299">
                                            <p:txEl>
                                              <p:pRg st="12" end="1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5299">
                                            <p:txEl>
                                              <p:pRg st="13" end="13"/>
                                            </p:txEl>
                                          </p:spTgt>
                                        </p:tgtEl>
                                        <p:attrNameLst>
                                          <p:attrName>style.visibility</p:attrName>
                                        </p:attrNameLst>
                                      </p:cBhvr>
                                      <p:to>
                                        <p:strVal val="visible"/>
                                      </p:to>
                                    </p:set>
                                    <p:anim calcmode="lin" valueType="num">
                                      <p:cBhvr additive="base">
                                        <p:cTn id="45" dur="500" fill="hold"/>
                                        <p:tgtEl>
                                          <p:spTgt spid="55299">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529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
            <a:ext cx="9144000" cy="6884962"/>
          </a:xfrm>
          <a:prstGeom prst="rect">
            <a:avLst/>
          </a:prstGeom>
          <a:solidFill>
            <a:schemeClr val="bg1"/>
          </a:solidFill>
          <a:ln w="63500">
            <a:solidFill>
              <a:srgbClr val="003366"/>
            </a:solidFill>
            <a:miter lim="800000"/>
            <a:headEnd/>
            <a:tailEnd/>
          </a:ln>
        </p:spPr>
        <p:txBody>
          <a:bodyPr>
            <a:spAutoFit/>
          </a:bodyPr>
          <a:lstStyle/>
          <a:p>
            <a:pPr>
              <a:lnSpc>
                <a:spcPct val="107000"/>
              </a:lnSpc>
              <a:spcAft>
                <a:spcPts val="0"/>
              </a:spcAft>
            </a:pPr>
            <a:r>
              <a:rPr lang="de-AT" sz="2000" i="1" dirty="0">
                <a:solidFill>
                  <a:srgbClr val="003366"/>
                </a:solidFill>
                <a:latin typeface="+mn-lt"/>
                <a:ea typeface="Calibri" panose="020F0502020204030204" pitchFamily="34" charset="0"/>
                <a:cs typeface="Times New Roman" panose="02020603050405020304" pitchFamily="18" charset="0"/>
              </a:rPr>
              <a:t>Was meinen die </a:t>
            </a:r>
            <a:r>
              <a:rPr lang="de-AT" sz="2000" i="1" dirty="0">
                <a:solidFill>
                  <a:srgbClr val="000000"/>
                </a:solidFill>
                <a:latin typeface="+mn-lt"/>
                <a:ea typeface="Times New Roman" panose="02020603050405020304" pitchFamily="18" charset="0"/>
                <a:cs typeface="Times New Roman" panose="02020603050405020304" pitchFamily="18" charset="0"/>
              </a:rPr>
              <a:t>Stufen </a:t>
            </a:r>
            <a:r>
              <a:rPr lang="de-AT" sz="2000" i="1" dirty="0" err="1">
                <a:solidFill>
                  <a:srgbClr val="000000"/>
                </a:solidFill>
                <a:latin typeface="+mn-lt"/>
                <a:ea typeface="Times New Roman" panose="02020603050405020304" pitchFamily="18" charset="0"/>
                <a:cs typeface="Times New Roman" panose="02020603050405020304" pitchFamily="18" charset="0"/>
              </a:rPr>
              <a:t>d.Geschäftsfähigkeit</a:t>
            </a:r>
            <a:r>
              <a:rPr lang="de-AT" sz="2000" i="1" dirty="0">
                <a:solidFill>
                  <a:srgbClr val="000000"/>
                </a:solidFill>
                <a:latin typeface="+mn-lt"/>
                <a:ea typeface="Times New Roman" panose="02020603050405020304" pitchFamily="18" charset="0"/>
                <a:cs typeface="Times New Roman" panose="02020603050405020304" pitchFamily="18" charset="0"/>
              </a:rPr>
              <a:t> v.a. in Bezug auf </a:t>
            </a:r>
            <a:r>
              <a:rPr lang="de-AT" sz="2000" i="1" dirty="0" err="1">
                <a:solidFill>
                  <a:srgbClr val="000000"/>
                </a:solidFill>
                <a:latin typeface="+mn-lt"/>
                <a:ea typeface="Times New Roman" panose="02020603050405020304" pitchFamily="18" charset="0"/>
                <a:cs typeface="Times New Roman" panose="02020603050405020304" pitchFamily="18" charset="0"/>
              </a:rPr>
              <a:t>psych.Krankheit</a:t>
            </a:r>
            <a:r>
              <a:rPr lang="de-AT" sz="2000" i="1" dirty="0">
                <a:solidFill>
                  <a:srgbClr val="000000"/>
                </a:solidFill>
                <a:latin typeface="+mn-lt"/>
                <a:ea typeface="Times New Roman" panose="02020603050405020304" pitchFamily="18" charset="0"/>
                <a:cs typeface="Times New Roman" panose="02020603050405020304" pitchFamily="18" charset="0"/>
              </a:rPr>
              <a:t>?</a:t>
            </a:r>
            <a:endParaRPr lang="de-DE" sz="2000" i="1" dirty="0">
              <a:latin typeface="+mn-lt"/>
              <a:ea typeface="Calibri" panose="020F0502020204030204" pitchFamily="34" charset="0"/>
              <a:cs typeface="Times New Roman" panose="02020603050405020304" pitchFamily="18" charset="0"/>
            </a:endParaRPr>
          </a:p>
          <a:p>
            <a:endParaRPr lang="de-DE" sz="2000" dirty="0">
              <a:solidFill>
                <a:srgbClr val="003366"/>
              </a:solidFill>
            </a:endParaRPr>
          </a:p>
          <a:p>
            <a:r>
              <a:rPr lang="de-DE" sz="2000" b="1" dirty="0">
                <a:solidFill>
                  <a:srgbClr val="003366"/>
                </a:solidFill>
              </a:rPr>
              <a:t>Allgemein:</a:t>
            </a:r>
          </a:p>
          <a:p>
            <a:pPr lvl="0"/>
            <a:r>
              <a:rPr lang="de-DE" sz="2000" b="1" dirty="0">
                <a:solidFill>
                  <a:srgbClr val="003366"/>
                </a:solidFill>
              </a:rPr>
              <a:t>Geschäftsfähigkeit: </a:t>
            </a:r>
            <a:r>
              <a:rPr lang="de-DE" sz="2000" dirty="0" err="1">
                <a:solidFill>
                  <a:srgbClr val="003366"/>
                </a:solidFill>
              </a:rPr>
              <a:t>Fähigkeit,sich</a:t>
            </a:r>
            <a:r>
              <a:rPr lang="de-DE" sz="2000" dirty="0">
                <a:solidFill>
                  <a:srgbClr val="003366"/>
                </a:solidFill>
              </a:rPr>
              <a:t> selbst durch eigene Erklärungen zu </a:t>
            </a:r>
            <a:r>
              <a:rPr lang="de-DE" sz="2000" dirty="0" err="1">
                <a:solidFill>
                  <a:srgbClr val="003366"/>
                </a:solidFill>
              </a:rPr>
              <a:t>berech</a:t>
            </a:r>
            <a:r>
              <a:rPr lang="de-DE" sz="2000" dirty="0">
                <a:solidFill>
                  <a:srgbClr val="003366"/>
                </a:solidFill>
              </a:rPr>
              <a:t>- </a:t>
            </a:r>
            <a:r>
              <a:rPr lang="de-DE" sz="2000" dirty="0" err="1">
                <a:solidFill>
                  <a:srgbClr val="003366"/>
                </a:solidFill>
              </a:rPr>
              <a:t>tigen</a:t>
            </a:r>
            <a:r>
              <a:rPr lang="de-DE" sz="2000" dirty="0">
                <a:solidFill>
                  <a:srgbClr val="003366"/>
                </a:solidFill>
              </a:rPr>
              <a:t> und zu verpflichten. </a:t>
            </a:r>
            <a:r>
              <a:rPr lang="de-DE" sz="2000" b="1" dirty="0">
                <a:solidFill>
                  <a:srgbClr val="003366"/>
                </a:solidFill>
              </a:rPr>
              <a:t>Sie richtet sich nach Alter und geistigem Zustand der betreffenden Person </a:t>
            </a:r>
            <a:r>
              <a:rPr lang="de-DE" sz="2000" dirty="0">
                <a:solidFill>
                  <a:srgbClr val="003366"/>
                </a:solidFill>
              </a:rPr>
              <a:t>(in der Lage, die Folgen eigenen Handelns zu </a:t>
            </a:r>
            <a:r>
              <a:rPr lang="de-DE" sz="2000" dirty="0" err="1">
                <a:solidFill>
                  <a:srgbClr val="003366"/>
                </a:solidFill>
              </a:rPr>
              <a:t>erfas</a:t>
            </a:r>
            <a:r>
              <a:rPr lang="de-DE" sz="2000" dirty="0">
                <a:solidFill>
                  <a:srgbClr val="003366"/>
                </a:solidFill>
              </a:rPr>
              <a:t>- </a:t>
            </a:r>
            <a:r>
              <a:rPr lang="de-DE" sz="2000" dirty="0" err="1">
                <a:solidFill>
                  <a:srgbClr val="003366"/>
                </a:solidFill>
              </a:rPr>
              <a:t>sen</a:t>
            </a:r>
            <a:r>
              <a:rPr lang="de-DE" sz="2000" dirty="0">
                <a:solidFill>
                  <a:srgbClr val="003366"/>
                </a:solidFill>
              </a:rPr>
              <a:t> und zu verstehen?). </a:t>
            </a:r>
          </a:p>
          <a:p>
            <a:pPr lvl="0"/>
            <a:endParaRPr lang="de-DE" sz="2000" dirty="0">
              <a:solidFill>
                <a:srgbClr val="003366"/>
              </a:solidFill>
            </a:endParaRPr>
          </a:p>
          <a:p>
            <a:pPr lvl="0"/>
            <a:r>
              <a:rPr lang="de-DE" sz="2000" b="1" dirty="0">
                <a:solidFill>
                  <a:srgbClr val="003366"/>
                </a:solidFill>
              </a:rPr>
              <a:t>Altersspezifisch gilt Folgendes: </a:t>
            </a:r>
          </a:p>
          <a:p>
            <a:pPr lvl="0"/>
            <a:r>
              <a:rPr lang="de-DE" sz="2000" b="1" dirty="0">
                <a:solidFill>
                  <a:srgbClr val="003366"/>
                </a:solidFill>
              </a:rPr>
              <a:t>1. Personen unter 7 Jahren: </a:t>
            </a:r>
            <a:r>
              <a:rPr lang="de-DE" sz="2000" dirty="0">
                <a:solidFill>
                  <a:srgbClr val="003366"/>
                </a:solidFill>
              </a:rPr>
              <a:t>vollkommen geschäftsunfähig (865,170 ABGB). Ausnahmsweise können sie aber nach dem "Taschengeldparagraphen" (§ 170) in  geringfügigen  Angelegenheiten des tägl. Lebens alterstypische  kleine Ge- schäfte abschließen. Die Geschäfte werden rückwirkend gültig, sobald d. Kind seine Verpflichtung aus dem Geschäft erfüllt. </a:t>
            </a:r>
          </a:p>
          <a:p>
            <a:pPr lvl="0"/>
            <a:r>
              <a:rPr lang="de-DE" sz="2000" b="1" dirty="0">
                <a:solidFill>
                  <a:srgbClr val="003366"/>
                </a:solidFill>
              </a:rPr>
              <a:t>2. Minderjährige v.7-14 Jahren: </a:t>
            </a:r>
            <a:r>
              <a:rPr lang="de-DE" sz="2000" dirty="0">
                <a:solidFill>
                  <a:srgbClr val="003366"/>
                </a:solidFill>
              </a:rPr>
              <a:t>Minderjährige sind beschränkt geschäftsfähig. Über Geschäfte nach d. "Taschengeldparagraph" hinaus können sie  auch sol- </a:t>
            </a:r>
            <a:r>
              <a:rPr lang="de-DE" sz="2000" dirty="0" err="1">
                <a:solidFill>
                  <a:srgbClr val="003366"/>
                </a:solidFill>
              </a:rPr>
              <a:t>che</a:t>
            </a:r>
            <a:r>
              <a:rPr lang="de-DE" sz="2000" dirty="0">
                <a:solidFill>
                  <a:srgbClr val="003366"/>
                </a:solidFill>
              </a:rPr>
              <a:t> tätigen, die ausschließlich rechtl. Vorteile bringen. Geschäfte, welche nicht ausschl. rechtliche  Vorteile bringen und nicht unter d. „Taschengeldparagraph" fallen, sind  schwebend unwirksam, bis sie durch den ges. Vertreter genehmigt werden (§ 865): z.B. geschenktes ferngesteuertes Auto wird wirksam </a:t>
            </a:r>
            <a:r>
              <a:rPr lang="de-DE" sz="2000" dirty="0" err="1">
                <a:solidFill>
                  <a:srgbClr val="003366"/>
                </a:solidFill>
              </a:rPr>
              <a:t>angenom</a:t>
            </a:r>
            <a:r>
              <a:rPr lang="de-DE" sz="2000" dirty="0">
                <a:solidFill>
                  <a:srgbClr val="003366"/>
                </a:solidFill>
              </a:rPr>
              <a:t>- </a:t>
            </a:r>
            <a:r>
              <a:rPr lang="de-DE" sz="2000" dirty="0" err="1">
                <a:solidFill>
                  <a:srgbClr val="003366"/>
                </a:solidFill>
              </a:rPr>
              <a:t>men</a:t>
            </a:r>
            <a:r>
              <a:rPr lang="de-DE" sz="2000" dirty="0">
                <a:solidFill>
                  <a:srgbClr val="003366"/>
                </a:solidFill>
              </a:rPr>
              <a:t> (nicht Hund).                                                                                          Und:</a:t>
            </a:r>
          </a:p>
          <a:p>
            <a:pPr lvl="0"/>
            <a:r>
              <a:rPr lang="de-DE" sz="2000" dirty="0">
                <a:solidFill>
                  <a:srgbClr val="003366"/>
                </a:solidFill>
              </a:rPr>
              <a:t>Die  </a:t>
            </a:r>
            <a:r>
              <a:rPr lang="de-DE" sz="2000" dirty="0" err="1">
                <a:solidFill>
                  <a:srgbClr val="003366"/>
                </a:solidFill>
              </a:rPr>
              <a:t>M.jährigen</a:t>
            </a:r>
            <a:r>
              <a:rPr lang="de-DE" sz="2000" dirty="0">
                <a:solidFill>
                  <a:srgbClr val="003366"/>
                </a:solidFill>
              </a:rPr>
              <a:t> können eine  bestehende Schuld selbständig bezahlen (§1421).</a:t>
            </a:r>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Tree>
    <p:extLst>
      <p:ext uri="{BB962C8B-B14F-4D97-AF65-F5344CB8AC3E}">
        <p14:creationId xmlns:p14="http://schemas.microsoft.com/office/powerpoint/2010/main" val="36822852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2" end="2"/>
                                            </p:txEl>
                                          </p:spTgt>
                                        </p:tgtEl>
                                        <p:attrNameLst>
                                          <p:attrName>style.visibility</p:attrName>
                                        </p:attrNameLst>
                                      </p:cBhvr>
                                      <p:to>
                                        <p:strVal val="visible"/>
                                      </p:to>
                                    </p:set>
                                    <p:anim calcmode="lin" valueType="num">
                                      <p:cBhvr additive="base">
                                        <p:cTn id="7"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299">
                                            <p:txEl>
                                              <p:pRg st="3" end="3"/>
                                            </p:txEl>
                                          </p:spTgt>
                                        </p:tgtEl>
                                        <p:attrNameLst>
                                          <p:attrName>style.visibility</p:attrName>
                                        </p:attrNameLst>
                                      </p:cBhvr>
                                      <p:to>
                                        <p:strVal val="visible"/>
                                      </p:to>
                                    </p:set>
                                    <p:anim calcmode="lin" valueType="num">
                                      <p:cBhvr additive="base">
                                        <p:cTn id="11"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299">
                                            <p:txEl>
                                              <p:pRg st="5" end="5"/>
                                            </p:txEl>
                                          </p:spTgt>
                                        </p:tgtEl>
                                        <p:attrNameLst>
                                          <p:attrName>style.visibility</p:attrName>
                                        </p:attrNameLst>
                                      </p:cBhvr>
                                      <p:to>
                                        <p:strVal val="visible"/>
                                      </p:to>
                                    </p:set>
                                    <p:anim calcmode="lin" valueType="num">
                                      <p:cBhvr additive="base">
                                        <p:cTn id="17"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299">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5299">
                                            <p:txEl>
                                              <p:pRg st="6" end="6"/>
                                            </p:txEl>
                                          </p:spTgt>
                                        </p:tgtEl>
                                        <p:attrNameLst>
                                          <p:attrName>style.visibility</p:attrName>
                                        </p:attrNameLst>
                                      </p:cBhvr>
                                      <p:to>
                                        <p:strVal val="visible"/>
                                      </p:to>
                                    </p:set>
                                    <p:anim calcmode="lin" valueType="num">
                                      <p:cBhvr additive="base">
                                        <p:cTn id="21"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2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5299">
                                            <p:txEl>
                                              <p:pRg st="7" end="7"/>
                                            </p:txEl>
                                          </p:spTgt>
                                        </p:tgtEl>
                                        <p:attrNameLst>
                                          <p:attrName>style.visibility</p:attrName>
                                        </p:attrNameLst>
                                      </p:cBhvr>
                                      <p:to>
                                        <p:strVal val="visible"/>
                                      </p:to>
                                    </p:set>
                                    <p:anim calcmode="lin" valueType="num">
                                      <p:cBhvr additive="base">
                                        <p:cTn id="27"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5299">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5299">
                                            <p:txEl>
                                              <p:pRg st="8" end="8"/>
                                            </p:txEl>
                                          </p:spTgt>
                                        </p:tgtEl>
                                        <p:attrNameLst>
                                          <p:attrName>style.visibility</p:attrName>
                                        </p:attrNameLst>
                                      </p:cBhvr>
                                      <p:to>
                                        <p:strVal val="visible"/>
                                      </p:to>
                                    </p:set>
                                    <p:anim calcmode="lin" valueType="num">
                                      <p:cBhvr additive="base">
                                        <p:cTn id="31"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
            <a:ext cx="9144000" cy="6863417"/>
          </a:xfrm>
          <a:prstGeom prst="rect">
            <a:avLst/>
          </a:prstGeom>
          <a:solidFill>
            <a:schemeClr val="bg1"/>
          </a:solidFill>
          <a:ln w="63500">
            <a:solidFill>
              <a:srgbClr val="003366"/>
            </a:solidFill>
            <a:miter lim="800000"/>
            <a:headEnd/>
            <a:tailEnd/>
          </a:ln>
        </p:spPr>
        <p:txBody>
          <a:bodyPr>
            <a:spAutoFit/>
          </a:bodyPr>
          <a:lstStyle/>
          <a:p>
            <a:endParaRPr lang="de-DE" sz="2000" b="1" dirty="0">
              <a:solidFill>
                <a:srgbClr val="003366"/>
              </a:solidFill>
              <a:effectLst>
                <a:outerShdw blurRad="38100" dist="38100" dir="2700000" algn="tl">
                  <a:srgbClr val="000000">
                    <a:alpha val="43137"/>
                  </a:srgbClr>
                </a:outerShdw>
              </a:effectLst>
            </a:endParaRPr>
          </a:p>
          <a:p>
            <a:pPr lvl="0"/>
            <a:endParaRPr lang="de-DE" sz="2000" b="1" dirty="0">
              <a:solidFill>
                <a:srgbClr val="003366"/>
              </a:solidFill>
            </a:endParaRPr>
          </a:p>
          <a:p>
            <a:pPr lvl="0"/>
            <a:r>
              <a:rPr lang="de-DE" sz="2000" b="1" dirty="0">
                <a:solidFill>
                  <a:srgbClr val="003366"/>
                </a:solidFill>
              </a:rPr>
              <a:t>3. Minderjährige  v. 14 bis 18 Jahren: </a:t>
            </a:r>
            <a:r>
              <a:rPr lang="de-DE" sz="2000" dirty="0">
                <a:solidFill>
                  <a:srgbClr val="003366"/>
                </a:solidFill>
              </a:rPr>
              <a:t>Minderjährige können sich mit Ausnah- </a:t>
            </a:r>
            <a:r>
              <a:rPr lang="de-DE" sz="2000" dirty="0" err="1">
                <a:solidFill>
                  <a:srgbClr val="003366"/>
                </a:solidFill>
              </a:rPr>
              <a:t>me</a:t>
            </a:r>
            <a:r>
              <a:rPr lang="de-DE" sz="2000" dirty="0">
                <a:solidFill>
                  <a:srgbClr val="003366"/>
                </a:solidFill>
              </a:rPr>
              <a:t> von Lehr-/ Ausbildungsverträgen zu allen Dienstleistungen verpflichten. Der ges. Vertreter  kann dies aus  wichtigem  Grund wieder auflösen/ §171 AGBGB.</a:t>
            </a:r>
          </a:p>
          <a:p>
            <a:pPr lvl="0"/>
            <a:r>
              <a:rPr lang="de-DE" sz="2000" dirty="0">
                <a:solidFill>
                  <a:srgbClr val="003366"/>
                </a:solidFill>
              </a:rPr>
              <a:t>Auch können sie über Einkommen aus eigenem Erwerb und über Sachen, die ihnen zur freien Verfügung überlassen werden, selbst verfügen. Die Grenze </a:t>
            </a:r>
            <a:r>
              <a:rPr lang="de-DE" sz="2000" dirty="0" err="1">
                <a:solidFill>
                  <a:srgbClr val="003366"/>
                </a:solidFill>
              </a:rPr>
              <a:t>bil</a:t>
            </a:r>
            <a:r>
              <a:rPr lang="de-DE" sz="2000" dirty="0">
                <a:solidFill>
                  <a:srgbClr val="003366"/>
                </a:solidFill>
              </a:rPr>
              <a:t>- </a:t>
            </a:r>
            <a:r>
              <a:rPr lang="de-DE" sz="2000" dirty="0" err="1">
                <a:solidFill>
                  <a:srgbClr val="003366"/>
                </a:solidFill>
              </a:rPr>
              <a:t>det</a:t>
            </a:r>
            <a:r>
              <a:rPr lang="de-DE" sz="2000" dirty="0">
                <a:solidFill>
                  <a:srgbClr val="003366"/>
                </a:solidFill>
              </a:rPr>
              <a:t>  die „Gefährdung der  Befriedigung ihrer Lebensbedürfnisse“ (§ 170 Abs 2). Ist dies erkennbar, ist der den </a:t>
            </a:r>
            <a:r>
              <a:rPr lang="de-DE" sz="2000" dirty="0" err="1">
                <a:solidFill>
                  <a:srgbClr val="003366"/>
                </a:solidFill>
              </a:rPr>
              <a:t>Minderjährgn</a:t>
            </a:r>
            <a:r>
              <a:rPr lang="de-DE" sz="2000" dirty="0">
                <a:solidFill>
                  <a:srgbClr val="003366"/>
                </a:solidFill>
              </a:rPr>
              <a:t>. verpflichtende Vertrag schwebend unwirksam (§ 865 ABGB).</a:t>
            </a:r>
          </a:p>
          <a:p>
            <a:pPr lvl="0"/>
            <a:endParaRPr lang="de-DE" sz="2000" dirty="0">
              <a:solidFill>
                <a:srgbClr val="003366"/>
              </a:solidFill>
            </a:endParaRPr>
          </a:p>
          <a:p>
            <a:pPr lvl="0"/>
            <a:r>
              <a:rPr lang="de-DE" sz="2000" b="1" dirty="0">
                <a:solidFill>
                  <a:srgbClr val="003366"/>
                </a:solidFill>
              </a:rPr>
              <a:t>4. Volljährige ab 18 Jahren: </a:t>
            </a:r>
            <a:r>
              <a:rPr lang="de-DE" sz="2000" dirty="0">
                <a:solidFill>
                  <a:srgbClr val="003366"/>
                </a:solidFill>
              </a:rPr>
              <a:t>unbeschränkte Geschäftsfähigkeit. Sollte jedoch der Erwachsene aufgrund seines Geisteszustandes nicht fähig sein, seine Ge- schäfte selbst in vernünftiger Art u. Weise zu tätigen, wird er unter Sachwalter- </a:t>
            </a:r>
            <a:r>
              <a:rPr lang="de-DE" sz="2000" dirty="0" err="1">
                <a:solidFill>
                  <a:srgbClr val="003366"/>
                </a:solidFill>
              </a:rPr>
              <a:t>schaft</a:t>
            </a:r>
            <a:r>
              <a:rPr lang="de-DE" sz="2000" dirty="0">
                <a:solidFill>
                  <a:srgbClr val="003366"/>
                </a:solidFill>
              </a:rPr>
              <a:t> gestellt. Dies führt zur Beschränkung der Geschäftsfähigkeit des </a:t>
            </a:r>
            <a:r>
              <a:rPr lang="de-DE" sz="2000" dirty="0" err="1">
                <a:solidFill>
                  <a:srgbClr val="003366"/>
                </a:solidFill>
              </a:rPr>
              <a:t>Betrof</a:t>
            </a:r>
            <a:r>
              <a:rPr lang="de-DE" sz="2000" dirty="0">
                <a:solidFill>
                  <a:srgbClr val="003366"/>
                </a:solidFill>
              </a:rPr>
              <a:t>- </a:t>
            </a:r>
            <a:r>
              <a:rPr lang="de-DE" sz="2000" dirty="0" err="1">
                <a:solidFill>
                  <a:srgbClr val="003366"/>
                </a:solidFill>
              </a:rPr>
              <a:t>fenen</a:t>
            </a:r>
            <a:r>
              <a:rPr lang="de-DE" sz="2000" dirty="0">
                <a:solidFill>
                  <a:srgbClr val="003366"/>
                </a:solidFill>
              </a:rPr>
              <a:t>, wobei der Wirkungskreis des Sachwalters den Umfang der </a:t>
            </a:r>
            <a:r>
              <a:rPr lang="de-DE" sz="2000" dirty="0" err="1">
                <a:solidFill>
                  <a:srgbClr val="003366"/>
                </a:solidFill>
              </a:rPr>
              <a:t>Beschränkg</a:t>
            </a:r>
            <a:r>
              <a:rPr lang="de-DE" sz="2000" dirty="0">
                <a:solidFill>
                  <a:srgbClr val="003366"/>
                </a:solidFill>
              </a:rPr>
              <a:t>. bestimmt. </a:t>
            </a:r>
          </a:p>
          <a:p>
            <a:pPr lvl="0"/>
            <a:endParaRPr lang="de-DE" sz="2000" dirty="0">
              <a:solidFill>
                <a:srgbClr val="003366"/>
              </a:solidFill>
            </a:endParaRPr>
          </a:p>
          <a:p>
            <a:pPr lvl="0"/>
            <a:endParaRPr lang="de-DE" sz="2000" dirty="0">
              <a:solidFill>
                <a:srgbClr val="003366"/>
              </a:solidFill>
            </a:endParaRPr>
          </a:p>
          <a:p>
            <a:pPr lvl="0">
              <a:buFontTx/>
              <a:buChar char="-"/>
            </a:pPr>
            <a:endParaRPr lang="de-DE" sz="2000" dirty="0">
              <a:solidFill>
                <a:srgbClr val="003366"/>
              </a:solidFill>
            </a:endParaRPr>
          </a:p>
          <a:p>
            <a:pPr lvl="0"/>
            <a:endParaRPr lang="de-DE" sz="2000" dirty="0">
              <a:solidFill>
                <a:srgbClr val="003366"/>
              </a:solidFill>
            </a:endParaRPr>
          </a:p>
          <a:p>
            <a:pPr lvl="0"/>
            <a:r>
              <a:rPr lang="de-DE" sz="2000" dirty="0">
                <a:solidFill>
                  <a:srgbClr val="003366"/>
                </a:solidFill>
              </a:rPr>
              <a:t> </a:t>
            </a:r>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Tree>
    <p:extLst>
      <p:ext uri="{BB962C8B-B14F-4D97-AF65-F5344CB8AC3E}">
        <p14:creationId xmlns:p14="http://schemas.microsoft.com/office/powerpoint/2010/main" val="26333740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2" end="2"/>
                                            </p:txEl>
                                          </p:spTgt>
                                        </p:tgtEl>
                                        <p:attrNameLst>
                                          <p:attrName>style.visibility</p:attrName>
                                        </p:attrNameLst>
                                      </p:cBhvr>
                                      <p:to>
                                        <p:strVal val="visible"/>
                                      </p:to>
                                    </p:set>
                                    <p:anim calcmode="lin" valueType="num">
                                      <p:cBhvr additive="base">
                                        <p:cTn id="7"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299">
                                            <p:txEl>
                                              <p:pRg st="3" end="3"/>
                                            </p:txEl>
                                          </p:spTgt>
                                        </p:tgtEl>
                                        <p:attrNameLst>
                                          <p:attrName>style.visibility</p:attrName>
                                        </p:attrNameLst>
                                      </p:cBhvr>
                                      <p:to>
                                        <p:strVal val="visible"/>
                                      </p:to>
                                    </p:set>
                                    <p:anim calcmode="lin" valueType="num">
                                      <p:cBhvr additive="base">
                                        <p:cTn id="11"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299">
                                            <p:txEl>
                                              <p:pRg st="5" end="5"/>
                                            </p:txEl>
                                          </p:spTgt>
                                        </p:tgtEl>
                                        <p:attrNameLst>
                                          <p:attrName>style.visibility</p:attrName>
                                        </p:attrNameLst>
                                      </p:cBhvr>
                                      <p:to>
                                        <p:strVal val="visible"/>
                                      </p:to>
                                    </p:set>
                                    <p:anim calcmode="lin" valueType="num">
                                      <p:cBhvr additive="base">
                                        <p:cTn id="17"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
            <a:ext cx="9144000" cy="6971139"/>
          </a:xfrm>
          <a:prstGeom prst="rect">
            <a:avLst/>
          </a:prstGeom>
          <a:solidFill>
            <a:schemeClr val="bg1"/>
          </a:solidFill>
          <a:ln w="63500">
            <a:solidFill>
              <a:srgbClr val="003366"/>
            </a:solidFill>
            <a:miter lim="800000"/>
            <a:headEnd/>
            <a:tailEnd/>
          </a:ln>
        </p:spPr>
        <p:txBody>
          <a:bodyPr>
            <a:spAutoFit/>
          </a:bodyPr>
          <a:lstStyle/>
          <a:p>
            <a:pPr algn="ctr"/>
            <a:endParaRPr lang="de-DE" sz="2000" b="1" dirty="0">
              <a:solidFill>
                <a:srgbClr val="003366"/>
              </a:solidFill>
              <a:effectLst>
                <a:outerShdw blurRad="38100" dist="38100" dir="2700000" algn="tl">
                  <a:srgbClr val="000000">
                    <a:alpha val="43137"/>
                  </a:srgbClr>
                </a:outerShdw>
              </a:effectLst>
            </a:endParaRPr>
          </a:p>
          <a:p>
            <a:pPr algn="ctr">
              <a:lnSpc>
                <a:spcPct val="107000"/>
              </a:lnSpc>
              <a:spcAft>
                <a:spcPts val="0"/>
              </a:spcAft>
            </a:pPr>
            <a:r>
              <a:rPr lang="de-AT" sz="2000" i="1" dirty="0">
                <a:solidFill>
                  <a:srgbClr val="003366"/>
                </a:solidFill>
                <a:latin typeface="+mn-lt"/>
                <a:ea typeface="Times New Roman" panose="02020603050405020304" pitchFamily="18" charset="0"/>
                <a:cs typeface="Times New Roman" panose="02020603050405020304" pitchFamily="18" charset="0"/>
              </a:rPr>
              <a:t>Wie sind Selbstschutz/Fremdschutz definiert und in der Praxis auszulegen?</a:t>
            </a:r>
            <a:endParaRPr lang="de-DE" sz="2000" i="1" dirty="0">
              <a:solidFill>
                <a:srgbClr val="003366"/>
              </a:solidFill>
              <a:latin typeface="+mn-lt"/>
              <a:ea typeface="Calibri" panose="020F0502020204030204" pitchFamily="34" charset="0"/>
              <a:cs typeface="Times New Roman" panose="02020603050405020304" pitchFamily="18" charset="0"/>
            </a:endParaRPr>
          </a:p>
          <a:p>
            <a:pPr algn="ctr">
              <a:lnSpc>
                <a:spcPct val="107000"/>
              </a:lnSpc>
              <a:spcAft>
                <a:spcPts val="0"/>
              </a:spcAft>
            </a:pPr>
            <a:r>
              <a:rPr lang="de-AT" sz="2000" i="1" dirty="0">
                <a:solidFill>
                  <a:srgbClr val="003366"/>
                </a:solidFill>
                <a:latin typeface="+mn-lt"/>
                <a:ea typeface="Times New Roman" panose="02020603050405020304" pitchFamily="18" charset="0"/>
                <a:cs typeface="Times New Roman" panose="02020603050405020304" pitchFamily="18" charset="0"/>
              </a:rPr>
              <a:t>Welche Mittel sind rechtskonform, wenn ich als </a:t>
            </a:r>
            <a:r>
              <a:rPr lang="de-AT" sz="2000" i="1" dirty="0" err="1">
                <a:solidFill>
                  <a:srgbClr val="003366"/>
                </a:solidFill>
                <a:latin typeface="+mn-lt"/>
                <a:ea typeface="Times New Roman" panose="02020603050405020304" pitchFamily="18" charset="0"/>
                <a:cs typeface="Times New Roman" panose="02020603050405020304" pitchFamily="18" charset="0"/>
              </a:rPr>
              <a:t>BetreuerIn</a:t>
            </a:r>
            <a:r>
              <a:rPr lang="de-AT" sz="2000" i="1" dirty="0">
                <a:solidFill>
                  <a:srgbClr val="003366"/>
                </a:solidFill>
                <a:latin typeface="+mn-lt"/>
                <a:ea typeface="Times New Roman" panose="02020603050405020304" pitchFamily="18" charset="0"/>
                <a:cs typeface="Times New Roman" panose="02020603050405020304" pitchFamily="18" charset="0"/>
              </a:rPr>
              <a:t> angegriffen werde  oder andere KlientInnen angegriffen werden. </a:t>
            </a:r>
          </a:p>
          <a:p>
            <a:pPr>
              <a:lnSpc>
                <a:spcPct val="107000"/>
              </a:lnSpc>
              <a:spcAft>
                <a:spcPts val="0"/>
              </a:spcAft>
            </a:pPr>
            <a:endParaRPr lang="de-AT" sz="2000" i="1" dirty="0">
              <a:solidFill>
                <a:srgbClr val="003366"/>
              </a:solidFill>
              <a:latin typeface="+mn-lt"/>
              <a:ea typeface="Times New Roman" panose="02020603050405020304" pitchFamily="18" charset="0"/>
              <a:cs typeface="Times New Roman" panose="02020603050405020304" pitchFamily="18" charset="0"/>
            </a:endParaRPr>
          </a:p>
          <a:p>
            <a:pPr>
              <a:lnSpc>
                <a:spcPct val="107000"/>
              </a:lnSpc>
              <a:spcAft>
                <a:spcPts val="0"/>
              </a:spcAft>
            </a:pPr>
            <a:r>
              <a:rPr lang="de-AT" sz="2000" i="1" dirty="0">
                <a:solidFill>
                  <a:srgbClr val="003366"/>
                </a:solidFill>
                <a:latin typeface="+mn-lt"/>
                <a:ea typeface="Calibri" panose="020F0502020204030204" pitchFamily="34" charset="0"/>
                <a:cs typeface="Times New Roman" panose="02020603050405020304" pitchFamily="18" charset="0"/>
              </a:rPr>
              <a:t>→ </a:t>
            </a:r>
            <a:r>
              <a:rPr lang="de-AT" sz="2000" dirty="0">
                <a:solidFill>
                  <a:srgbClr val="003366"/>
                </a:solidFill>
                <a:latin typeface="+mn-lt"/>
                <a:ea typeface="Calibri" panose="020F0502020204030204" pitchFamily="34" charset="0"/>
                <a:cs typeface="Times New Roman" panose="02020603050405020304" pitchFamily="18" charset="0"/>
              </a:rPr>
              <a:t>„Gefahrenabwehr“→ Notwehr/-hilfe→ erforderlich, geeignet, verhältnismäßig </a:t>
            </a:r>
            <a:endParaRPr lang="de-DE" sz="2000" dirty="0">
              <a:solidFill>
                <a:srgbClr val="003366"/>
              </a:solidFill>
              <a:latin typeface="+mn-lt"/>
              <a:ea typeface="Calibri" panose="020F0502020204030204" pitchFamily="34" charset="0"/>
              <a:cs typeface="Times New Roman" panose="02020603050405020304" pitchFamily="18" charset="0"/>
            </a:endParaRPr>
          </a:p>
          <a:p>
            <a:pPr lvl="0"/>
            <a:endParaRPr lang="de-DE" sz="2000" b="1" dirty="0">
              <a:solidFill>
                <a:srgbClr val="003366"/>
              </a:solidFill>
            </a:endParaRPr>
          </a:p>
          <a:p>
            <a:pPr lvl="0"/>
            <a:r>
              <a:rPr lang="de-DE" sz="2000" dirty="0">
                <a:solidFill>
                  <a:srgbClr val="003366"/>
                </a:solidFill>
              </a:rPr>
              <a:t>„</a:t>
            </a:r>
            <a:r>
              <a:rPr lang="de-DE" sz="2000" b="1" dirty="0">
                <a:solidFill>
                  <a:srgbClr val="003366"/>
                </a:solidFill>
              </a:rPr>
              <a:t>§3 StGB Notwehr </a:t>
            </a:r>
          </a:p>
          <a:p>
            <a:pPr lvl="0"/>
            <a:r>
              <a:rPr lang="de-DE" sz="2000" dirty="0">
                <a:solidFill>
                  <a:srgbClr val="003366"/>
                </a:solidFill>
              </a:rPr>
              <a:t>(1) Nicht rechtswidrig </a:t>
            </a:r>
            <a:r>
              <a:rPr lang="de-DE" sz="2000" dirty="0" err="1">
                <a:solidFill>
                  <a:srgbClr val="003366"/>
                </a:solidFill>
              </a:rPr>
              <a:t>handelt,wer</a:t>
            </a:r>
            <a:r>
              <a:rPr lang="de-DE" sz="2000" dirty="0">
                <a:solidFill>
                  <a:srgbClr val="003366"/>
                </a:solidFill>
              </a:rPr>
              <a:t> sich nur der Verteidigung </a:t>
            </a:r>
            <a:r>
              <a:rPr lang="de-DE" sz="2000" dirty="0" err="1">
                <a:solidFill>
                  <a:srgbClr val="003366"/>
                </a:solidFill>
              </a:rPr>
              <a:t>bedient,die</a:t>
            </a:r>
            <a:r>
              <a:rPr lang="de-DE" sz="2000" dirty="0">
                <a:solidFill>
                  <a:srgbClr val="003366"/>
                </a:solidFill>
              </a:rPr>
              <a:t> </a:t>
            </a:r>
            <a:r>
              <a:rPr lang="de-DE" sz="2000" dirty="0" err="1">
                <a:solidFill>
                  <a:srgbClr val="003366"/>
                </a:solidFill>
              </a:rPr>
              <a:t>notwen</a:t>
            </a:r>
            <a:r>
              <a:rPr lang="de-DE" sz="2000" dirty="0">
                <a:solidFill>
                  <a:srgbClr val="003366"/>
                </a:solidFill>
              </a:rPr>
              <a:t>- </a:t>
            </a:r>
            <a:r>
              <a:rPr lang="de-DE" sz="2000" dirty="0" err="1">
                <a:solidFill>
                  <a:srgbClr val="003366"/>
                </a:solidFill>
              </a:rPr>
              <a:t>dig</a:t>
            </a:r>
            <a:r>
              <a:rPr lang="de-DE" sz="2000" dirty="0">
                <a:solidFill>
                  <a:srgbClr val="003366"/>
                </a:solidFill>
              </a:rPr>
              <a:t> ist, um einen gegenwärtigen  od. </a:t>
            </a:r>
            <a:r>
              <a:rPr lang="de-DE" sz="2000" dirty="0" err="1">
                <a:solidFill>
                  <a:srgbClr val="003366"/>
                </a:solidFill>
              </a:rPr>
              <a:t>unm</a:t>
            </a:r>
            <a:r>
              <a:rPr lang="de-DE" sz="2000" dirty="0">
                <a:solidFill>
                  <a:srgbClr val="003366"/>
                </a:solidFill>
              </a:rPr>
              <a:t>. drohenden rechtswidrigen Angriff auf Leben, Gesundheit, </a:t>
            </a:r>
            <a:r>
              <a:rPr lang="de-DE" sz="2000" dirty="0" err="1">
                <a:solidFill>
                  <a:srgbClr val="003366"/>
                </a:solidFill>
              </a:rPr>
              <a:t>körp</a:t>
            </a:r>
            <a:r>
              <a:rPr lang="de-DE" sz="2000" dirty="0">
                <a:solidFill>
                  <a:srgbClr val="003366"/>
                </a:solidFill>
              </a:rPr>
              <a:t>. Unversehrtheit, sex. Integrität und Selbstbestimmung, Freiheit oder Vermögen von sich oder einem anderen abzuwehren. </a:t>
            </a:r>
          </a:p>
          <a:p>
            <a:pPr lvl="0"/>
            <a:r>
              <a:rPr lang="de-DE" sz="2000" dirty="0">
                <a:solidFill>
                  <a:srgbClr val="003366"/>
                </a:solidFill>
              </a:rPr>
              <a:t>(2) Wer das gerechtfertigte Maß der </a:t>
            </a:r>
            <a:r>
              <a:rPr lang="de-DE" sz="2000" dirty="0" err="1">
                <a:solidFill>
                  <a:srgbClr val="003366"/>
                </a:solidFill>
              </a:rPr>
              <a:t>Verteidigg</a:t>
            </a:r>
            <a:r>
              <a:rPr lang="de-DE" sz="2000" dirty="0">
                <a:solidFill>
                  <a:srgbClr val="003366"/>
                </a:solidFill>
              </a:rPr>
              <a:t>. überschreitet oder sich einer </a:t>
            </a:r>
            <a:r>
              <a:rPr lang="de-DE" sz="2000" dirty="0" err="1">
                <a:solidFill>
                  <a:srgbClr val="003366"/>
                </a:solidFill>
              </a:rPr>
              <a:t>of</a:t>
            </a:r>
            <a:r>
              <a:rPr lang="de-DE" sz="2000" dirty="0">
                <a:solidFill>
                  <a:srgbClr val="003366"/>
                </a:solidFill>
              </a:rPr>
              <a:t>- </a:t>
            </a:r>
            <a:r>
              <a:rPr lang="de-DE" sz="2000" dirty="0" err="1">
                <a:solidFill>
                  <a:srgbClr val="003366"/>
                </a:solidFill>
              </a:rPr>
              <a:t>fensichtlich</a:t>
            </a:r>
            <a:r>
              <a:rPr lang="de-DE" sz="2000" dirty="0">
                <a:solidFill>
                  <a:srgbClr val="003366"/>
                </a:solidFill>
              </a:rPr>
              <a:t> unangemessenen Verteidigung bedient, ist, wenn dies lediglich aus Bestürzung, Furcht </a:t>
            </a:r>
            <a:r>
              <a:rPr lang="de-DE" sz="2000" dirty="0" err="1">
                <a:solidFill>
                  <a:srgbClr val="003366"/>
                </a:solidFill>
              </a:rPr>
              <a:t>o.Schrecken</a:t>
            </a:r>
            <a:r>
              <a:rPr lang="de-DE" sz="2000" dirty="0">
                <a:solidFill>
                  <a:srgbClr val="003366"/>
                </a:solidFill>
              </a:rPr>
              <a:t> geschieht, nur strafbar, wenn die </a:t>
            </a:r>
            <a:r>
              <a:rPr lang="de-DE" sz="2000" dirty="0" err="1">
                <a:solidFill>
                  <a:srgbClr val="003366"/>
                </a:solidFill>
              </a:rPr>
              <a:t>Überschreitg</a:t>
            </a:r>
            <a:r>
              <a:rPr lang="de-DE" sz="2000" dirty="0">
                <a:solidFill>
                  <a:srgbClr val="003366"/>
                </a:solidFill>
              </a:rPr>
              <a:t>. auf Fahrlässigkeit beruht.“       </a:t>
            </a:r>
          </a:p>
          <a:p>
            <a:pPr lvl="0"/>
            <a:endParaRPr lang="de-DE" sz="2000" b="1" dirty="0">
              <a:solidFill>
                <a:srgbClr val="003366"/>
              </a:solidFill>
            </a:endParaRPr>
          </a:p>
          <a:p>
            <a:pPr lvl="0"/>
            <a:r>
              <a:rPr lang="de-DE" sz="2000" b="1" dirty="0">
                <a:solidFill>
                  <a:srgbClr val="003366"/>
                </a:solidFill>
              </a:rPr>
              <a:t>§6 StGB Fahrlässigkeit</a:t>
            </a:r>
          </a:p>
          <a:p>
            <a:pPr lvl="0"/>
            <a:r>
              <a:rPr lang="de-DE" sz="2000" dirty="0">
                <a:solidFill>
                  <a:srgbClr val="003366"/>
                </a:solidFill>
              </a:rPr>
              <a:t>bedeutet, dass man einen </a:t>
            </a:r>
            <a:r>
              <a:rPr lang="de-DE" sz="2000" b="1" dirty="0">
                <a:solidFill>
                  <a:srgbClr val="003366"/>
                </a:solidFill>
              </a:rPr>
              <a:t>strafbaren Erfolg verursacht </a:t>
            </a:r>
            <a:r>
              <a:rPr lang="de-DE" sz="2000" dirty="0">
                <a:solidFill>
                  <a:srgbClr val="003366"/>
                </a:solidFill>
              </a:rPr>
              <a:t>(z.B. </a:t>
            </a:r>
            <a:r>
              <a:rPr lang="de-DE" sz="2000" dirty="0" err="1">
                <a:solidFill>
                  <a:srgbClr val="003366"/>
                </a:solidFill>
              </a:rPr>
              <a:t>Körperverletzg</a:t>
            </a:r>
            <a:r>
              <a:rPr lang="de-DE" sz="2000" dirty="0">
                <a:solidFill>
                  <a:srgbClr val="003366"/>
                </a:solidFill>
              </a:rPr>
              <a:t>.),  der </a:t>
            </a:r>
            <a:r>
              <a:rPr lang="de-DE" sz="2000" b="1" dirty="0">
                <a:solidFill>
                  <a:srgbClr val="003366"/>
                </a:solidFill>
              </a:rPr>
              <a:t>vorhersehbar</a:t>
            </a:r>
            <a:r>
              <a:rPr lang="de-DE" sz="2000" dirty="0">
                <a:solidFill>
                  <a:srgbClr val="003366"/>
                </a:solidFill>
              </a:rPr>
              <a:t> war. Dabei hat man d. </a:t>
            </a:r>
            <a:r>
              <a:rPr lang="de-DE" sz="2000" b="1" dirty="0">
                <a:solidFill>
                  <a:srgbClr val="003366"/>
                </a:solidFill>
              </a:rPr>
              <a:t>Sorgfalt außer acht gelassen </a:t>
            </a:r>
            <a:r>
              <a:rPr lang="de-DE" sz="2000" dirty="0">
                <a:solidFill>
                  <a:srgbClr val="003366"/>
                </a:solidFill>
              </a:rPr>
              <a:t>(Sorg- </a:t>
            </a:r>
            <a:r>
              <a:rPr lang="de-DE" sz="2000" dirty="0" err="1">
                <a:solidFill>
                  <a:srgbClr val="003366"/>
                </a:solidFill>
              </a:rPr>
              <a:t>faltspflichtverletzung</a:t>
            </a:r>
            <a:r>
              <a:rPr lang="de-DE" sz="2000" dirty="0">
                <a:solidFill>
                  <a:srgbClr val="003366"/>
                </a:solidFill>
              </a:rPr>
              <a:t>), zu der man nach den eigenen geistigen und körperlichen Möglichkeiten befähigt war und die zugleich </a:t>
            </a:r>
            <a:r>
              <a:rPr lang="de-DE" sz="2000" b="1" dirty="0">
                <a:solidFill>
                  <a:srgbClr val="003366"/>
                </a:solidFill>
              </a:rPr>
              <a:t>zumutbar</a:t>
            </a:r>
            <a:r>
              <a:rPr lang="de-DE" sz="2000" dirty="0">
                <a:solidFill>
                  <a:srgbClr val="003366"/>
                </a:solidFill>
              </a:rPr>
              <a:t> war. </a:t>
            </a:r>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Tree>
    <p:extLst>
      <p:ext uri="{BB962C8B-B14F-4D97-AF65-F5344CB8AC3E}">
        <p14:creationId xmlns:p14="http://schemas.microsoft.com/office/powerpoint/2010/main" val="24031424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4" end="4"/>
                                            </p:txEl>
                                          </p:spTgt>
                                        </p:tgtEl>
                                        <p:attrNameLst>
                                          <p:attrName>style.visibility</p:attrName>
                                        </p:attrNameLst>
                                      </p:cBhvr>
                                      <p:to>
                                        <p:strVal val="visible"/>
                                      </p:to>
                                    </p:set>
                                    <p:anim calcmode="lin" valueType="num">
                                      <p:cBhvr additive="base">
                                        <p:cTn id="7"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6" end="6"/>
                                            </p:txEl>
                                          </p:spTgt>
                                        </p:tgtEl>
                                        <p:attrNameLst>
                                          <p:attrName>style.visibility</p:attrName>
                                        </p:attrNameLst>
                                      </p:cBhvr>
                                      <p:to>
                                        <p:strVal val="visible"/>
                                      </p:to>
                                    </p:set>
                                    <p:anim calcmode="lin" valueType="num">
                                      <p:cBhvr additive="base">
                                        <p:cTn id="13"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6" end="6"/>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5299">
                                            <p:txEl>
                                              <p:pRg st="7" end="7"/>
                                            </p:txEl>
                                          </p:spTgt>
                                        </p:tgtEl>
                                        <p:attrNameLst>
                                          <p:attrName>style.visibility</p:attrName>
                                        </p:attrNameLst>
                                      </p:cBhvr>
                                      <p:to>
                                        <p:strVal val="visible"/>
                                      </p:to>
                                    </p:set>
                                    <p:anim calcmode="lin" valueType="num">
                                      <p:cBhvr additive="base">
                                        <p:cTn id="17"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299">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5299">
                                            <p:txEl>
                                              <p:pRg st="8" end="8"/>
                                            </p:txEl>
                                          </p:spTgt>
                                        </p:tgtEl>
                                        <p:attrNameLst>
                                          <p:attrName>style.visibility</p:attrName>
                                        </p:attrNameLst>
                                      </p:cBhvr>
                                      <p:to>
                                        <p:strVal val="visible"/>
                                      </p:to>
                                    </p:set>
                                    <p:anim calcmode="lin" valueType="num">
                                      <p:cBhvr additive="base">
                                        <p:cTn id="21"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29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5299">
                                            <p:txEl>
                                              <p:pRg st="10" end="10"/>
                                            </p:txEl>
                                          </p:spTgt>
                                        </p:tgtEl>
                                        <p:attrNameLst>
                                          <p:attrName>style.visibility</p:attrName>
                                        </p:attrNameLst>
                                      </p:cBhvr>
                                      <p:to>
                                        <p:strVal val="visible"/>
                                      </p:to>
                                    </p:set>
                                    <p:anim calcmode="lin" valueType="num">
                                      <p:cBhvr additive="base">
                                        <p:cTn id="27" dur="500" fill="hold"/>
                                        <p:tgtEl>
                                          <p:spTgt spid="55299">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5299">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5299">
                                            <p:txEl>
                                              <p:pRg st="11" end="11"/>
                                            </p:txEl>
                                          </p:spTgt>
                                        </p:tgtEl>
                                        <p:attrNameLst>
                                          <p:attrName>style.visibility</p:attrName>
                                        </p:attrNameLst>
                                      </p:cBhvr>
                                      <p:to>
                                        <p:strVal val="visible"/>
                                      </p:to>
                                    </p:set>
                                    <p:anim calcmode="lin" valueType="num">
                                      <p:cBhvr additive="base">
                                        <p:cTn id="31" dur="500" fill="hold"/>
                                        <p:tgtEl>
                                          <p:spTgt spid="55299">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
            <a:ext cx="9144000" cy="6840000"/>
          </a:xfrm>
          <a:prstGeom prst="rect">
            <a:avLst/>
          </a:prstGeom>
          <a:solidFill>
            <a:schemeClr val="bg1"/>
          </a:solidFill>
          <a:ln w="63500">
            <a:solidFill>
              <a:srgbClr val="003366"/>
            </a:solidFill>
            <a:miter lim="800000"/>
            <a:headEnd/>
            <a:tailEnd/>
          </a:ln>
        </p:spPr>
        <p:txBody>
          <a:bodyPr>
            <a:spAutoFit/>
          </a:bodyPr>
          <a:lstStyle/>
          <a:p>
            <a:pPr algn="ctr"/>
            <a:endParaRPr lang="de-DE" sz="2000" b="1" dirty="0">
              <a:solidFill>
                <a:srgbClr val="003366"/>
              </a:solidFill>
              <a:effectLst>
                <a:outerShdw blurRad="38100" dist="38100" dir="2700000" algn="tl">
                  <a:srgbClr val="000000">
                    <a:alpha val="43137"/>
                  </a:srgbClr>
                </a:outerShdw>
              </a:effectLst>
            </a:endParaRPr>
          </a:p>
          <a:p>
            <a:pPr algn="ctr">
              <a:lnSpc>
                <a:spcPct val="107000"/>
              </a:lnSpc>
              <a:spcAft>
                <a:spcPts val="800"/>
              </a:spcAft>
            </a:pPr>
            <a:endParaRPr lang="de-AT" sz="2000" b="1" dirty="0">
              <a:solidFill>
                <a:srgbClr val="003366"/>
              </a:solidFill>
              <a:latin typeface="+mn-lt"/>
              <a:ea typeface="Calibri" panose="020F0502020204030204" pitchFamily="34" charset="0"/>
              <a:cs typeface="Times New Roman" panose="02020603050405020304" pitchFamily="18" charset="0"/>
            </a:endParaRPr>
          </a:p>
          <a:p>
            <a:pPr algn="ctr">
              <a:lnSpc>
                <a:spcPct val="107000"/>
              </a:lnSpc>
              <a:spcAft>
                <a:spcPts val="800"/>
              </a:spcAft>
            </a:pPr>
            <a:r>
              <a:rPr lang="de-AT" sz="2000" b="1" dirty="0">
                <a:solidFill>
                  <a:srgbClr val="003366"/>
                </a:solidFill>
                <a:latin typeface="+mn-lt"/>
                <a:ea typeface="Calibri" panose="020F0502020204030204" pitchFamily="34" charset="0"/>
                <a:cs typeface="Times New Roman" panose="02020603050405020304" pitchFamily="18" charset="0"/>
              </a:rPr>
              <a:t>Situationen, in denen wir ob der rechtlichen Vorgaben unsicher sind:</a:t>
            </a:r>
          </a:p>
          <a:p>
            <a:pPr algn="ctr">
              <a:lnSpc>
                <a:spcPct val="107000"/>
              </a:lnSpc>
              <a:spcAft>
                <a:spcPts val="800"/>
              </a:spcAft>
            </a:pPr>
            <a:endParaRPr lang="de-DE" sz="2000" dirty="0">
              <a:solidFill>
                <a:srgbClr val="003366"/>
              </a:solidFill>
              <a:latin typeface="+mn-lt"/>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de-AT" sz="2000" i="1" dirty="0">
                <a:solidFill>
                  <a:srgbClr val="003366"/>
                </a:solidFill>
                <a:latin typeface="+mn-lt"/>
                <a:ea typeface="Calibri" panose="020F0502020204030204" pitchFamily="34" charset="0"/>
                <a:cs typeface="Times New Roman" panose="02020603050405020304" pitchFamily="18" charset="0"/>
              </a:rPr>
              <a:t>Wann und wie dürfen wir BewohnerInnen fixieren?</a:t>
            </a:r>
          </a:p>
          <a:p>
            <a:pPr>
              <a:lnSpc>
                <a:spcPct val="107000"/>
              </a:lnSpc>
              <a:spcAft>
                <a:spcPts val="800"/>
              </a:spcAft>
            </a:pPr>
            <a:endParaRPr lang="de-DE" sz="2000" i="1" dirty="0">
              <a:solidFill>
                <a:srgbClr val="003366"/>
              </a:solidFill>
              <a:latin typeface="+mn-lt"/>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de-AT" sz="2000" i="1" dirty="0">
                <a:solidFill>
                  <a:srgbClr val="003366"/>
                </a:solidFill>
                <a:latin typeface="+mn-lt"/>
                <a:ea typeface="Calibri" panose="020F0502020204030204" pitchFamily="34" charset="0"/>
                <a:cs typeface="Times New Roman" panose="02020603050405020304" pitchFamily="18" charset="0"/>
              </a:rPr>
              <a:t>Ob, wie - und wenn ja - auf welcher Rechtsgrundlage dürfen eskalierende </a:t>
            </a:r>
          </a:p>
          <a:p>
            <a:pPr>
              <a:lnSpc>
                <a:spcPct val="107000"/>
              </a:lnSpc>
              <a:spcAft>
                <a:spcPts val="800"/>
              </a:spcAft>
            </a:pPr>
            <a:r>
              <a:rPr lang="de-AT" sz="2000" i="1" dirty="0">
                <a:solidFill>
                  <a:srgbClr val="003366"/>
                </a:solidFill>
                <a:latin typeface="+mn-lt"/>
                <a:ea typeface="Calibri" panose="020F0502020204030204" pitchFamily="34" charset="0"/>
                <a:cs typeface="Times New Roman" panose="02020603050405020304" pitchFamily="18" charset="0"/>
              </a:rPr>
              <a:t>      KlientInnen in ihrem Zimmer alleine gelassen werden? Zwei </a:t>
            </a:r>
            <a:r>
              <a:rPr lang="de-DE" sz="2000" i="1" dirty="0">
                <a:solidFill>
                  <a:srgbClr val="003366"/>
                </a:solidFill>
                <a:latin typeface="+mn-lt"/>
                <a:ea typeface="Calibri" panose="020F0502020204030204" pitchFamily="34" charset="0"/>
                <a:cs typeface="Times New Roman" panose="02020603050405020304" pitchFamily="18" charset="0"/>
              </a:rPr>
              <a:t>Situationen: </a:t>
            </a:r>
          </a:p>
          <a:p>
            <a:pPr marL="800100" lvl="1" indent="-342900">
              <a:lnSpc>
                <a:spcPct val="107000"/>
              </a:lnSpc>
              <a:spcAft>
                <a:spcPts val="800"/>
              </a:spcAft>
              <a:buFont typeface="Courier New" panose="02070309020205020404" pitchFamily="49" charset="0"/>
              <a:buChar char="o"/>
            </a:pPr>
            <a:r>
              <a:rPr lang="de-DE" sz="2000" i="1" dirty="0">
                <a:solidFill>
                  <a:srgbClr val="003366"/>
                </a:solidFill>
                <a:latin typeface="+mn-lt"/>
                <a:ea typeface="Calibri" panose="020F0502020204030204" pitchFamily="34" charset="0"/>
                <a:cs typeface="Times New Roman" panose="02020603050405020304" pitchFamily="18" charset="0"/>
              </a:rPr>
              <a:t>ein/e </a:t>
            </a:r>
            <a:r>
              <a:rPr lang="de-DE" sz="2000" i="1" dirty="0" err="1">
                <a:solidFill>
                  <a:srgbClr val="003366"/>
                </a:solidFill>
                <a:latin typeface="+mn-lt"/>
                <a:ea typeface="Calibri" panose="020F0502020204030204" pitchFamily="34" charset="0"/>
                <a:cs typeface="Times New Roman" panose="02020603050405020304" pitchFamily="18" charset="0"/>
              </a:rPr>
              <a:t>KlientIn</a:t>
            </a:r>
            <a:r>
              <a:rPr lang="de-DE" sz="2000" i="1" dirty="0">
                <a:solidFill>
                  <a:srgbClr val="003366"/>
                </a:solidFill>
                <a:latin typeface="+mn-lt"/>
                <a:ea typeface="Calibri" panose="020F0502020204030204" pitchFamily="34" charset="0"/>
                <a:cs typeface="Times New Roman" panose="02020603050405020304" pitchFamily="18" charset="0"/>
              </a:rPr>
              <a:t> ist mit Messer bewaffnet und tobt im Zimmer – darf eine </a:t>
            </a:r>
          </a:p>
          <a:p>
            <a:pPr lvl="1">
              <a:lnSpc>
                <a:spcPct val="107000"/>
              </a:lnSpc>
              <a:spcAft>
                <a:spcPts val="800"/>
              </a:spcAft>
            </a:pPr>
            <a:r>
              <a:rPr lang="de-DE" sz="2000" i="1" dirty="0">
                <a:solidFill>
                  <a:srgbClr val="003366"/>
                </a:solidFill>
                <a:latin typeface="+mn-lt"/>
                <a:ea typeface="Calibri" panose="020F0502020204030204" pitchFamily="34" charset="0"/>
                <a:cs typeface="Times New Roman" panose="02020603050405020304" pitchFamily="18" charset="0"/>
              </a:rPr>
              <a:t>     freiheitsbeschränkende Maßnahme ergriffen werden (</a:t>
            </a:r>
            <a:r>
              <a:rPr lang="de-DE" sz="2000" i="1" dirty="0" err="1">
                <a:solidFill>
                  <a:srgbClr val="003366"/>
                </a:solidFill>
                <a:latin typeface="+mn-lt"/>
                <a:ea typeface="Calibri" panose="020F0502020204030204" pitchFamily="34" charset="0"/>
                <a:cs typeface="Times New Roman" panose="02020603050405020304" pitchFamily="18" charset="0"/>
              </a:rPr>
              <a:t>Zi</a:t>
            </a:r>
            <a:r>
              <a:rPr lang="de-DE" sz="2000" i="1" dirty="0">
                <a:solidFill>
                  <a:srgbClr val="003366"/>
                </a:solidFill>
                <a:latin typeface="+mn-lt"/>
                <a:ea typeface="Calibri" panose="020F0502020204030204" pitchFamily="34" charset="0"/>
                <a:cs typeface="Times New Roman" panose="02020603050405020304" pitchFamily="18" charset="0"/>
              </a:rPr>
              <a:t>.- Abschluss)?  </a:t>
            </a:r>
          </a:p>
          <a:p>
            <a:pPr marL="800100" lvl="1" indent="-342900">
              <a:lnSpc>
                <a:spcPct val="107000"/>
              </a:lnSpc>
              <a:spcAft>
                <a:spcPts val="800"/>
              </a:spcAft>
              <a:buFont typeface="Courier New" panose="02070309020205020404" pitchFamily="49" charset="0"/>
              <a:buChar char="o"/>
            </a:pPr>
            <a:r>
              <a:rPr lang="de-DE" sz="2000" i="1" dirty="0">
                <a:solidFill>
                  <a:srgbClr val="003366"/>
                </a:solidFill>
                <a:latin typeface="+mn-lt"/>
                <a:ea typeface="Calibri" panose="020F0502020204030204" pitchFamily="34" charset="0"/>
                <a:cs typeface="Times New Roman" panose="02020603050405020304" pitchFamily="18" charset="0"/>
              </a:rPr>
              <a:t>eine </a:t>
            </a:r>
            <a:r>
              <a:rPr lang="de-DE" sz="2000" i="1" dirty="0" err="1">
                <a:solidFill>
                  <a:srgbClr val="003366"/>
                </a:solidFill>
                <a:latin typeface="+mn-lt"/>
                <a:ea typeface="Calibri" panose="020F0502020204030204" pitchFamily="34" charset="0"/>
                <a:cs typeface="Times New Roman" panose="02020603050405020304" pitchFamily="18" charset="0"/>
              </a:rPr>
              <a:t>KlientIn</a:t>
            </a:r>
            <a:r>
              <a:rPr lang="de-DE" sz="2000" i="1" dirty="0">
                <a:solidFill>
                  <a:srgbClr val="003366"/>
                </a:solidFill>
                <a:latin typeface="+mn-lt"/>
                <a:ea typeface="Calibri" panose="020F0502020204030204" pitchFamily="34" charset="0"/>
                <a:cs typeface="Times New Roman" panose="02020603050405020304" pitchFamily="18" charset="0"/>
              </a:rPr>
              <a:t> tobt im Zimmer u. zerstört Möbel. Arbeitshypothese, dass die/der </a:t>
            </a:r>
            <a:r>
              <a:rPr lang="de-DE" sz="2000" i="1" dirty="0" err="1">
                <a:solidFill>
                  <a:srgbClr val="003366"/>
                </a:solidFill>
                <a:latin typeface="+mn-lt"/>
                <a:ea typeface="Calibri" panose="020F0502020204030204" pitchFamily="34" charset="0"/>
                <a:cs typeface="Times New Roman" panose="02020603050405020304" pitchFamily="18" charset="0"/>
              </a:rPr>
              <a:t>KlientIn</a:t>
            </a:r>
            <a:r>
              <a:rPr lang="de-DE" sz="2000" i="1" dirty="0">
                <a:solidFill>
                  <a:srgbClr val="003366"/>
                </a:solidFill>
                <a:latin typeface="+mn-lt"/>
                <a:ea typeface="Calibri" panose="020F0502020204030204" pitchFamily="34" charset="0"/>
                <a:cs typeface="Times New Roman" panose="02020603050405020304" pitchFamily="18" charset="0"/>
              </a:rPr>
              <a:t> bei Kontaktaufnahme noch weiter eskaliert. Darf ich so- dann die </a:t>
            </a:r>
            <a:r>
              <a:rPr lang="de-DE" sz="2000" i="1" dirty="0" err="1">
                <a:solidFill>
                  <a:srgbClr val="003366"/>
                </a:solidFill>
                <a:latin typeface="+mn-lt"/>
                <a:ea typeface="Calibri" panose="020F0502020204030204" pitchFamily="34" charset="0"/>
                <a:cs typeface="Times New Roman" panose="02020603050405020304" pitchFamily="18" charset="0"/>
              </a:rPr>
              <a:t>KlientIn</a:t>
            </a:r>
            <a:r>
              <a:rPr lang="de-DE" sz="2000" i="1" dirty="0">
                <a:solidFill>
                  <a:srgbClr val="003366"/>
                </a:solidFill>
                <a:latin typeface="+mn-lt"/>
                <a:ea typeface="Calibri" panose="020F0502020204030204" pitchFamily="34" charset="0"/>
                <a:cs typeface="Times New Roman" panose="02020603050405020304" pitchFamily="18" charset="0"/>
              </a:rPr>
              <a:t> im Zimmer toben lassen? </a:t>
            </a:r>
          </a:p>
          <a:p>
            <a:pPr>
              <a:lnSpc>
                <a:spcPct val="107000"/>
              </a:lnSpc>
              <a:spcAft>
                <a:spcPts val="800"/>
              </a:spcAft>
            </a:pPr>
            <a:endParaRPr lang="de-DE" sz="2000" i="1" dirty="0">
              <a:solidFill>
                <a:srgbClr val="003366"/>
              </a:solidFill>
              <a:latin typeface="+mn-lt"/>
              <a:ea typeface="Calibri" panose="020F0502020204030204" pitchFamily="34" charset="0"/>
              <a:cs typeface="Times New Roman" panose="02020603050405020304" pitchFamily="18" charset="0"/>
            </a:endParaRPr>
          </a:p>
          <a:p>
            <a:pPr>
              <a:lnSpc>
                <a:spcPct val="107000"/>
              </a:lnSpc>
              <a:spcAft>
                <a:spcPts val="800"/>
              </a:spcAft>
            </a:pPr>
            <a:r>
              <a:rPr lang="de-AT" sz="2000" i="1" dirty="0">
                <a:solidFill>
                  <a:srgbClr val="003366"/>
                </a:solidFill>
                <a:latin typeface="+mn-lt"/>
                <a:ea typeface="Calibri" panose="020F0502020204030204" pitchFamily="34" charset="0"/>
                <a:cs typeface="Times New Roman" panose="02020603050405020304" pitchFamily="18" charset="0"/>
              </a:rPr>
              <a:t> </a:t>
            </a:r>
            <a:endParaRPr lang="de-DE" sz="2000" i="1" dirty="0">
              <a:solidFill>
                <a:srgbClr val="003366"/>
              </a:solidFill>
              <a:latin typeface="+mn-lt"/>
              <a:ea typeface="Calibri" panose="020F0502020204030204" pitchFamily="34" charset="0"/>
              <a:cs typeface="Times New Roman" panose="02020603050405020304" pitchFamily="18" charset="0"/>
            </a:endParaRPr>
          </a:p>
          <a:p>
            <a:endParaRPr lang="de-DE" sz="2000" dirty="0">
              <a:solidFill>
                <a:srgbClr val="003366"/>
              </a:solidFill>
            </a:endParaRPr>
          </a:p>
          <a:p>
            <a:pPr lvl="0"/>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endParaRPr lang="de-DE" sz="2000" dirty="0">
              <a:solidFill>
                <a:srgbClr val="003366"/>
              </a:solidFill>
            </a:endParaRPr>
          </a:p>
          <a:p>
            <a:pPr lvl="0"/>
            <a:r>
              <a:rPr lang="de-DE" sz="2000" dirty="0">
                <a:solidFill>
                  <a:srgbClr val="003366"/>
                </a:solidFill>
              </a:rPr>
              <a:t> </a:t>
            </a:r>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Tree>
    <p:extLst>
      <p:ext uri="{BB962C8B-B14F-4D97-AF65-F5344CB8AC3E}">
        <p14:creationId xmlns:p14="http://schemas.microsoft.com/office/powerpoint/2010/main" val="34659253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6" end="6"/>
                                            </p:txEl>
                                          </p:spTgt>
                                        </p:tgtEl>
                                        <p:attrNameLst>
                                          <p:attrName>style.visibility</p:attrName>
                                        </p:attrNameLst>
                                      </p:cBhvr>
                                      <p:to>
                                        <p:strVal val="visible"/>
                                      </p:to>
                                    </p:set>
                                    <p:anim calcmode="lin" valueType="num">
                                      <p:cBhvr additive="base">
                                        <p:cTn id="7"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299">
                                            <p:txEl>
                                              <p:pRg st="7" end="7"/>
                                            </p:txEl>
                                          </p:spTgt>
                                        </p:tgtEl>
                                        <p:attrNameLst>
                                          <p:attrName>style.visibility</p:attrName>
                                        </p:attrNameLst>
                                      </p:cBhvr>
                                      <p:to>
                                        <p:strVal val="visible"/>
                                      </p:to>
                                    </p:set>
                                    <p:anim calcmode="lin" valueType="num">
                                      <p:cBhvr additive="base">
                                        <p:cTn id="11"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5299">
                                            <p:txEl>
                                              <p:pRg st="8" end="8"/>
                                            </p:txEl>
                                          </p:spTgt>
                                        </p:tgtEl>
                                        <p:attrNameLst>
                                          <p:attrName>style.visibility</p:attrName>
                                        </p:attrNameLst>
                                      </p:cBhvr>
                                      <p:to>
                                        <p:strVal val="visible"/>
                                      </p:to>
                                    </p:set>
                                    <p:anim calcmode="lin" valueType="num">
                                      <p:cBhvr additive="base">
                                        <p:cTn id="15"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5299">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5299">
                                            <p:txEl>
                                              <p:pRg st="9" end="9"/>
                                            </p:txEl>
                                          </p:spTgt>
                                        </p:tgtEl>
                                        <p:attrNameLst>
                                          <p:attrName>style.visibility</p:attrName>
                                        </p:attrNameLst>
                                      </p:cBhvr>
                                      <p:to>
                                        <p:strVal val="visible"/>
                                      </p:to>
                                    </p:set>
                                    <p:anim calcmode="lin" valueType="num">
                                      <p:cBhvr additive="base">
                                        <p:cTn id="19"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5299">
                                            <p:txEl>
                                              <p:pRg st="10" end="10"/>
                                            </p:txEl>
                                          </p:spTgt>
                                        </p:tgtEl>
                                        <p:attrNameLst>
                                          <p:attrName>style.visibility</p:attrName>
                                        </p:attrNameLst>
                                      </p:cBhvr>
                                      <p:to>
                                        <p:strVal val="visible"/>
                                      </p:to>
                                    </p:set>
                                    <p:anim calcmode="lin" valueType="num">
                                      <p:cBhvr additive="base">
                                        <p:cTn id="23" dur="500" fill="hold"/>
                                        <p:tgtEl>
                                          <p:spTgt spid="55299">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529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
            <a:ext cx="9144000" cy="6840000"/>
          </a:xfrm>
          <a:prstGeom prst="rect">
            <a:avLst/>
          </a:prstGeom>
          <a:solidFill>
            <a:schemeClr val="bg1"/>
          </a:solidFill>
          <a:ln w="63500">
            <a:solidFill>
              <a:srgbClr val="003366"/>
            </a:solidFill>
            <a:miter lim="800000"/>
            <a:headEnd/>
            <a:tailEnd/>
          </a:ln>
        </p:spPr>
        <p:txBody>
          <a:bodyPr>
            <a:spAutoFit/>
          </a:bodyPr>
          <a:lstStyle/>
          <a:p>
            <a:endParaRPr lang="de-DE" sz="2000" b="1" dirty="0">
              <a:solidFill>
                <a:srgbClr val="003366"/>
              </a:solidFill>
              <a:effectLst>
                <a:outerShdw blurRad="38100" dist="38100" dir="2700000" algn="tl">
                  <a:srgbClr val="000000">
                    <a:alpha val="43137"/>
                  </a:srgbClr>
                </a:outerShdw>
              </a:effectLst>
            </a:endParaRPr>
          </a:p>
          <a:p>
            <a:pPr algn="ctr"/>
            <a:r>
              <a:rPr lang="de-DE" sz="2000" i="1" dirty="0">
                <a:solidFill>
                  <a:srgbClr val="003366"/>
                </a:solidFill>
              </a:rPr>
              <a:t>Wie ist mit dem Briefgeheimnis umzugehen?</a:t>
            </a:r>
          </a:p>
          <a:p>
            <a:endParaRPr lang="de-DE" sz="2000" i="1" dirty="0">
              <a:solidFill>
                <a:srgbClr val="003366"/>
              </a:solidFill>
            </a:endParaRPr>
          </a:p>
          <a:p>
            <a:pPr lvl="0"/>
            <a:r>
              <a:rPr lang="de-DE" sz="2000" b="1" dirty="0">
                <a:solidFill>
                  <a:srgbClr val="003366"/>
                </a:solidFill>
              </a:rPr>
              <a:t>Brief-, Post- / Fernmeldegeheimnis </a:t>
            </a:r>
            <a:r>
              <a:rPr lang="de-DE" sz="2000" dirty="0" err="1">
                <a:solidFill>
                  <a:srgbClr val="003366"/>
                </a:solidFill>
              </a:rPr>
              <a:t>grundsätzl</a:t>
            </a:r>
            <a:r>
              <a:rPr lang="de-DE" sz="2000" dirty="0">
                <a:solidFill>
                  <a:srgbClr val="003366"/>
                </a:solidFill>
              </a:rPr>
              <a:t>. uneingeschränkt zu beachten: </a:t>
            </a:r>
            <a:r>
              <a:rPr lang="de-DE" sz="2000" dirty="0" err="1">
                <a:solidFill>
                  <a:srgbClr val="003366"/>
                </a:solidFill>
              </a:rPr>
              <a:t>insbesond</a:t>
            </a:r>
            <a:r>
              <a:rPr lang="de-DE" sz="2000" dirty="0">
                <a:solidFill>
                  <a:srgbClr val="003366"/>
                </a:solidFill>
              </a:rPr>
              <a:t>. bez. Öffnen von Briefen, die an ein/en Kind/ </a:t>
            </a:r>
            <a:r>
              <a:rPr lang="de-DE" sz="2000" dirty="0" err="1">
                <a:solidFill>
                  <a:srgbClr val="003366"/>
                </a:solidFill>
              </a:rPr>
              <a:t>Jug</a:t>
            </a:r>
            <a:r>
              <a:rPr lang="de-DE" sz="2000" dirty="0">
                <a:solidFill>
                  <a:srgbClr val="003366"/>
                </a:solidFill>
              </a:rPr>
              <a:t>. gerichtet sind bzw. an Dritte und für das Untersagen bzw. Mithören von Telefonaten. </a:t>
            </a:r>
          </a:p>
          <a:p>
            <a:pPr lvl="0"/>
            <a:r>
              <a:rPr lang="de-DE" sz="2000" dirty="0">
                <a:solidFill>
                  <a:srgbClr val="003366"/>
                </a:solidFill>
              </a:rPr>
              <a:t>Ausnahmsweise sind im Rahmen d. </a:t>
            </a:r>
            <a:r>
              <a:rPr lang="de-DE" sz="2000" b="1" dirty="0">
                <a:solidFill>
                  <a:srgbClr val="003366"/>
                </a:solidFill>
              </a:rPr>
              <a:t>„Gefahrenabwehr“ </a:t>
            </a:r>
            <a:r>
              <a:rPr lang="de-DE" sz="2000" dirty="0">
                <a:solidFill>
                  <a:srgbClr val="003366"/>
                </a:solidFill>
              </a:rPr>
              <a:t>zum Schutz eines </a:t>
            </a:r>
            <a:r>
              <a:rPr lang="de-DE" sz="2000" dirty="0" err="1">
                <a:solidFill>
                  <a:srgbClr val="003366"/>
                </a:solidFill>
              </a:rPr>
              <a:t>hö</a:t>
            </a:r>
            <a:r>
              <a:rPr lang="de-DE" sz="2000" dirty="0">
                <a:solidFill>
                  <a:srgbClr val="003366"/>
                </a:solidFill>
              </a:rPr>
              <a:t>- </a:t>
            </a:r>
            <a:r>
              <a:rPr lang="de-DE" sz="2000" dirty="0" err="1">
                <a:solidFill>
                  <a:srgbClr val="003366"/>
                </a:solidFill>
              </a:rPr>
              <a:t>herrangigen</a:t>
            </a:r>
            <a:r>
              <a:rPr lang="de-DE" sz="2000" dirty="0">
                <a:solidFill>
                  <a:srgbClr val="003366"/>
                </a:solidFill>
              </a:rPr>
              <a:t> Rechtsguts bei  erkennbaren Anhaltspunkten </a:t>
            </a:r>
            <a:r>
              <a:rPr lang="de-DE" sz="2000" b="1" dirty="0">
                <a:solidFill>
                  <a:srgbClr val="003366"/>
                </a:solidFill>
              </a:rPr>
              <a:t>in folgenden Fällen  Eingriffe zulässig</a:t>
            </a:r>
            <a:r>
              <a:rPr lang="de-DE" sz="2000" dirty="0">
                <a:solidFill>
                  <a:srgbClr val="003366"/>
                </a:solidFill>
              </a:rPr>
              <a:t>:</a:t>
            </a:r>
          </a:p>
          <a:p>
            <a:pPr marL="342900" lvl="0" indent="-342900">
              <a:buFont typeface="Courier New" panose="02070309020205020404" pitchFamily="49" charset="0"/>
              <a:buChar char="o"/>
            </a:pPr>
            <a:r>
              <a:rPr lang="de-DE" sz="2000" dirty="0">
                <a:solidFill>
                  <a:srgbClr val="003366"/>
                </a:solidFill>
              </a:rPr>
              <a:t>Vorliegen einer Leib- oder Lebensgefahr, z.B. bei Kontaktnahmen des unter Missbrauchsverdacht stehenden Vaters mit seiner Tochter.</a:t>
            </a:r>
          </a:p>
          <a:p>
            <a:pPr marL="342900" lvl="0" indent="-342900">
              <a:buFont typeface="Courier New" panose="02070309020205020404" pitchFamily="49" charset="0"/>
              <a:buChar char="o"/>
            </a:pPr>
            <a:r>
              <a:rPr lang="de-DE" sz="2000" dirty="0">
                <a:solidFill>
                  <a:srgbClr val="003366"/>
                </a:solidFill>
              </a:rPr>
              <a:t>Verdacht einer strafbaren Handlung, z.B. den Kontakt mit voraussichtlichen Mittätern betreffend oder den Erwerb unzulässiger Drogen.</a:t>
            </a:r>
          </a:p>
          <a:p>
            <a:pPr marL="342900" lvl="0" indent="-342900">
              <a:buFont typeface="Courier New" panose="02070309020205020404" pitchFamily="49" charset="0"/>
              <a:buChar char="o"/>
            </a:pPr>
            <a:r>
              <a:rPr lang="de-DE" sz="2000" dirty="0">
                <a:solidFill>
                  <a:srgbClr val="003366"/>
                </a:solidFill>
              </a:rPr>
              <a:t>Gefährdung eines Sachguts mit erheblichem Wert, z.B. den Kontakt mit einem Versandhaus beinhaltend im Zusammenhang mit dem Verdacht der Überschuldung.</a:t>
            </a:r>
          </a:p>
          <a:p>
            <a:pPr lvl="0"/>
            <a:r>
              <a:rPr lang="de-DE" sz="2000" dirty="0">
                <a:solidFill>
                  <a:srgbClr val="003366"/>
                </a:solidFill>
              </a:rPr>
              <a:t>Die in solchen Ausnahmesituationen verantwortbaren Zwangsmaßnahmen sind - soweit voraussehbar- im Konzept zu verankern u. päd. zu begleiten, d.h. nicht als isolierte Gefahrenabwehr zu handhaben. </a:t>
            </a:r>
            <a:r>
              <a:rPr lang="de-DE" sz="2000" dirty="0" err="1">
                <a:solidFill>
                  <a:srgbClr val="003366"/>
                </a:solidFill>
              </a:rPr>
              <a:t>Wichtig:gerechtfertigt</a:t>
            </a:r>
            <a:r>
              <a:rPr lang="de-DE" sz="2000" dirty="0">
                <a:solidFill>
                  <a:srgbClr val="003366"/>
                </a:solidFill>
              </a:rPr>
              <a:t> sind </a:t>
            </a:r>
            <a:r>
              <a:rPr lang="de-DE" sz="2000" dirty="0" err="1">
                <a:solidFill>
                  <a:srgbClr val="003366"/>
                </a:solidFill>
              </a:rPr>
              <a:t>Kontrol</a:t>
            </a:r>
            <a:r>
              <a:rPr lang="de-DE" sz="2000" dirty="0">
                <a:solidFill>
                  <a:srgbClr val="003366"/>
                </a:solidFill>
              </a:rPr>
              <a:t>- </a:t>
            </a:r>
            <a:r>
              <a:rPr lang="de-DE" sz="2000" dirty="0" err="1">
                <a:solidFill>
                  <a:srgbClr val="003366"/>
                </a:solidFill>
              </a:rPr>
              <a:t>len</a:t>
            </a:r>
            <a:r>
              <a:rPr lang="de-DE" sz="2000" dirty="0">
                <a:solidFill>
                  <a:srgbClr val="003366"/>
                </a:solidFill>
              </a:rPr>
              <a:t> und vorübergehende Beschränkungen des Post- u. Telefonverkehrs, soweit dies  das einzige  Mittel ist, einer  gegenwärtigen  Gefahr für ein  höherrangiges Rechtsgut zu begegnen. </a:t>
            </a:r>
          </a:p>
          <a:p>
            <a:pPr lvl="0"/>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endParaRPr lang="de-DE" sz="2000" dirty="0">
              <a:solidFill>
                <a:srgbClr val="003366"/>
              </a:solidFill>
            </a:endParaRPr>
          </a:p>
          <a:p>
            <a:pPr lvl="0"/>
            <a:r>
              <a:rPr lang="de-DE" sz="2000" dirty="0">
                <a:solidFill>
                  <a:srgbClr val="003366"/>
                </a:solidFill>
              </a:rPr>
              <a:t> </a:t>
            </a:r>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Tree>
    <p:extLst>
      <p:ext uri="{BB962C8B-B14F-4D97-AF65-F5344CB8AC3E}">
        <p14:creationId xmlns:p14="http://schemas.microsoft.com/office/powerpoint/2010/main" val="27416567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3" end="3"/>
                                            </p:txEl>
                                          </p:spTgt>
                                        </p:tgtEl>
                                        <p:attrNameLst>
                                          <p:attrName>style.visibility</p:attrName>
                                        </p:attrNameLst>
                                      </p:cBhvr>
                                      <p:to>
                                        <p:strVal val="visible"/>
                                      </p:to>
                                    </p:set>
                                    <p:anim calcmode="lin" valueType="num">
                                      <p:cBhvr additive="base">
                                        <p:cTn id="7"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4" end="4"/>
                                            </p:txEl>
                                          </p:spTgt>
                                        </p:tgtEl>
                                        <p:attrNameLst>
                                          <p:attrName>style.visibility</p:attrName>
                                        </p:attrNameLst>
                                      </p:cBhvr>
                                      <p:to>
                                        <p:strVal val="visible"/>
                                      </p:to>
                                    </p:set>
                                    <p:anim calcmode="lin" valueType="num">
                                      <p:cBhvr additive="base">
                                        <p:cTn id="13"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9">
                                            <p:txEl>
                                              <p:pRg st="5" end="5"/>
                                            </p:txEl>
                                          </p:spTgt>
                                        </p:tgtEl>
                                        <p:attrNameLst>
                                          <p:attrName>style.visibility</p:attrName>
                                        </p:attrNameLst>
                                      </p:cBhvr>
                                      <p:to>
                                        <p:strVal val="visible"/>
                                      </p:to>
                                    </p:set>
                                    <p:anim calcmode="lin" valueType="num">
                                      <p:cBhvr additive="base">
                                        <p:cTn id="19"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299">
                                            <p:txEl>
                                              <p:pRg st="6" end="6"/>
                                            </p:txEl>
                                          </p:spTgt>
                                        </p:tgtEl>
                                        <p:attrNameLst>
                                          <p:attrName>style.visibility</p:attrName>
                                        </p:attrNameLst>
                                      </p:cBhvr>
                                      <p:to>
                                        <p:strVal val="visible"/>
                                      </p:to>
                                    </p:set>
                                    <p:anim calcmode="lin" valueType="num">
                                      <p:cBhvr additive="base">
                                        <p:cTn id="25"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5299">
                                            <p:txEl>
                                              <p:pRg st="7" end="7"/>
                                            </p:txEl>
                                          </p:spTgt>
                                        </p:tgtEl>
                                        <p:attrNameLst>
                                          <p:attrName>style.visibility</p:attrName>
                                        </p:attrNameLst>
                                      </p:cBhvr>
                                      <p:to>
                                        <p:strVal val="visible"/>
                                      </p:to>
                                    </p:set>
                                    <p:anim calcmode="lin" valueType="num">
                                      <p:cBhvr additive="base">
                                        <p:cTn id="31"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5299">
                                            <p:txEl>
                                              <p:pRg st="8" end="8"/>
                                            </p:txEl>
                                          </p:spTgt>
                                        </p:tgtEl>
                                        <p:attrNameLst>
                                          <p:attrName>style.visibility</p:attrName>
                                        </p:attrNameLst>
                                      </p:cBhvr>
                                      <p:to>
                                        <p:strVal val="visible"/>
                                      </p:to>
                                    </p:set>
                                    <p:anim calcmode="lin" valueType="num">
                                      <p:cBhvr additive="base">
                                        <p:cTn id="37"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29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
            <a:ext cx="9144000" cy="6863417"/>
          </a:xfrm>
          <a:prstGeom prst="rect">
            <a:avLst/>
          </a:prstGeom>
          <a:solidFill>
            <a:schemeClr val="bg1"/>
          </a:solidFill>
          <a:ln w="63500">
            <a:solidFill>
              <a:srgbClr val="003366"/>
            </a:solidFill>
            <a:miter lim="800000"/>
            <a:headEnd/>
            <a:tailEnd/>
          </a:ln>
        </p:spPr>
        <p:txBody>
          <a:bodyPr>
            <a:spAutoFit/>
          </a:bodyPr>
          <a:lstStyle/>
          <a:p>
            <a:pPr algn="ctr"/>
            <a:endParaRPr lang="de-DE" sz="2000" b="1" dirty="0">
              <a:solidFill>
                <a:srgbClr val="003366"/>
              </a:solidFill>
              <a:effectLst>
                <a:outerShdw blurRad="38100" dist="38100" dir="2700000" algn="tl">
                  <a:srgbClr val="000000">
                    <a:alpha val="43137"/>
                  </a:srgbClr>
                </a:outerShdw>
              </a:effectLst>
            </a:endParaRPr>
          </a:p>
          <a:p>
            <a:endParaRPr lang="de-DE" sz="2000" b="1" dirty="0">
              <a:solidFill>
                <a:srgbClr val="003366"/>
              </a:solidFill>
              <a:effectLst>
                <a:outerShdw blurRad="38100" dist="38100" dir="2700000" algn="tl">
                  <a:srgbClr val="000000">
                    <a:alpha val="43137"/>
                  </a:srgbClr>
                </a:outerShdw>
              </a:effectLst>
            </a:endParaRPr>
          </a:p>
          <a:p>
            <a:endParaRPr lang="de-DE" sz="2000" i="1" dirty="0">
              <a:solidFill>
                <a:srgbClr val="003366"/>
              </a:solidFill>
            </a:endParaRPr>
          </a:p>
          <a:p>
            <a:pPr algn="ctr"/>
            <a:r>
              <a:rPr lang="de-DE" sz="2000" i="1" dirty="0">
                <a:solidFill>
                  <a:srgbClr val="003366"/>
                </a:solidFill>
              </a:rPr>
              <a:t>Dürfen wir Drogen abnehmen bzw. Zimmer auf Drogen durchsuchen?</a:t>
            </a:r>
          </a:p>
          <a:p>
            <a:endParaRPr lang="de-DE" sz="2000" i="1" dirty="0">
              <a:solidFill>
                <a:srgbClr val="003366"/>
              </a:solidFill>
            </a:endParaRPr>
          </a:p>
          <a:p>
            <a:r>
              <a:rPr lang="de-DE" sz="2000" dirty="0">
                <a:solidFill>
                  <a:srgbClr val="003366"/>
                </a:solidFill>
              </a:rPr>
              <a:t>→ unter den Voraussetzungen der „Gefahrenabwehr“ (erforderlich, geeignet </a:t>
            </a:r>
          </a:p>
          <a:p>
            <a:r>
              <a:rPr lang="de-DE" sz="2000" dirty="0">
                <a:solidFill>
                  <a:srgbClr val="003366"/>
                </a:solidFill>
              </a:rPr>
              <a:t>     und verhältnismäßig)</a:t>
            </a:r>
          </a:p>
          <a:p>
            <a:endParaRPr lang="de-DE" sz="2000" i="1" dirty="0">
              <a:solidFill>
                <a:srgbClr val="003366"/>
              </a:solidFill>
            </a:endParaRPr>
          </a:p>
          <a:p>
            <a:r>
              <a:rPr lang="de-DE" sz="2000" i="1" dirty="0">
                <a:solidFill>
                  <a:srgbClr val="003366"/>
                </a:solidFill>
              </a:rPr>
              <a:t>Unter welchen Umständen dürfen wir BewohnerInnen der WG verweisen?</a:t>
            </a:r>
          </a:p>
          <a:p>
            <a:endParaRPr lang="de-DE" sz="2000" i="1" dirty="0">
              <a:solidFill>
                <a:srgbClr val="003366"/>
              </a:solidFill>
            </a:endParaRPr>
          </a:p>
          <a:p>
            <a:r>
              <a:rPr lang="de-DE" sz="2000" i="1" dirty="0">
                <a:solidFill>
                  <a:srgbClr val="003366"/>
                </a:solidFill>
              </a:rPr>
              <a:t>→ </a:t>
            </a:r>
            <a:r>
              <a:rPr lang="de-DE" sz="2000" dirty="0">
                <a:solidFill>
                  <a:srgbClr val="003366"/>
                </a:solidFill>
              </a:rPr>
              <a:t>Eine Beendigung der Hilfe erfordert zuvor eine entsprechende  Hilfeplanung </a:t>
            </a:r>
          </a:p>
          <a:p>
            <a:r>
              <a:rPr lang="de-DE" sz="2000" dirty="0">
                <a:solidFill>
                  <a:srgbClr val="003366"/>
                </a:solidFill>
              </a:rPr>
              <a:t>     mit dem Kinder- und Jugendhilfeträger: Kriterien entsprechend § 23 WKJHG </a:t>
            </a:r>
          </a:p>
          <a:p>
            <a:r>
              <a:rPr lang="de-DE" sz="2000" dirty="0">
                <a:solidFill>
                  <a:srgbClr val="003366"/>
                </a:solidFill>
              </a:rPr>
              <a:t>     (Hilfe noch „geeignet“/ Eignung der Einrichtung?)</a:t>
            </a: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r>
              <a:rPr lang="de-DE" sz="2000" dirty="0">
                <a:solidFill>
                  <a:srgbClr val="003366"/>
                </a:solidFill>
              </a:rPr>
              <a:t> </a:t>
            </a:r>
          </a:p>
          <a:p>
            <a:endParaRPr lang="de-DE" sz="2000" dirty="0">
              <a:solidFill>
                <a:srgbClr val="003366"/>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Tree>
    <p:extLst>
      <p:ext uri="{BB962C8B-B14F-4D97-AF65-F5344CB8AC3E}">
        <p14:creationId xmlns:p14="http://schemas.microsoft.com/office/powerpoint/2010/main" val="38364434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3" end="3"/>
                                            </p:txEl>
                                          </p:spTgt>
                                        </p:tgtEl>
                                        <p:attrNameLst>
                                          <p:attrName>style.visibility</p:attrName>
                                        </p:attrNameLst>
                                      </p:cBhvr>
                                      <p:to>
                                        <p:strVal val="visible"/>
                                      </p:to>
                                    </p:set>
                                    <p:anim calcmode="lin" valueType="num">
                                      <p:cBhvr additive="base">
                                        <p:cTn id="7"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299">
                                            <p:txEl>
                                              <p:pRg st="5" end="5"/>
                                            </p:txEl>
                                          </p:spTgt>
                                        </p:tgtEl>
                                        <p:attrNameLst>
                                          <p:attrName>style.visibility</p:attrName>
                                        </p:attrNameLst>
                                      </p:cBhvr>
                                      <p:to>
                                        <p:strVal val="visible"/>
                                      </p:to>
                                    </p:set>
                                    <p:anim calcmode="lin" valueType="num">
                                      <p:cBhvr additive="base">
                                        <p:cTn id="11"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5299">
                                            <p:txEl>
                                              <p:pRg st="6" end="6"/>
                                            </p:txEl>
                                          </p:spTgt>
                                        </p:tgtEl>
                                        <p:attrNameLst>
                                          <p:attrName>style.visibility</p:attrName>
                                        </p:attrNameLst>
                                      </p:cBhvr>
                                      <p:to>
                                        <p:strVal val="visible"/>
                                      </p:to>
                                    </p:set>
                                    <p:anim calcmode="lin" valueType="num">
                                      <p:cBhvr additive="base">
                                        <p:cTn id="15"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52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5299">
                                            <p:txEl>
                                              <p:pRg st="8" end="8"/>
                                            </p:txEl>
                                          </p:spTgt>
                                        </p:tgtEl>
                                        <p:attrNameLst>
                                          <p:attrName>style.visibility</p:attrName>
                                        </p:attrNameLst>
                                      </p:cBhvr>
                                      <p:to>
                                        <p:strVal val="visible"/>
                                      </p:to>
                                    </p:set>
                                    <p:anim calcmode="lin" valueType="num">
                                      <p:cBhvr additive="base">
                                        <p:cTn id="21"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299">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5299">
                                            <p:txEl>
                                              <p:pRg st="10" end="10"/>
                                            </p:txEl>
                                          </p:spTgt>
                                        </p:tgtEl>
                                        <p:attrNameLst>
                                          <p:attrName>style.visibility</p:attrName>
                                        </p:attrNameLst>
                                      </p:cBhvr>
                                      <p:to>
                                        <p:strVal val="visible"/>
                                      </p:to>
                                    </p:set>
                                    <p:anim calcmode="lin" valueType="num">
                                      <p:cBhvr additive="base">
                                        <p:cTn id="25" dur="500" fill="hold"/>
                                        <p:tgtEl>
                                          <p:spTgt spid="55299">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10" end="1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5299">
                                            <p:txEl>
                                              <p:pRg st="11" end="11"/>
                                            </p:txEl>
                                          </p:spTgt>
                                        </p:tgtEl>
                                        <p:attrNameLst>
                                          <p:attrName>style.visibility</p:attrName>
                                        </p:attrNameLst>
                                      </p:cBhvr>
                                      <p:to>
                                        <p:strVal val="visible"/>
                                      </p:to>
                                    </p:set>
                                    <p:anim calcmode="lin" valueType="num">
                                      <p:cBhvr additive="base">
                                        <p:cTn id="29" dur="500" fill="hold"/>
                                        <p:tgtEl>
                                          <p:spTgt spid="55299">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5299">
                                            <p:txEl>
                                              <p:pRg st="11" end="1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5299">
                                            <p:txEl>
                                              <p:pRg st="12" end="12"/>
                                            </p:txEl>
                                          </p:spTgt>
                                        </p:tgtEl>
                                        <p:attrNameLst>
                                          <p:attrName>style.visibility</p:attrName>
                                        </p:attrNameLst>
                                      </p:cBhvr>
                                      <p:to>
                                        <p:strVal val="visible"/>
                                      </p:to>
                                    </p:set>
                                    <p:anim calcmode="lin" valueType="num">
                                      <p:cBhvr additive="base">
                                        <p:cTn id="33" dur="500" fill="hold"/>
                                        <p:tgtEl>
                                          <p:spTgt spid="55299">
                                            <p:txEl>
                                              <p:pRg st="12" end="1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5299">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4"/>
            <a:ext cx="9144000" cy="6840000"/>
          </a:xfrm>
          <a:prstGeom prst="rect">
            <a:avLst/>
          </a:prstGeom>
          <a:solidFill>
            <a:schemeClr val="bg1"/>
          </a:solidFill>
          <a:ln w="63500">
            <a:solidFill>
              <a:srgbClr val="003366"/>
            </a:solidFill>
          </a:ln>
        </p:spPr>
        <p:txBody>
          <a:bodyPr wrap="square">
            <a:spAutoFit/>
          </a:bodyPr>
          <a:lstStyle/>
          <a:p>
            <a:pPr marL="609600" indent="-609600">
              <a:defRPr/>
            </a:pPr>
            <a:endParaRPr lang="de-DE" sz="2000" b="1" dirty="0">
              <a:solidFill>
                <a:srgbClr val="003366"/>
              </a:solidFill>
            </a:endParaRPr>
          </a:p>
          <a:p>
            <a:endParaRPr lang="de-DE" sz="2000" dirty="0">
              <a:solidFill>
                <a:srgbClr val="003366"/>
              </a:solidFill>
            </a:endParaRPr>
          </a:p>
          <a:p>
            <a:r>
              <a:rPr lang="de-DE" sz="2000" dirty="0">
                <a:solidFill>
                  <a:srgbClr val="003366"/>
                </a:solidFill>
              </a:rPr>
              <a:t>- Jugendlicher wird mit der Aufforderung, das Büro zu verlassen, vom Betreuer   </a:t>
            </a:r>
          </a:p>
          <a:p>
            <a:r>
              <a:rPr lang="de-DE" sz="2000" dirty="0">
                <a:solidFill>
                  <a:srgbClr val="003366"/>
                </a:solidFill>
              </a:rPr>
              <a:t>   an der Schulter gefasst und in Richtung Tür gedrängt.</a:t>
            </a:r>
          </a:p>
          <a:p>
            <a:r>
              <a:rPr lang="de-DE" sz="2000" dirty="0">
                <a:solidFill>
                  <a:srgbClr val="003366"/>
                </a:solidFill>
              </a:rPr>
              <a:t>- Jugendlicher steht drohend vor Betreuer, hält einen Stock in der Hand, den er </a:t>
            </a:r>
          </a:p>
          <a:p>
            <a:r>
              <a:rPr lang="de-DE" sz="2000" dirty="0">
                <a:solidFill>
                  <a:srgbClr val="003366"/>
                </a:solidFill>
              </a:rPr>
              <a:t>   nicht herausgeben will. Betreuer nimmt ihm diesen aus der Hand.</a:t>
            </a:r>
          </a:p>
          <a:p>
            <a:pPr marL="457200" indent="-457200">
              <a:defRPr/>
            </a:pPr>
            <a:r>
              <a:rPr lang="de-DE" sz="2000" dirty="0">
                <a:solidFill>
                  <a:srgbClr val="003366"/>
                </a:solidFill>
              </a:rPr>
              <a:t>- 14jähriger bleibt im Bett, möchte sich der Tagesstruktur entziehen. Erzieher </a:t>
            </a:r>
          </a:p>
          <a:p>
            <a:pPr marL="457200" indent="-457200">
              <a:defRPr/>
            </a:pPr>
            <a:r>
              <a:rPr lang="de-DE" sz="2000" dirty="0">
                <a:solidFill>
                  <a:srgbClr val="003366"/>
                </a:solidFill>
              </a:rPr>
              <a:t>   öffnet das Fenster und zieht Bettdecke weg, um Druck auszuüben.</a:t>
            </a:r>
          </a:p>
          <a:p>
            <a:pPr marL="457200" indent="-457200">
              <a:defRPr/>
            </a:pPr>
            <a:r>
              <a:rPr lang="de-DE" sz="2000" dirty="0">
                <a:solidFill>
                  <a:srgbClr val="003366"/>
                </a:solidFill>
              </a:rPr>
              <a:t>- Nachdem Zureden und Positivverstärker nichts bewirken, wird in Anwesenheit </a:t>
            </a:r>
          </a:p>
          <a:p>
            <a:pPr marL="457200" indent="-457200">
              <a:defRPr/>
            </a:pPr>
            <a:r>
              <a:rPr lang="de-DE" sz="2000" dirty="0">
                <a:solidFill>
                  <a:srgbClr val="003366"/>
                </a:solidFill>
              </a:rPr>
              <a:t>   einer 12jährigen deren Schrank auf Tabak/ Zigaretten durchsucht.  </a:t>
            </a:r>
          </a:p>
          <a:p>
            <a:r>
              <a:rPr lang="de-DE" sz="2000" dirty="0">
                <a:solidFill>
                  <a:srgbClr val="003366"/>
                </a:solidFill>
              </a:rPr>
              <a:t>- Es gibt nur Brot, wenn man zu spät zum Essen kommt.</a:t>
            </a: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pic>
        <p:nvPicPr>
          <p:cNvPr id="8" name="Grafik 7">
            <a:extLst>
              <a:ext uri="{FF2B5EF4-FFF2-40B4-BE49-F238E27FC236}">
                <a16:creationId xmlns:a16="http://schemas.microsoft.com/office/drawing/2014/main" id="{3EE3F77A-2BF3-43C4-9061-A15393BD3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3501008"/>
            <a:ext cx="6048672" cy="3296810"/>
          </a:xfrm>
          <a:prstGeom prst="rect">
            <a:avLst/>
          </a:prstGeom>
          <a:ln w="73025">
            <a:solidFill>
              <a:srgbClr val="003366"/>
            </a:solidFill>
          </a:ln>
        </p:spPr>
      </p:pic>
      <p:sp>
        <p:nvSpPr>
          <p:cNvPr id="10" name="Rechteck 7">
            <a:extLst>
              <a:ext uri="{FF2B5EF4-FFF2-40B4-BE49-F238E27FC236}">
                <a16:creationId xmlns:a16="http://schemas.microsoft.com/office/drawing/2014/main" id="{9CBFA074-6ACF-47E3-8083-B633F10A3252}"/>
              </a:ext>
            </a:extLst>
          </p:cNvPr>
          <p:cNvSpPr>
            <a:spLocks noChangeArrowheads="1"/>
          </p:cNvSpPr>
          <p:nvPr/>
        </p:nvSpPr>
        <p:spPr bwMode="auto">
          <a:xfrm>
            <a:off x="0" y="-4"/>
            <a:ext cx="9144000" cy="461665"/>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rPr>
              <a:t> </a:t>
            </a:r>
            <a:r>
              <a:rPr lang="de-DE" sz="2400" b="1" dirty="0">
                <a:solidFill>
                  <a:srgbClr val="003366"/>
                </a:solidFill>
                <a:effectLst>
                  <a:outerShdw blurRad="38100" dist="38100" dir="2700000" algn="tl">
                    <a:srgbClr val="000000">
                      <a:alpha val="43137"/>
                    </a:srgbClr>
                  </a:outerShdw>
                </a:effectLst>
                <a:sym typeface="Symbol"/>
              </a:rPr>
              <a:t>I. Grenzsetzungen - Problemanalyse   </a:t>
            </a:r>
            <a:r>
              <a:rPr lang="de-DE" sz="2000" b="1" dirty="0">
                <a:solidFill>
                  <a:srgbClr val="003366"/>
                </a:solidFill>
                <a:sym typeface="Symbol"/>
              </a:rPr>
              <a:t>2. Fallbeispiele </a:t>
            </a:r>
            <a:endParaRPr lang="de-DE" sz="2000" b="1" i="1" dirty="0">
              <a:solidFill>
                <a:srgbClr val="003366"/>
              </a:solidFill>
            </a:endParaRPr>
          </a:p>
        </p:txBody>
      </p:sp>
    </p:spTree>
    <p:extLst>
      <p:ext uri="{BB962C8B-B14F-4D97-AF65-F5344CB8AC3E}">
        <p14:creationId xmlns:p14="http://schemas.microsoft.com/office/powerpoint/2010/main" val="2217242303"/>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2"/>
            <a:ext cx="9144000" cy="6876000"/>
          </a:xfrm>
          <a:prstGeom prst="rect">
            <a:avLst/>
          </a:prstGeom>
          <a:solidFill>
            <a:schemeClr val="bg1"/>
          </a:solidFill>
          <a:ln w="63500">
            <a:solidFill>
              <a:srgbClr val="003366"/>
            </a:solidFill>
            <a:miter lim="800000"/>
            <a:headEnd/>
            <a:tailEnd/>
          </a:ln>
        </p:spPr>
        <p:txBody>
          <a:bodyPr>
            <a:spAutoFit/>
          </a:bodyPr>
          <a:lstStyle/>
          <a:p>
            <a:pPr algn="ctr"/>
            <a:endParaRPr lang="de-DE" sz="2000" b="1" dirty="0">
              <a:solidFill>
                <a:srgbClr val="003366"/>
              </a:solidFill>
              <a:effectLst>
                <a:outerShdw blurRad="38100" dist="38100" dir="2700000" algn="tl">
                  <a:srgbClr val="000000">
                    <a:alpha val="43137"/>
                  </a:srgbClr>
                </a:outerShdw>
              </a:effectLst>
            </a:endParaRPr>
          </a:p>
          <a:p>
            <a:pPr algn="ctr"/>
            <a:endParaRPr lang="de-DE" sz="2000" b="1" dirty="0">
              <a:solidFill>
                <a:srgbClr val="003366"/>
              </a:solidFill>
              <a:effectLst>
                <a:outerShdw blurRad="38100" dist="38100" dir="2700000" algn="tl">
                  <a:srgbClr val="000000">
                    <a:alpha val="43137"/>
                  </a:srgbClr>
                </a:outerShdw>
              </a:effectLst>
            </a:endParaRPr>
          </a:p>
          <a:p>
            <a:endParaRPr lang="de-DE" sz="2000" b="1" dirty="0">
              <a:solidFill>
                <a:srgbClr val="003366"/>
              </a:solidFill>
              <a:effectLst>
                <a:outerShdw blurRad="38100" dist="38100" dir="2700000" algn="tl">
                  <a:srgbClr val="000000">
                    <a:alpha val="43137"/>
                  </a:srgbClr>
                </a:outerShdw>
              </a:effectLst>
            </a:endParaRPr>
          </a:p>
          <a:p>
            <a:endParaRPr lang="de-DE" sz="2000" b="1" dirty="0">
              <a:solidFill>
                <a:srgbClr val="003366"/>
              </a:solidFill>
              <a:effectLst>
                <a:outerShdw blurRad="38100" dist="38100" dir="2700000" algn="tl">
                  <a:srgbClr val="000000">
                    <a:alpha val="43137"/>
                  </a:srgbClr>
                </a:outerShdw>
              </a:effectLst>
            </a:endParaRPr>
          </a:p>
          <a:p>
            <a:pPr algn="ctr">
              <a:lnSpc>
                <a:spcPct val="107000"/>
              </a:lnSpc>
              <a:spcAft>
                <a:spcPts val="800"/>
              </a:spcAft>
            </a:pPr>
            <a:r>
              <a:rPr lang="de-AT" sz="2000" i="1" dirty="0">
                <a:solidFill>
                  <a:srgbClr val="003366"/>
                </a:solidFill>
                <a:latin typeface="+mn-lt"/>
                <a:ea typeface="Calibri" panose="020F0502020204030204" pitchFamily="34" charset="0"/>
                <a:cs typeface="Times New Roman" panose="02020603050405020304" pitchFamily="18" charset="0"/>
              </a:rPr>
              <a:t>Unter welchen Umständen dürfen wir BewohnerInnen Hausarrest erteilen?</a:t>
            </a:r>
            <a:endParaRPr lang="de-DE" sz="2000" i="1" dirty="0">
              <a:solidFill>
                <a:srgbClr val="003366"/>
              </a:solidFill>
              <a:latin typeface="+mn-lt"/>
              <a:ea typeface="Calibri" panose="020F0502020204030204" pitchFamily="34" charset="0"/>
              <a:cs typeface="Times New Roman" panose="02020603050405020304" pitchFamily="18" charset="0"/>
            </a:endParaRPr>
          </a:p>
          <a:p>
            <a:pPr algn="ctr">
              <a:lnSpc>
                <a:spcPct val="107000"/>
              </a:lnSpc>
              <a:spcAft>
                <a:spcPts val="800"/>
              </a:spcAft>
            </a:pPr>
            <a:r>
              <a:rPr lang="de-AT" sz="2000" i="1" dirty="0">
                <a:solidFill>
                  <a:srgbClr val="003366"/>
                </a:solidFill>
                <a:latin typeface="+mn-lt"/>
                <a:ea typeface="Calibri" panose="020F0502020204030204" pitchFamily="34" charset="0"/>
                <a:cs typeface="Times New Roman" panose="02020603050405020304" pitchFamily="18" charset="0"/>
              </a:rPr>
              <a:t>Ist - und wenn ja in welcher Form - ein Hausarrest rechtskonform?</a:t>
            </a:r>
          </a:p>
          <a:p>
            <a:pPr>
              <a:lnSpc>
                <a:spcPct val="107000"/>
              </a:lnSpc>
              <a:spcAft>
                <a:spcPts val="800"/>
              </a:spcAft>
            </a:pPr>
            <a:endParaRPr lang="de-AT" sz="2000" i="1" dirty="0">
              <a:solidFill>
                <a:srgbClr val="003366"/>
              </a:solidFill>
              <a:latin typeface="+mn-lt"/>
              <a:ea typeface="Calibri" panose="020F0502020204030204" pitchFamily="34" charset="0"/>
              <a:cs typeface="Times New Roman" panose="02020603050405020304" pitchFamily="18" charset="0"/>
            </a:endParaRPr>
          </a:p>
          <a:p>
            <a:pPr>
              <a:lnSpc>
                <a:spcPct val="107000"/>
              </a:lnSpc>
              <a:spcAft>
                <a:spcPts val="800"/>
              </a:spcAft>
            </a:pPr>
            <a:r>
              <a:rPr lang="de-AT" sz="2000" b="1" dirty="0">
                <a:solidFill>
                  <a:srgbClr val="003366"/>
                </a:solidFill>
                <a:latin typeface="+mn-lt"/>
                <a:ea typeface="Calibri" panose="020F0502020204030204" pitchFamily="34" charset="0"/>
                <a:cs typeface="Times New Roman" panose="02020603050405020304" pitchFamily="18" charset="0"/>
              </a:rPr>
              <a:t>Anhand  der  Feststellungen  zur  Abgrenzung  Freiheitsbeschränkung - Freiheitsbeeinträchtigung (s. vorne) gilt:</a:t>
            </a:r>
          </a:p>
          <a:p>
            <a:pPr marL="342900" indent="-342900">
              <a:lnSpc>
                <a:spcPct val="107000"/>
              </a:lnSpc>
              <a:spcAft>
                <a:spcPts val="800"/>
              </a:spcAft>
              <a:buFont typeface="Arial" panose="020B0604020202020204" pitchFamily="34" charset="0"/>
              <a:buChar char="•"/>
            </a:pPr>
            <a:r>
              <a:rPr lang="de-AT" sz="2000" dirty="0">
                <a:solidFill>
                  <a:srgbClr val="003366"/>
                </a:solidFill>
                <a:latin typeface="+mn-lt"/>
                <a:ea typeface="Calibri" panose="020F0502020204030204" pitchFamily="34" charset="0"/>
                <a:cs typeface="Times New Roman" panose="02020603050405020304" pitchFamily="18" charset="0"/>
              </a:rPr>
              <a:t>als päd. Maßnahme: Erschweren  </a:t>
            </a:r>
            <a:r>
              <a:rPr lang="de-DE" sz="2000" dirty="0">
                <a:solidFill>
                  <a:srgbClr val="003366"/>
                </a:solidFill>
                <a:latin typeface="+mn-lt"/>
                <a:ea typeface="Calibri" panose="020F0502020204030204" pitchFamily="34" charset="0"/>
                <a:cs typeface="Times New Roman" panose="02020603050405020304" pitchFamily="18" charset="0"/>
              </a:rPr>
              <a:t>körperlicher Bewegungsfreiheit </a:t>
            </a:r>
            <a:r>
              <a:rPr lang="de-AT" sz="2000" dirty="0">
                <a:solidFill>
                  <a:srgbClr val="003366"/>
                </a:solidFill>
                <a:latin typeface="+mn-lt"/>
                <a:ea typeface="Calibri" panose="020F0502020204030204" pitchFamily="34" charset="0"/>
                <a:cs typeface="Times New Roman" panose="02020603050405020304" pitchFamily="18" charset="0"/>
              </a:rPr>
              <a:t>bei „</a:t>
            </a:r>
            <a:r>
              <a:rPr lang="de-AT" sz="2000" dirty="0" err="1">
                <a:solidFill>
                  <a:srgbClr val="003366"/>
                </a:solidFill>
                <a:latin typeface="+mn-lt"/>
                <a:ea typeface="Calibri" panose="020F0502020204030204" pitchFamily="34" charset="0"/>
                <a:cs typeface="Times New Roman" panose="02020603050405020304" pitchFamily="18" charset="0"/>
              </a:rPr>
              <a:t>fachl</a:t>
            </a:r>
            <a:r>
              <a:rPr lang="de-AT" sz="2000" dirty="0">
                <a:solidFill>
                  <a:srgbClr val="003366"/>
                </a:solidFill>
                <a:latin typeface="+mn-lt"/>
                <a:ea typeface="Calibri" panose="020F0502020204030204" pitchFamily="34" charset="0"/>
                <a:cs typeface="Times New Roman" panose="02020603050405020304" pitchFamily="18" charset="0"/>
              </a:rPr>
              <a:t>.  Begründbarkeit / Legitimität“ (angedrohte Konsequenzen bei </a:t>
            </a:r>
            <a:r>
              <a:rPr lang="de-AT" sz="2000" dirty="0" err="1">
                <a:solidFill>
                  <a:srgbClr val="003366"/>
                </a:solidFill>
                <a:latin typeface="+mn-lt"/>
                <a:ea typeface="Calibri" panose="020F0502020204030204" pitchFamily="34" charset="0"/>
                <a:cs typeface="Times New Roman" panose="02020603050405020304" pitchFamily="18" charset="0"/>
              </a:rPr>
              <a:t>Ent</a:t>
            </a:r>
            <a:r>
              <a:rPr lang="de-DE" sz="2000" dirty="0">
                <a:solidFill>
                  <a:srgbClr val="003366"/>
                </a:solidFill>
                <a:latin typeface="+mn-lt"/>
                <a:ea typeface="Calibri" panose="020F0502020204030204" pitchFamily="34" charset="0"/>
                <a:cs typeface="Times New Roman" panose="02020603050405020304" pitchFamily="18" charset="0"/>
              </a:rPr>
              <a:t>fernen) </a:t>
            </a:r>
          </a:p>
          <a:p>
            <a:endParaRPr lang="de-DE" sz="2000" dirty="0">
              <a:solidFill>
                <a:srgbClr val="003366"/>
              </a:solidFill>
            </a:endParaRPr>
          </a:p>
          <a:p>
            <a:pPr lvl="0"/>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endParaRPr lang="de-DE" sz="2000" dirty="0">
              <a:solidFill>
                <a:srgbClr val="003366"/>
              </a:solidFill>
            </a:endParaRPr>
          </a:p>
          <a:p>
            <a:pPr lvl="0"/>
            <a:r>
              <a:rPr lang="de-DE" sz="2000" dirty="0">
                <a:solidFill>
                  <a:srgbClr val="003366"/>
                </a:solidFill>
              </a:rPr>
              <a:t> </a:t>
            </a:r>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Tree>
    <p:extLst>
      <p:ext uri="{BB962C8B-B14F-4D97-AF65-F5344CB8AC3E}">
        <p14:creationId xmlns:p14="http://schemas.microsoft.com/office/powerpoint/2010/main" val="6068947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7" end="7"/>
                                            </p:txEl>
                                          </p:spTgt>
                                        </p:tgtEl>
                                        <p:attrNameLst>
                                          <p:attrName>style.visibility</p:attrName>
                                        </p:attrNameLst>
                                      </p:cBhvr>
                                      <p:to>
                                        <p:strVal val="visible"/>
                                      </p:to>
                                    </p:set>
                                    <p:anim calcmode="lin" valueType="num">
                                      <p:cBhvr additive="base">
                                        <p:cTn id="7"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8" end="8"/>
                                            </p:txEl>
                                          </p:spTgt>
                                        </p:tgtEl>
                                        <p:attrNameLst>
                                          <p:attrName>style.visibility</p:attrName>
                                        </p:attrNameLst>
                                      </p:cBhvr>
                                      <p:to>
                                        <p:strVal val="visible"/>
                                      </p:to>
                                    </p:set>
                                    <p:anim calcmode="lin" valueType="num">
                                      <p:cBhvr additive="base">
                                        <p:cTn id="13"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
            <a:ext cx="9144000" cy="6840000"/>
          </a:xfrm>
          <a:prstGeom prst="rect">
            <a:avLst/>
          </a:prstGeom>
          <a:solidFill>
            <a:schemeClr val="bg1"/>
          </a:solidFill>
          <a:ln w="63500">
            <a:solidFill>
              <a:srgbClr val="003366"/>
            </a:solidFill>
            <a:miter lim="800000"/>
            <a:headEnd/>
            <a:tailEnd/>
          </a:ln>
        </p:spPr>
        <p:txBody>
          <a:bodyPr>
            <a:spAutoFit/>
          </a:bodyPr>
          <a:lstStyle/>
          <a:p>
            <a:pPr algn="ctr"/>
            <a:endParaRPr lang="de-DE" sz="2000" b="1" dirty="0">
              <a:solidFill>
                <a:srgbClr val="003366"/>
              </a:solidFill>
              <a:effectLst>
                <a:outerShdw blurRad="38100" dist="38100" dir="2700000" algn="tl">
                  <a:srgbClr val="000000">
                    <a:alpha val="43137"/>
                  </a:srgbClr>
                </a:outerShdw>
              </a:effectLst>
            </a:endParaRPr>
          </a:p>
          <a:p>
            <a:pPr algn="ctr"/>
            <a:endParaRPr lang="de-DE" sz="2000" b="1" dirty="0">
              <a:solidFill>
                <a:srgbClr val="003366"/>
              </a:solidFill>
              <a:effectLst>
                <a:outerShdw blurRad="38100" dist="38100" dir="2700000" algn="tl">
                  <a:srgbClr val="000000">
                    <a:alpha val="43137"/>
                  </a:srgbClr>
                </a:outerShdw>
              </a:effectLst>
            </a:endParaRPr>
          </a:p>
          <a:p>
            <a:pPr algn="ctr"/>
            <a:endParaRPr lang="de-DE" sz="2000" b="1" dirty="0">
              <a:solidFill>
                <a:srgbClr val="003366"/>
              </a:solidFill>
              <a:effectLst>
                <a:outerShdw blurRad="38100" dist="38100" dir="2700000" algn="tl">
                  <a:srgbClr val="000000">
                    <a:alpha val="43137"/>
                  </a:srgbClr>
                </a:outerShdw>
              </a:effectLst>
            </a:endParaRPr>
          </a:p>
          <a:p>
            <a:pPr algn="ctr"/>
            <a:r>
              <a:rPr lang="de-DE" sz="2000" i="1" dirty="0">
                <a:solidFill>
                  <a:srgbClr val="003366"/>
                </a:solidFill>
              </a:rPr>
              <a:t>Unter  welchen  Umständen  dürfen wir  persönliches Eigentum als Strafe weg- nehmen (</a:t>
            </a:r>
            <a:r>
              <a:rPr lang="de-DE" sz="2000" i="1" dirty="0" err="1">
                <a:solidFill>
                  <a:srgbClr val="003366"/>
                </a:solidFill>
              </a:rPr>
              <a:t>zB</a:t>
            </a:r>
            <a:r>
              <a:rPr lang="de-DE" sz="2000" i="1" dirty="0">
                <a:solidFill>
                  <a:srgbClr val="003366"/>
                </a:solidFill>
              </a:rPr>
              <a:t> Handy)?</a:t>
            </a:r>
          </a:p>
          <a:p>
            <a:endParaRPr lang="de-DE" sz="2000" i="1" dirty="0">
              <a:solidFill>
                <a:srgbClr val="003366"/>
              </a:solidFill>
            </a:endParaRPr>
          </a:p>
          <a:p>
            <a:endParaRPr lang="de-DE" sz="2000" i="1" dirty="0">
              <a:solidFill>
                <a:srgbClr val="003366"/>
              </a:solidFill>
            </a:endParaRPr>
          </a:p>
          <a:p>
            <a:r>
              <a:rPr lang="de-DE" sz="2000" i="1" dirty="0">
                <a:solidFill>
                  <a:srgbClr val="003366"/>
                </a:solidFill>
              </a:rPr>
              <a:t>Dürfen wir Taschengeld bei problematischer Verwendung (</a:t>
            </a:r>
            <a:r>
              <a:rPr lang="de-DE" sz="2000" i="1" dirty="0" err="1">
                <a:solidFill>
                  <a:srgbClr val="003366"/>
                </a:solidFill>
              </a:rPr>
              <a:t>zB</a:t>
            </a:r>
            <a:r>
              <a:rPr lang="de-DE" sz="2000" i="1" dirty="0">
                <a:solidFill>
                  <a:srgbClr val="003366"/>
                </a:solidFill>
              </a:rPr>
              <a:t> Kauf von Energy Drinks) kürzen?</a:t>
            </a:r>
          </a:p>
          <a:p>
            <a:endParaRPr lang="de-DE" sz="2000" i="1" dirty="0">
              <a:solidFill>
                <a:srgbClr val="003366"/>
              </a:solidFill>
            </a:endParaRPr>
          </a:p>
          <a:p>
            <a:r>
              <a:rPr lang="de-DE" sz="2000" i="1" dirty="0">
                <a:solidFill>
                  <a:srgbClr val="003366"/>
                </a:solidFill>
              </a:rPr>
              <a:t>Dürfen wir von den BewohnerInnen verlangen, dass sie zerstörte Gegenstände von ihrem (Taschen)</a:t>
            </a:r>
            <a:r>
              <a:rPr lang="de-DE" sz="2000" i="1" dirty="0" err="1">
                <a:solidFill>
                  <a:srgbClr val="003366"/>
                </a:solidFill>
              </a:rPr>
              <a:t>geld</a:t>
            </a:r>
            <a:r>
              <a:rPr lang="de-DE" sz="2000" i="1" dirty="0">
                <a:solidFill>
                  <a:srgbClr val="003366"/>
                </a:solidFill>
              </a:rPr>
              <a:t> ersetzen?</a:t>
            </a:r>
          </a:p>
          <a:p>
            <a:endParaRPr lang="de-DE" sz="2000" i="1" dirty="0">
              <a:solidFill>
                <a:srgbClr val="003366"/>
              </a:solidFill>
            </a:endParaRPr>
          </a:p>
          <a:p>
            <a:endParaRPr lang="de-DE" sz="2000" i="1" dirty="0">
              <a:solidFill>
                <a:srgbClr val="003366"/>
              </a:solidFill>
            </a:endParaRPr>
          </a:p>
          <a:p>
            <a:endParaRPr lang="de-DE" sz="2000" dirty="0">
              <a:solidFill>
                <a:srgbClr val="003366"/>
              </a:solidFill>
            </a:endParaRPr>
          </a:p>
          <a:p>
            <a:pPr lvl="0"/>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endParaRPr lang="de-DE" sz="2000" dirty="0">
              <a:solidFill>
                <a:srgbClr val="003366"/>
              </a:solidFill>
            </a:endParaRPr>
          </a:p>
          <a:p>
            <a:pPr lvl="0"/>
            <a:r>
              <a:rPr lang="de-DE" sz="2000" dirty="0">
                <a:solidFill>
                  <a:srgbClr val="003366"/>
                </a:solidFill>
              </a:rPr>
              <a:t> </a:t>
            </a:r>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Tree>
    <p:extLst>
      <p:ext uri="{BB962C8B-B14F-4D97-AF65-F5344CB8AC3E}">
        <p14:creationId xmlns:p14="http://schemas.microsoft.com/office/powerpoint/2010/main" val="15928952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3" end="3"/>
                                            </p:txEl>
                                          </p:spTgt>
                                        </p:tgtEl>
                                        <p:attrNameLst>
                                          <p:attrName>style.visibility</p:attrName>
                                        </p:attrNameLst>
                                      </p:cBhvr>
                                      <p:to>
                                        <p:strVal val="visible"/>
                                      </p:to>
                                    </p:set>
                                    <p:anim calcmode="lin" valueType="num">
                                      <p:cBhvr additive="base">
                                        <p:cTn id="7"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6" end="6"/>
                                            </p:txEl>
                                          </p:spTgt>
                                        </p:tgtEl>
                                        <p:attrNameLst>
                                          <p:attrName>style.visibility</p:attrName>
                                        </p:attrNameLst>
                                      </p:cBhvr>
                                      <p:to>
                                        <p:strVal val="visible"/>
                                      </p:to>
                                    </p:set>
                                    <p:anim calcmode="lin" valueType="num">
                                      <p:cBhvr additive="base">
                                        <p:cTn id="13"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9">
                                            <p:txEl>
                                              <p:pRg st="8" end="8"/>
                                            </p:txEl>
                                          </p:spTgt>
                                        </p:tgtEl>
                                        <p:attrNameLst>
                                          <p:attrName>style.visibility</p:attrName>
                                        </p:attrNameLst>
                                      </p:cBhvr>
                                      <p:to>
                                        <p:strVal val="visible"/>
                                      </p:to>
                                    </p:set>
                                    <p:anim calcmode="lin" valueType="num">
                                      <p:cBhvr additive="base">
                                        <p:cTn id="19"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
            <a:ext cx="9144000" cy="6840000"/>
          </a:xfrm>
          <a:prstGeom prst="rect">
            <a:avLst/>
          </a:prstGeom>
          <a:solidFill>
            <a:schemeClr val="bg1"/>
          </a:solidFill>
          <a:ln w="63500">
            <a:solidFill>
              <a:srgbClr val="003366"/>
            </a:solidFill>
            <a:miter lim="800000"/>
            <a:headEnd/>
            <a:tailEnd/>
          </a:ln>
        </p:spPr>
        <p:txBody>
          <a:bodyPr>
            <a:spAutoFit/>
          </a:bodyPr>
          <a:lstStyle/>
          <a:p>
            <a:pPr algn="ctr"/>
            <a:endParaRPr lang="de-DE" sz="2000" b="1" dirty="0">
              <a:solidFill>
                <a:srgbClr val="003366"/>
              </a:solidFill>
              <a:effectLst>
                <a:outerShdw blurRad="38100" dist="38100" dir="2700000" algn="tl">
                  <a:srgbClr val="000000">
                    <a:alpha val="43137"/>
                  </a:srgbClr>
                </a:outerShdw>
              </a:effectLst>
            </a:endParaRPr>
          </a:p>
          <a:p>
            <a:r>
              <a:rPr lang="de-DE" sz="2000" i="1" dirty="0">
                <a:solidFill>
                  <a:srgbClr val="003366"/>
                </a:solidFill>
              </a:rPr>
              <a:t>Welche Informationen darf ich unter welchen Umständen den Kindseltern </a:t>
            </a:r>
            <a:r>
              <a:rPr lang="de-DE" sz="2000" i="1" dirty="0" err="1">
                <a:solidFill>
                  <a:srgbClr val="003366"/>
                </a:solidFill>
              </a:rPr>
              <a:t>ver</a:t>
            </a:r>
            <a:r>
              <a:rPr lang="de-DE" sz="2000" i="1" dirty="0">
                <a:solidFill>
                  <a:srgbClr val="003366"/>
                </a:solidFill>
              </a:rPr>
              <a:t>- schweigen (z.B. nach einer direkten Bitte des Kindes)?</a:t>
            </a:r>
          </a:p>
          <a:p>
            <a:endParaRPr lang="de-DE" sz="2000" dirty="0">
              <a:solidFill>
                <a:srgbClr val="003366"/>
              </a:solidFill>
            </a:endParaRPr>
          </a:p>
          <a:p>
            <a:r>
              <a:rPr lang="de-DE" sz="2000" b="1" dirty="0">
                <a:solidFill>
                  <a:srgbClr val="003366"/>
                </a:solidFill>
              </a:rPr>
              <a:t>§ 11 WKJHG Verschwiegenheitspflicht: </a:t>
            </a:r>
            <a:r>
              <a:rPr lang="de-DE" sz="2000" dirty="0">
                <a:solidFill>
                  <a:srgbClr val="003366"/>
                </a:solidFill>
              </a:rPr>
              <a:t>„(1) Die MitarbeiterInnen der </a:t>
            </a:r>
            <a:r>
              <a:rPr lang="de-DE" sz="2000" dirty="0" err="1">
                <a:solidFill>
                  <a:srgbClr val="003366"/>
                </a:solidFill>
              </a:rPr>
              <a:t>öff</a:t>
            </a:r>
            <a:r>
              <a:rPr lang="de-DE" sz="2000" dirty="0">
                <a:solidFill>
                  <a:srgbClr val="003366"/>
                </a:solidFill>
              </a:rPr>
              <a:t>. Kin- der- und Jugendhilfe und der beauftragten privaten Kinder- und  </a:t>
            </a:r>
            <a:r>
              <a:rPr lang="de-DE" sz="2000" dirty="0" err="1">
                <a:solidFill>
                  <a:srgbClr val="003366"/>
                </a:solidFill>
              </a:rPr>
              <a:t>Jugendhilfeein</a:t>
            </a:r>
            <a:r>
              <a:rPr lang="de-DE" sz="2000" dirty="0">
                <a:solidFill>
                  <a:srgbClr val="003366"/>
                </a:solidFill>
              </a:rPr>
              <a:t>- </a:t>
            </a:r>
            <a:r>
              <a:rPr lang="de-DE" sz="2000" dirty="0" err="1">
                <a:solidFill>
                  <a:srgbClr val="003366"/>
                </a:solidFill>
              </a:rPr>
              <a:t>richtungen</a:t>
            </a:r>
            <a:r>
              <a:rPr lang="de-DE" sz="2000" dirty="0">
                <a:solidFill>
                  <a:srgbClr val="003366"/>
                </a:solidFill>
              </a:rPr>
              <a:t> sind zur Verschwiegenheit über Tatsachen des Privat- und Familien- </a:t>
            </a:r>
            <a:r>
              <a:rPr lang="de-DE" sz="2000" dirty="0" err="1">
                <a:solidFill>
                  <a:srgbClr val="003366"/>
                </a:solidFill>
              </a:rPr>
              <a:t>lebens</a:t>
            </a:r>
            <a:r>
              <a:rPr lang="de-DE" sz="2000" dirty="0">
                <a:solidFill>
                  <a:srgbClr val="003366"/>
                </a:solidFill>
              </a:rPr>
              <a:t>, die werdende Eltern, Eltern und andere mit Pflege u. Erziehung betrau- </a:t>
            </a:r>
            <a:r>
              <a:rPr lang="de-DE" sz="2000" dirty="0" err="1">
                <a:solidFill>
                  <a:srgbClr val="003366"/>
                </a:solidFill>
              </a:rPr>
              <a:t>te</a:t>
            </a:r>
            <a:r>
              <a:rPr lang="de-DE" sz="2000" dirty="0">
                <a:solidFill>
                  <a:srgbClr val="003366"/>
                </a:solidFill>
              </a:rPr>
              <a:t> Personen, Familien, Kinder, Jugendliche u. junge Erwachsene mittelbar oder unmittelbar betreffen u. diesen  ausschließlich aus dieser Tätigkeit bekannt </a:t>
            </a:r>
            <a:r>
              <a:rPr lang="de-DE" sz="2000" dirty="0" err="1">
                <a:solidFill>
                  <a:srgbClr val="003366"/>
                </a:solidFill>
              </a:rPr>
              <a:t>ge</a:t>
            </a:r>
            <a:r>
              <a:rPr lang="de-DE" sz="2000" dirty="0">
                <a:solidFill>
                  <a:srgbClr val="003366"/>
                </a:solidFill>
              </a:rPr>
              <a:t>- worden sind, verpflichtet, sofern die  Offenlegung nicht im  überwiegenden </a:t>
            </a:r>
            <a:r>
              <a:rPr lang="de-DE" sz="2000" dirty="0" err="1">
                <a:solidFill>
                  <a:srgbClr val="003366"/>
                </a:solidFill>
              </a:rPr>
              <a:t>Inte</a:t>
            </a:r>
            <a:r>
              <a:rPr lang="de-DE" sz="2000" dirty="0">
                <a:solidFill>
                  <a:srgbClr val="003366"/>
                </a:solidFill>
              </a:rPr>
              <a:t>- </a:t>
            </a:r>
            <a:r>
              <a:rPr lang="de-DE" sz="2000" dirty="0" err="1">
                <a:solidFill>
                  <a:srgbClr val="003366"/>
                </a:solidFill>
              </a:rPr>
              <a:t>resse</a:t>
            </a:r>
            <a:r>
              <a:rPr lang="de-DE" sz="2000" dirty="0">
                <a:solidFill>
                  <a:srgbClr val="003366"/>
                </a:solidFill>
              </a:rPr>
              <a:t> der betroffenen Kinder, Jugendlichen und jungen Erwachsenen liegt.    </a:t>
            </a:r>
          </a:p>
          <a:p>
            <a:endParaRPr lang="de-DE" sz="2000" dirty="0">
              <a:solidFill>
                <a:srgbClr val="003366"/>
              </a:solidFill>
            </a:endParaRPr>
          </a:p>
          <a:p>
            <a:r>
              <a:rPr lang="de-DE" sz="2000" b="1" dirty="0">
                <a:solidFill>
                  <a:srgbClr val="003366"/>
                </a:solidFill>
              </a:rPr>
              <a:t>Weitere Ausnahme: </a:t>
            </a:r>
            <a:r>
              <a:rPr lang="de-DE" sz="2000" dirty="0">
                <a:solidFill>
                  <a:srgbClr val="003366"/>
                </a:solidFill>
              </a:rPr>
              <a:t>die Person, um deren </a:t>
            </a:r>
            <a:r>
              <a:rPr lang="de-DE" sz="2000" dirty="0" err="1">
                <a:solidFill>
                  <a:srgbClr val="003366"/>
                </a:solidFill>
              </a:rPr>
              <a:t>persönl</a:t>
            </a:r>
            <a:r>
              <a:rPr lang="de-DE" sz="2000" dirty="0">
                <a:solidFill>
                  <a:srgbClr val="003366"/>
                </a:solidFill>
              </a:rPr>
              <a:t>. Daten es geht, ist mit einer Weitergabe an best. Personen bzw. Stellen einverstanden. Diese Person muss aber einsichtsfähig sein.</a:t>
            </a:r>
          </a:p>
          <a:p>
            <a:endParaRPr lang="de-DE" sz="2000" dirty="0">
              <a:solidFill>
                <a:srgbClr val="003366"/>
              </a:solidFill>
            </a:endParaRPr>
          </a:p>
          <a:p>
            <a:r>
              <a:rPr lang="de-DE" sz="2000" dirty="0">
                <a:solidFill>
                  <a:srgbClr val="003366"/>
                </a:solidFill>
              </a:rPr>
              <a:t>Wenn sich das Kind/</a:t>
            </a:r>
            <a:r>
              <a:rPr lang="de-DE" sz="2000" dirty="0" err="1">
                <a:solidFill>
                  <a:srgbClr val="003366"/>
                </a:solidFill>
              </a:rPr>
              <a:t>Jug</a:t>
            </a:r>
            <a:r>
              <a:rPr lang="de-DE" sz="2000" dirty="0">
                <a:solidFill>
                  <a:srgbClr val="003366"/>
                </a:solidFill>
              </a:rPr>
              <a:t>. einer/m </a:t>
            </a:r>
            <a:r>
              <a:rPr lang="de-DE" sz="2000" dirty="0" err="1">
                <a:solidFill>
                  <a:srgbClr val="003366"/>
                </a:solidFill>
              </a:rPr>
              <a:t>BereuerIn</a:t>
            </a:r>
            <a:r>
              <a:rPr lang="de-DE" sz="2000" dirty="0">
                <a:solidFill>
                  <a:srgbClr val="003366"/>
                </a:solidFill>
              </a:rPr>
              <a:t> anvertraut und ausdrücklich die In- </a:t>
            </a:r>
            <a:r>
              <a:rPr lang="de-DE" sz="2000" dirty="0" err="1">
                <a:solidFill>
                  <a:srgbClr val="003366"/>
                </a:solidFill>
              </a:rPr>
              <a:t>formation</a:t>
            </a:r>
            <a:r>
              <a:rPr lang="de-DE" sz="2000" dirty="0">
                <a:solidFill>
                  <a:srgbClr val="003366"/>
                </a:solidFill>
              </a:rPr>
              <a:t> der Eltern ablehnt, richtet sich die Verschwiegenheit auch gegen die  Eltern, es sei denn, die Information ist aufgrund des Verdachts einer „</a:t>
            </a:r>
            <a:r>
              <a:rPr lang="de-DE" sz="2000" dirty="0" err="1">
                <a:solidFill>
                  <a:srgbClr val="003366"/>
                </a:solidFill>
              </a:rPr>
              <a:t>Kindesw</a:t>
            </a:r>
            <a:r>
              <a:rPr lang="de-DE" sz="2000" dirty="0">
                <a:solidFill>
                  <a:srgbClr val="003366"/>
                </a:solidFill>
              </a:rPr>
              <a:t>.- </a:t>
            </a:r>
            <a:r>
              <a:rPr lang="de-DE" sz="2000" dirty="0" err="1">
                <a:solidFill>
                  <a:srgbClr val="003366"/>
                </a:solidFill>
              </a:rPr>
              <a:t>gefährdung</a:t>
            </a:r>
            <a:r>
              <a:rPr lang="de-DE" sz="2000" dirty="0">
                <a:solidFill>
                  <a:srgbClr val="003366"/>
                </a:solidFill>
              </a:rPr>
              <a:t>“ erforderlich (</a:t>
            </a:r>
            <a:r>
              <a:rPr lang="de-DE" sz="2000" dirty="0" err="1">
                <a:solidFill>
                  <a:srgbClr val="003366"/>
                </a:solidFill>
              </a:rPr>
              <a:t>besond</a:t>
            </a:r>
            <a:r>
              <a:rPr lang="de-DE" sz="2000" dirty="0">
                <a:solidFill>
                  <a:srgbClr val="003366"/>
                </a:solidFill>
              </a:rPr>
              <a:t>. Vertrauensverhältnis Kind/ </a:t>
            </a:r>
            <a:r>
              <a:rPr lang="de-DE" sz="2000" dirty="0" err="1">
                <a:solidFill>
                  <a:srgbClr val="003366"/>
                </a:solidFill>
              </a:rPr>
              <a:t>Jug</a:t>
            </a:r>
            <a:r>
              <a:rPr lang="de-DE" sz="2000" dirty="0">
                <a:solidFill>
                  <a:srgbClr val="003366"/>
                </a:solidFill>
              </a:rPr>
              <a:t>.- </a:t>
            </a:r>
            <a:r>
              <a:rPr lang="de-DE" sz="2000" dirty="0" err="1">
                <a:solidFill>
                  <a:srgbClr val="003366"/>
                </a:solidFill>
              </a:rPr>
              <a:t>BetreuerIn</a:t>
            </a:r>
            <a:r>
              <a:rPr lang="de-DE" sz="2000" dirty="0">
                <a:solidFill>
                  <a:srgbClr val="003366"/>
                </a:solidFill>
              </a:rPr>
              <a:t>).  </a:t>
            </a: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endParaRPr lang="de-DE" sz="2000" dirty="0">
              <a:solidFill>
                <a:srgbClr val="003366"/>
              </a:solidFill>
            </a:endParaRPr>
          </a:p>
          <a:p>
            <a:pPr lvl="0"/>
            <a:r>
              <a:rPr lang="de-DE" sz="2000" dirty="0">
                <a:solidFill>
                  <a:srgbClr val="003366"/>
                </a:solidFill>
              </a:rPr>
              <a:t> </a:t>
            </a:r>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Tree>
    <p:extLst>
      <p:ext uri="{BB962C8B-B14F-4D97-AF65-F5344CB8AC3E}">
        <p14:creationId xmlns:p14="http://schemas.microsoft.com/office/powerpoint/2010/main" val="5770019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3" end="3"/>
                                            </p:txEl>
                                          </p:spTgt>
                                        </p:tgtEl>
                                        <p:attrNameLst>
                                          <p:attrName>style.visibility</p:attrName>
                                        </p:attrNameLst>
                                      </p:cBhvr>
                                      <p:to>
                                        <p:strVal val="visible"/>
                                      </p:to>
                                    </p:set>
                                    <p:anim calcmode="lin" valueType="num">
                                      <p:cBhvr additive="base">
                                        <p:cTn id="7"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5" end="5"/>
                                            </p:txEl>
                                          </p:spTgt>
                                        </p:tgtEl>
                                        <p:attrNameLst>
                                          <p:attrName>style.visibility</p:attrName>
                                        </p:attrNameLst>
                                      </p:cBhvr>
                                      <p:to>
                                        <p:strVal val="visible"/>
                                      </p:to>
                                    </p:set>
                                    <p:anim calcmode="lin" valueType="num">
                                      <p:cBhvr additive="base">
                                        <p:cTn id="13"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9">
                                            <p:txEl>
                                              <p:pRg st="7" end="7"/>
                                            </p:txEl>
                                          </p:spTgt>
                                        </p:tgtEl>
                                        <p:attrNameLst>
                                          <p:attrName>style.visibility</p:attrName>
                                        </p:attrNameLst>
                                      </p:cBhvr>
                                      <p:to>
                                        <p:strVal val="visible"/>
                                      </p:to>
                                    </p:set>
                                    <p:anim calcmode="lin" valueType="num">
                                      <p:cBhvr additive="base">
                                        <p:cTn id="19"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
            <a:ext cx="9144000" cy="6876000"/>
          </a:xfrm>
          <a:prstGeom prst="rect">
            <a:avLst/>
          </a:prstGeom>
          <a:solidFill>
            <a:schemeClr val="bg1"/>
          </a:solidFill>
          <a:ln w="63500">
            <a:solidFill>
              <a:srgbClr val="003366"/>
            </a:solidFill>
            <a:miter lim="800000"/>
            <a:headEnd/>
            <a:tailEnd/>
          </a:ln>
        </p:spPr>
        <p:txBody>
          <a:bodyPr>
            <a:spAutoFit/>
          </a:bodyPr>
          <a:lstStyle/>
          <a:p>
            <a:pPr algn="ctr"/>
            <a:endParaRPr lang="de-DE" sz="2000" b="1" dirty="0">
              <a:solidFill>
                <a:srgbClr val="003366"/>
              </a:solidFill>
              <a:effectLst>
                <a:outerShdw blurRad="38100" dist="38100" dir="2700000" algn="tl">
                  <a:srgbClr val="000000">
                    <a:alpha val="43137"/>
                  </a:srgbClr>
                </a:outerShdw>
              </a:effectLst>
            </a:endParaRPr>
          </a:p>
          <a:p>
            <a:pPr algn="ctr"/>
            <a:r>
              <a:rPr lang="de-DE" sz="2000" i="1" dirty="0">
                <a:solidFill>
                  <a:srgbClr val="003366"/>
                </a:solidFill>
              </a:rPr>
              <a:t>Wie ist mit sexuellem Kontakt zw. BewohnerInnen umzugehen?</a:t>
            </a:r>
          </a:p>
          <a:p>
            <a:endParaRPr lang="de-DE" sz="2000" i="1" dirty="0">
              <a:solidFill>
                <a:srgbClr val="003366"/>
              </a:solidFill>
            </a:endParaRPr>
          </a:p>
          <a:p>
            <a:r>
              <a:rPr lang="de-DE" sz="2000" b="1" dirty="0">
                <a:solidFill>
                  <a:srgbClr val="003366"/>
                </a:solidFill>
              </a:rPr>
              <a:t>insbes. § 207b StGB beachten (Sexueller Missbrauch von Jugendlichen)</a:t>
            </a:r>
          </a:p>
          <a:p>
            <a:endParaRPr lang="de-DE" sz="2000" b="1" dirty="0">
              <a:solidFill>
                <a:srgbClr val="003366"/>
              </a:solidFill>
            </a:endParaRPr>
          </a:p>
          <a:p>
            <a:r>
              <a:rPr lang="de-DE" sz="2000" dirty="0">
                <a:solidFill>
                  <a:srgbClr val="003366"/>
                </a:solidFill>
              </a:rPr>
              <a:t>Das Recht auf sexuelle Kontakte leitet sich aus dem allg. Persönlichkeitsrecht ab. Es findet seine Grenzen in den </a:t>
            </a:r>
            <a:r>
              <a:rPr lang="de-DE" sz="2000" dirty="0" err="1">
                <a:solidFill>
                  <a:srgbClr val="003366"/>
                </a:solidFill>
              </a:rPr>
              <a:t>Gesetzen,insbesondere</a:t>
            </a:r>
            <a:r>
              <a:rPr lang="de-DE" sz="2000" dirty="0">
                <a:solidFill>
                  <a:srgbClr val="003366"/>
                </a:solidFill>
              </a:rPr>
              <a:t> im Strafgesetzbuch. In jedem Fall sind ohne/gegen den Willen vollzog. sex. Handlungen unzulässig.</a:t>
            </a:r>
          </a:p>
          <a:p>
            <a:r>
              <a:rPr lang="de-DE" sz="2000" dirty="0">
                <a:solidFill>
                  <a:srgbClr val="003366"/>
                </a:solidFill>
              </a:rPr>
              <a:t>Im übrigen lässt sich, insbesondere nach StGB, Folgendes feststellen: </a:t>
            </a:r>
          </a:p>
          <a:p>
            <a:endParaRPr lang="de-DE" sz="2000" dirty="0">
              <a:solidFill>
                <a:srgbClr val="003366"/>
              </a:solidFill>
            </a:endParaRPr>
          </a:p>
          <a:p>
            <a:r>
              <a:rPr lang="de-DE" sz="2000" dirty="0">
                <a:solidFill>
                  <a:srgbClr val="003366"/>
                </a:solidFill>
              </a:rPr>
              <a:t>- Sex.  Kontakte mit einer Person, die das 16.  Lebensjahr noch nicht vollendet </a:t>
            </a:r>
          </a:p>
          <a:p>
            <a:r>
              <a:rPr lang="de-DE" sz="2000" dirty="0">
                <a:solidFill>
                  <a:srgbClr val="003366"/>
                </a:solidFill>
              </a:rPr>
              <a:t>  hat und aus bestimmten Gründen noch nicht reif genug ist, die Bedeutung des </a:t>
            </a:r>
          </a:p>
          <a:p>
            <a:r>
              <a:rPr lang="de-DE" sz="2000" dirty="0">
                <a:solidFill>
                  <a:srgbClr val="003366"/>
                </a:solidFill>
              </a:rPr>
              <a:t>  Vorgangs einzusehen oder nach dieser Einsicht zu handeln, sind strafbar. Das </a:t>
            </a:r>
          </a:p>
          <a:p>
            <a:r>
              <a:rPr lang="de-DE" sz="2000" dirty="0">
                <a:solidFill>
                  <a:srgbClr val="003366"/>
                </a:solidFill>
              </a:rPr>
              <a:t>   gilt in </a:t>
            </a:r>
            <a:r>
              <a:rPr lang="de-DE" sz="2000" dirty="0" err="1">
                <a:solidFill>
                  <a:srgbClr val="003366"/>
                </a:solidFill>
              </a:rPr>
              <a:t>bes.Maße</a:t>
            </a:r>
            <a:r>
              <a:rPr lang="de-DE" sz="2000" dirty="0">
                <a:solidFill>
                  <a:srgbClr val="003366"/>
                </a:solidFill>
              </a:rPr>
              <a:t> für ältere Mitbewohner als potentielle Täter. Aufgrund d. Auf- </a:t>
            </a:r>
          </a:p>
          <a:p>
            <a:r>
              <a:rPr lang="de-DE" sz="2000" dirty="0">
                <a:solidFill>
                  <a:srgbClr val="003366"/>
                </a:solidFill>
              </a:rPr>
              <a:t>   </a:t>
            </a:r>
            <a:r>
              <a:rPr lang="de-DE" sz="2000" dirty="0" err="1">
                <a:solidFill>
                  <a:srgbClr val="003366"/>
                </a:solidFill>
              </a:rPr>
              <a:t>sichtspflicht</a:t>
            </a:r>
            <a:r>
              <a:rPr lang="de-DE" sz="2000" dirty="0">
                <a:solidFill>
                  <a:srgbClr val="003366"/>
                </a:solidFill>
              </a:rPr>
              <a:t> ist Kontrolle </a:t>
            </a:r>
            <a:r>
              <a:rPr lang="de-DE" sz="2000" dirty="0" err="1">
                <a:solidFill>
                  <a:srgbClr val="003366"/>
                </a:solidFill>
              </a:rPr>
              <a:t>notw.Bei</a:t>
            </a:r>
            <a:r>
              <a:rPr lang="de-DE" sz="2000" dirty="0">
                <a:solidFill>
                  <a:srgbClr val="003366"/>
                </a:solidFill>
              </a:rPr>
              <a:t> Verdacht unangemeldetes Zimmerbetreten. </a:t>
            </a:r>
          </a:p>
          <a:p>
            <a:r>
              <a:rPr lang="de-DE" sz="2000" dirty="0">
                <a:solidFill>
                  <a:srgbClr val="003366"/>
                </a:solidFill>
              </a:rPr>
              <a:t>   Aufsichtsintensität v. Alter/ </a:t>
            </a:r>
            <a:r>
              <a:rPr lang="de-DE" sz="2000" dirty="0" err="1">
                <a:solidFill>
                  <a:srgbClr val="003366"/>
                </a:solidFill>
              </a:rPr>
              <a:t>Entwicklungsstufe,vorherigen</a:t>
            </a:r>
            <a:r>
              <a:rPr lang="de-DE" sz="2000" dirty="0">
                <a:solidFill>
                  <a:srgbClr val="003366"/>
                </a:solidFill>
              </a:rPr>
              <a:t> Ereignissen </a:t>
            </a:r>
            <a:r>
              <a:rPr lang="de-DE" sz="2000" dirty="0" err="1">
                <a:solidFill>
                  <a:srgbClr val="003366"/>
                </a:solidFill>
              </a:rPr>
              <a:t>abhäng</a:t>
            </a:r>
            <a:r>
              <a:rPr lang="de-DE" sz="2000" dirty="0">
                <a:solidFill>
                  <a:srgbClr val="003366"/>
                </a:solidFill>
              </a:rPr>
              <a:t>.</a:t>
            </a:r>
          </a:p>
          <a:p>
            <a:endParaRPr lang="de-DE" sz="2000" dirty="0">
              <a:solidFill>
                <a:srgbClr val="003366"/>
              </a:solidFill>
            </a:endParaRPr>
          </a:p>
          <a:p>
            <a:r>
              <a:rPr lang="de-DE" sz="2000" dirty="0">
                <a:solidFill>
                  <a:srgbClr val="003366"/>
                </a:solidFill>
              </a:rPr>
              <a:t>- Andere einvernehmliche sex. Handlungen zw.  BewohnerInnen sind zulässig; </a:t>
            </a:r>
          </a:p>
          <a:p>
            <a:r>
              <a:rPr lang="de-DE" sz="2000" dirty="0">
                <a:solidFill>
                  <a:srgbClr val="003366"/>
                </a:solidFill>
              </a:rPr>
              <a:t>  aber: zu </a:t>
            </a:r>
            <a:r>
              <a:rPr lang="de-DE" sz="2000" dirty="0" err="1">
                <a:solidFill>
                  <a:srgbClr val="003366"/>
                </a:solidFill>
              </a:rPr>
              <a:t>verantwortl</a:t>
            </a:r>
            <a:r>
              <a:rPr lang="de-DE" sz="2000" dirty="0">
                <a:solidFill>
                  <a:srgbClr val="003366"/>
                </a:solidFill>
              </a:rPr>
              <a:t>. Umgang mit Sexualität erziehen. Bei Bekanntwerden ei- </a:t>
            </a:r>
          </a:p>
          <a:p>
            <a:r>
              <a:rPr lang="de-DE" sz="2000" dirty="0">
                <a:solidFill>
                  <a:srgbClr val="003366"/>
                </a:solidFill>
              </a:rPr>
              <a:t>  </a:t>
            </a:r>
            <a:r>
              <a:rPr lang="de-DE" sz="2000" dirty="0" err="1">
                <a:solidFill>
                  <a:srgbClr val="003366"/>
                </a:solidFill>
              </a:rPr>
              <a:t>ner</a:t>
            </a:r>
            <a:r>
              <a:rPr lang="de-DE" sz="2000" dirty="0">
                <a:solidFill>
                  <a:srgbClr val="003366"/>
                </a:solidFill>
              </a:rPr>
              <a:t> Beziehung Gespräche mit Beteiligten. Wenn </a:t>
            </a:r>
            <a:r>
              <a:rPr lang="de-DE" sz="2000" dirty="0" err="1">
                <a:solidFill>
                  <a:srgbClr val="003366"/>
                </a:solidFill>
              </a:rPr>
              <a:t>Beziehg</a:t>
            </a:r>
            <a:r>
              <a:rPr lang="de-DE" sz="2000" dirty="0">
                <a:solidFill>
                  <a:srgbClr val="003366"/>
                </a:solidFill>
              </a:rPr>
              <a:t>. päd. kontraindiziert, </a:t>
            </a:r>
          </a:p>
          <a:p>
            <a:r>
              <a:rPr lang="de-DE" sz="2000" dirty="0">
                <a:solidFill>
                  <a:srgbClr val="003366"/>
                </a:solidFill>
              </a:rPr>
              <a:t>  z.B. Beteiligte/r zu jung od. unreif, kann eine Trennung vorgenommen werden </a:t>
            </a:r>
          </a:p>
          <a:p>
            <a:r>
              <a:rPr lang="de-DE" sz="2000" dirty="0">
                <a:solidFill>
                  <a:srgbClr val="003366"/>
                </a:solidFill>
              </a:rPr>
              <a:t>  /als aktive pädagogische Grenzsetzung. </a:t>
            </a:r>
          </a:p>
          <a:p>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endParaRPr lang="de-DE" sz="2000" dirty="0">
              <a:solidFill>
                <a:srgbClr val="003366"/>
              </a:solidFill>
            </a:endParaRPr>
          </a:p>
          <a:p>
            <a:pPr lvl="0"/>
            <a:r>
              <a:rPr lang="de-DE" sz="2000" dirty="0">
                <a:solidFill>
                  <a:srgbClr val="003366"/>
                </a:solidFill>
              </a:rPr>
              <a:t> </a:t>
            </a:r>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a:p>
            <a:pPr eaLnBrk="0" hangingPunct="0"/>
            <a:endParaRPr lang="de-DE" sz="1200" b="1" i="1" dirty="0">
              <a:latin typeface="Cambria" pitchFamily="18" charset="0"/>
              <a:ea typeface="MS Mincho" pitchFamily="49" charset="-128"/>
              <a:cs typeface="Times New Roman" pitchFamily="18" charset="0"/>
            </a:endParaRPr>
          </a:p>
        </p:txBody>
      </p:sp>
    </p:spTree>
    <p:extLst>
      <p:ext uri="{BB962C8B-B14F-4D97-AF65-F5344CB8AC3E}">
        <p14:creationId xmlns:p14="http://schemas.microsoft.com/office/powerpoint/2010/main" val="6220339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3" end="3"/>
                                            </p:txEl>
                                          </p:spTgt>
                                        </p:tgtEl>
                                        <p:attrNameLst>
                                          <p:attrName>style.visibility</p:attrName>
                                        </p:attrNameLst>
                                      </p:cBhvr>
                                      <p:to>
                                        <p:strVal val="visible"/>
                                      </p:to>
                                    </p:set>
                                    <p:anim calcmode="lin" valueType="num">
                                      <p:cBhvr additive="base">
                                        <p:cTn id="7"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299">
                                            <p:txEl>
                                              <p:pRg st="5" end="5"/>
                                            </p:txEl>
                                          </p:spTgt>
                                        </p:tgtEl>
                                        <p:attrNameLst>
                                          <p:attrName>style.visibility</p:attrName>
                                        </p:attrNameLst>
                                      </p:cBhvr>
                                      <p:to>
                                        <p:strVal val="visible"/>
                                      </p:to>
                                    </p:set>
                                    <p:anim calcmode="lin" valueType="num">
                                      <p:cBhvr additive="base">
                                        <p:cTn id="11"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5299">
                                            <p:txEl>
                                              <p:pRg st="6" end="6"/>
                                            </p:txEl>
                                          </p:spTgt>
                                        </p:tgtEl>
                                        <p:attrNameLst>
                                          <p:attrName>style.visibility</p:attrName>
                                        </p:attrNameLst>
                                      </p:cBhvr>
                                      <p:to>
                                        <p:strVal val="visible"/>
                                      </p:to>
                                    </p:set>
                                    <p:anim calcmode="lin" valueType="num">
                                      <p:cBhvr additive="base">
                                        <p:cTn id="15"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52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5299">
                                            <p:txEl>
                                              <p:pRg st="8" end="8"/>
                                            </p:txEl>
                                          </p:spTgt>
                                        </p:tgtEl>
                                        <p:attrNameLst>
                                          <p:attrName>style.visibility</p:attrName>
                                        </p:attrNameLst>
                                      </p:cBhvr>
                                      <p:to>
                                        <p:strVal val="visible"/>
                                      </p:to>
                                    </p:set>
                                    <p:anim calcmode="lin" valueType="num">
                                      <p:cBhvr additive="base">
                                        <p:cTn id="21"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299">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5299">
                                            <p:txEl>
                                              <p:pRg st="9" end="9"/>
                                            </p:txEl>
                                          </p:spTgt>
                                        </p:tgtEl>
                                        <p:attrNameLst>
                                          <p:attrName>style.visibility</p:attrName>
                                        </p:attrNameLst>
                                      </p:cBhvr>
                                      <p:to>
                                        <p:strVal val="visible"/>
                                      </p:to>
                                    </p:set>
                                    <p:anim calcmode="lin" valueType="num">
                                      <p:cBhvr additive="base">
                                        <p:cTn id="25"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5299">
                                            <p:txEl>
                                              <p:pRg st="10" end="10"/>
                                            </p:txEl>
                                          </p:spTgt>
                                        </p:tgtEl>
                                        <p:attrNameLst>
                                          <p:attrName>style.visibility</p:attrName>
                                        </p:attrNameLst>
                                      </p:cBhvr>
                                      <p:to>
                                        <p:strVal val="visible"/>
                                      </p:to>
                                    </p:set>
                                    <p:anim calcmode="lin" valueType="num">
                                      <p:cBhvr additive="base">
                                        <p:cTn id="29" dur="500" fill="hold"/>
                                        <p:tgtEl>
                                          <p:spTgt spid="55299">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5299">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5299">
                                            <p:txEl>
                                              <p:pRg st="11" end="11"/>
                                            </p:txEl>
                                          </p:spTgt>
                                        </p:tgtEl>
                                        <p:attrNameLst>
                                          <p:attrName>style.visibility</p:attrName>
                                        </p:attrNameLst>
                                      </p:cBhvr>
                                      <p:to>
                                        <p:strVal val="visible"/>
                                      </p:to>
                                    </p:set>
                                    <p:anim calcmode="lin" valueType="num">
                                      <p:cBhvr additive="base">
                                        <p:cTn id="33" dur="500" fill="hold"/>
                                        <p:tgtEl>
                                          <p:spTgt spid="55299">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5299">
                                            <p:txEl>
                                              <p:pRg st="11" end="1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5299">
                                            <p:txEl>
                                              <p:pRg st="12" end="12"/>
                                            </p:txEl>
                                          </p:spTgt>
                                        </p:tgtEl>
                                        <p:attrNameLst>
                                          <p:attrName>style.visibility</p:attrName>
                                        </p:attrNameLst>
                                      </p:cBhvr>
                                      <p:to>
                                        <p:strVal val="visible"/>
                                      </p:to>
                                    </p:set>
                                    <p:anim calcmode="lin" valueType="num">
                                      <p:cBhvr additive="base">
                                        <p:cTn id="37" dur="500" fill="hold"/>
                                        <p:tgtEl>
                                          <p:spTgt spid="55299">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299">
                                            <p:txEl>
                                              <p:pRg st="12" end="1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5299">
                                            <p:txEl>
                                              <p:pRg st="13" end="13"/>
                                            </p:txEl>
                                          </p:spTgt>
                                        </p:tgtEl>
                                        <p:attrNameLst>
                                          <p:attrName>style.visibility</p:attrName>
                                        </p:attrNameLst>
                                      </p:cBhvr>
                                      <p:to>
                                        <p:strVal val="visible"/>
                                      </p:to>
                                    </p:set>
                                    <p:anim calcmode="lin" valueType="num">
                                      <p:cBhvr additive="base">
                                        <p:cTn id="41" dur="500" fill="hold"/>
                                        <p:tgtEl>
                                          <p:spTgt spid="55299">
                                            <p:txEl>
                                              <p:pRg st="13" end="1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5299">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5299">
                                            <p:txEl>
                                              <p:pRg st="15" end="15"/>
                                            </p:txEl>
                                          </p:spTgt>
                                        </p:tgtEl>
                                        <p:attrNameLst>
                                          <p:attrName>style.visibility</p:attrName>
                                        </p:attrNameLst>
                                      </p:cBhvr>
                                      <p:to>
                                        <p:strVal val="visible"/>
                                      </p:to>
                                    </p:set>
                                    <p:anim calcmode="lin" valueType="num">
                                      <p:cBhvr additive="base">
                                        <p:cTn id="47" dur="500" fill="hold"/>
                                        <p:tgtEl>
                                          <p:spTgt spid="55299">
                                            <p:txEl>
                                              <p:pRg st="15" end="1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5299">
                                            <p:txEl>
                                              <p:pRg st="15" end="15"/>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5299">
                                            <p:txEl>
                                              <p:pRg st="16" end="16"/>
                                            </p:txEl>
                                          </p:spTgt>
                                        </p:tgtEl>
                                        <p:attrNameLst>
                                          <p:attrName>style.visibility</p:attrName>
                                        </p:attrNameLst>
                                      </p:cBhvr>
                                      <p:to>
                                        <p:strVal val="visible"/>
                                      </p:to>
                                    </p:set>
                                    <p:anim calcmode="lin" valueType="num">
                                      <p:cBhvr additive="base">
                                        <p:cTn id="51" dur="500" fill="hold"/>
                                        <p:tgtEl>
                                          <p:spTgt spid="55299">
                                            <p:txEl>
                                              <p:pRg st="16" end="1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5299">
                                            <p:txEl>
                                              <p:pRg st="16" end="16"/>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5299">
                                            <p:txEl>
                                              <p:pRg st="17" end="17"/>
                                            </p:txEl>
                                          </p:spTgt>
                                        </p:tgtEl>
                                        <p:attrNameLst>
                                          <p:attrName>style.visibility</p:attrName>
                                        </p:attrNameLst>
                                      </p:cBhvr>
                                      <p:to>
                                        <p:strVal val="visible"/>
                                      </p:to>
                                    </p:set>
                                    <p:anim calcmode="lin" valueType="num">
                                      <p:cBhvr additive="base">
                                        <p:cTn id="55" dur="500" fill="hold"/>
                                        <p:tgtEl>
                                          <p:spTgt spid="55299">
                                            <p:txEl>
                                              <p:pRg st="17" end="1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5299">
                                            <p:txEl>
                                              <p:pRg st="17" end="17"/>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5299">
                                            <p:txEl>
                                              <p:pRg st="18" end="18"/>
                                            </p:txEl>
                                          </p:spTgt>
                                        </p:tgtEl>
                                        <p:attrNameLst>
                                          <p:attrName>style.visibility</p:attrName>
                                        </p:attrNameLst>
                                      </p:cBhvr>
                                      <p:to>
                                        <p:strVal val="visible"/>
                                      </p:to>
                                    </p:set>
                                    <p:anim calcmode="lin" valueType="num">
                                      <p:cBhvr additive="base">
                                        <p:cTn id="59" dur="500" fill="hold"/>
                                        <p:tgtEl>
                                          <p:spTgt spid="55299">
                                            <p:txEl>
                                              <p:pRg st="18" end="1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5299">
                                            <p:txEl>
                                              <p:pRg st="18" end="18"/>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5299">
                                            <p:txEl>
                                              <p:pRg st="19" end="19"/>
                                            </p:txEl>
                                          </p:spTgt>
                                        </p:tgtEl>
                                        <p:attrNameLst>
                                          <p:attrName>style.visibility</p:attrName>
                                        </p:attrNameLst>
                                      </p:cBhvr>
                                      <p:to>
                                        <p:strVal val="visible"/>
                                      </p:to>
                                    </p:set>
                                    <p:anim calcmode="lin" valueType="num">
                                      <p:cBhvr additive="base">
                                        <p:cTn id="63" dur="500" fill="hold"/>
                                        <p:tgtEl>
                                          <p:spTgt spid="55299">
                                            <p:txEl>
                                              <p:pRg st="19" end="19"/>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5299">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
            <a:ext cx="9144000" cy="6876000"/>
          </a:xfrm>
          <a:prstGeom prst="rect">
            <a:avLst/>
          </a:prstGeom>
          <a:solidFill>
            <a:schemeClr val="bg1"/>
          </a:solidFill>
          <a:ln w="63500">
            <a:solidFill>
              <a:srgbClr val="003366"/>
            </a:solidFill>
            <a:miter lim="800000"/>
            <a:headEnd/>
            <a:tailEnd/>
          </a:ln>
        </p:spPr>
        <p:txBody>
          <a:bodyPr>
            <a:spAutoFit/>
          </a:bodyPr>
          <a:lstStyle/>
          <a:p>
            <a:pPr algn="ctr"/>
            <a:endParaRPr lang="de-DE" sz="2000" b="1" dirty="0">
              <a:solidFill>
                <a:srgbClr val="003366"/>
              </a:solidFill>
              <a:effectLst>
                <a:outerShdw blurRad="38100" dist="38100" dir="2700000" algn="tl">
                  <a:srgbClr val="000000">
                    <a:alpha val="43137"/>
                  </a:srgbClr>
                </a:outerShdw>
              </a:effectLst>
            </a:endParaRPr>
          </a:p>
          <a:p>
            <a:endParaRPr lang="de-DE" sz="2000" b="1" dirty="0">
              <a:solidFill>
                <a:srgbClr val="003366"/>
              </a:solidFill>
              <a:effectLst>
                <a:outerShdw blurRad="38100" dist="38100" dir="2700000" algn="tl">
                  <a:srgbClr val="000000">
                    <a:alpha val="43137"/>
                  </a:srgbClr>
                </a:outerShdw>
              </a:effectLst>
            </a:endParaRPr>
          </a:p>
          <a:p>
            <a:pPr algn="ctr"/>
            <a:r>
              <a:rPr lang="de-DE" sz="2000" i="1" dirty="0">
                <a:solidFill>
                  <a:srgbClr val="003366"/>
                </a:solidFill>
              </a:rPr>
              <a:t>Anwendung des neuen Heimaufenthaltsgesetzes </a:t>
            </a:r>
          </a:p>
          <a:p>
            <a:pPr algn="ctr"/>
            <a:r>
              <a:rPr lang="de-DE" sz="2000" i="1" dirty="0">
                <a:solidFill>
                  <a:srgbClr val="003366"/>
                </a:solidFill>
              </a:rPr>
              <a:t>Wie kann ein gestufter Krisenplan beispielsweise gestaltet sein?</a:t>
            </a:r>
          </a:p>
          <a:p>
            <a:endParaRPr lang="de-DE" sz="2000" b="1" dirty="0">
              <a:solidFill>
                <a:srgbClr val="003366"/>
              </a:solidFill>
              <a:effectLst>
                <a:outerShdw blurRad="38100" dist="38100" dir="2700000" algn="tl">
                  <a:srgbClr val="000000">
                    <a:alpha val="43137"/>
                  </a:srgbClr>
                </a:outerShdw>
              </a:effectLst>
            </a:endParaRPr>
          </a:p>
          <a:p>
            <a:endParaRPr lang="de-DE" sz="2000" b="1" dirty="0">
              <a:solidFill>
                <a:srgbClr val="003366"/>
              </a:solidFill>
              <a:effectLst>
                <a:outerShdw blurRad="38100" dist="38100" dir="2700000" algn="tl">
                  <a:srgbClr val="000000">
                    <a:alpha val="43137"/>
                  </a:srgbClr>
                </a:outerShdw>
              </a:effectLst>
            </a:endParaRPr>
          </a:p>
          <a:p>
            <a:pPr algn="ctr"/>
            <a:r>
              <a:rPr lang="de-DE" sz="2000" i="1" dirty="0">
                <a:solidFill>
                  <a:srgbClr val="003366"/>
                </a:solidFill>
              </a:rPr>
              <a:t>Wo sind die Grenzen der Selbstbestimmung (</a:t>
            </a:r>
            <a:r>
              <a:rPr lang="de-DE" sz="2000" i="1" dirty="0" err="1">
                <a:solidFill>
                  <a:srgbClr val="003366"/>
                </a:solidFill>
              </a:rPr>
              <a:t>zB</a:t>
            </a:r>
            <a:r>
              <a:rPr lang="de-DE" sz="2000" i="1" dirty="0">
                <a:solidFill>
                  <a:srgbClr val="003366"/>
                </a:solidFill>
              </a:rPr>
              <a:t> Arztbesuche)? Es geht hier insbes. um Arztbesuche, wenn lebensbedrohende Erkrankungen oder auch Erkrankungen bei Schwangerschaft vermutet werden, der Weg zum Arzt jedoch verweigert wird.</a:t>
            </a:r>
          </a:p>
          <a:p>
            <a:endParaRPr lang="de-DE" sz="2000" i="1" dirty="0">
              <a:solidFill>
                <a:srgbClr val="003366"/>
              </a:solidFill>
            </a:endParaRPr>
          </a:p>
          <a:p>
            <a:endParaRPr lang="de-DE" sz="2000" i="1" dirty="0">
              <a:solidFill>
                <a:srgbClr val="003366"/>
              </a:solidFill>
            </a:endParaRPr>
          </a:p>
          <a:p>
            <a:pPr algn="ctr"/>
            <a:r>
              <a:rPr lang="de-DE" sz="2000" i="1" dirty="0">
                <a:solidFill>
                  <a:srgbClr val="003366"/>
                </a:solidFill>
              </a:rPr>
              <a:t>Wie ist mit Bild- u. Tonaufnahmen der BewohnerInnen untereinander </a:t>
            </a:r>
            <a:r>
              <a:rPr lang="de-DE" sz="2000" i="1" dirty="0" err="1">
                <a:solidFill>
                  <a:srgbClr val="003366"/>
                </a:solidFill>
              </a:rPr>
              <a:t>umzu</a:t>
            </a:r>
            <a:r>
              <a:rPr lang="de-DE" sz="2000" i="1" dirty="0">
                <a:solidFill>
                  <a:srgbClr val="003366"/>
                </a:solidFill>
              </a:rPr>
              <a:t>- gehen (z.B. wenn sie andere bei Eskalationen filmen)?</a:t>
            </a:r>
          </a:p>
          <a:p>
            <a:endParaRPr lang="de-DE" sz="2000" i="1" dirty="0">
              <a:solidFill>
                <a:srgbClr val="003366"/>
              </a:solidFill>
            </a:endParaRPr>
          </a:p>
          <a:p>
            <a:endParaRPr lang="de-DE" sz="2000" i="1" dirty="0">
              <a:solidFill>
                <a:srgbClr val="003366"/>
              </a:solidFill>
            </a:endParaRPr>
          </a:p>
          <a:p>
            <a:pPr algn="ctr"/>
            <a:r>
              <a:rPr lang="de-AT" sz="2000" i="1" dirty="0">
                <a:solidFill>
                  <a:srgbClr val="003366"/>
                </a:solidFill>
                <a:ea typeface="Calibri" panose="020F0502020204030204" pitchFamily="34" charset="0"/>
                <a:cs typeface="Times New Roman" panose="02020603050405020304" pitchFamily="18" charset="0"/>
              </a:rPr>
              <a:t>Wie kann das Durchsetzen sinnvoller Konsequenzen (Strafen bzw. von </a:t>
            </a:r>
            <a:r>
              <a:rPr lang="de-AT" sz="2000" i="1" dirty="0" err="1">
                <a:solidFill>
                  <a:srgbClr val="003366"/>
                </a:solidFill>
                <a:ea typeface="Calibri" panose="020F0502020204030204" pitchFamily="34" charset="0"/>
                <a:cs typeface="Times New Roman" panose="02020603050405020304" pitchFamily="18" charset="0"/>
              </a:rPr>
              <a:t>sonsti</a:t>
            </a:r>
            <a:r>
              <a:rPr lang="de-AT" sz="2000" i="1" dirty="0">
                <a:solidFill>
                  <a:srgbClr val="003366"/>
                </a:solidFill>
                <a:ea typeface="Calibri" panose="020F0502020204030204" pitchFamily="34" charset="0"/>
                <a:cs typeface="Times New Roman" panose="02020603050405020304" pitchFamily="18" charset="0"/>
              </a:rPr>
              <a:t>- </a:t>
            </a:r>
            <a:r>
              <a:rPr lang="de-AT" sz="2000" i="1" dirty="0" err="1">
                <a:solidFill>
                  <a:srgbClr val="003366"/>
                </a:solidFill>
                <a:ea typeface="Calibri" panose="020F0502020204030204" pitchFamily="34" charset="0"/>
                <a:cs typeface="Times New Roman" panose="02020603050405020304" pitchFamily="18" charset="0"/>
              </a:rPr>
              <a:t>ge</a:t>
            </a:r>
            <a:r>
              <a:rPr lang="de-AT" sz="2000" i="1" dirty="0">
                <a:solidFill>
                  <a:srgbClr val="003366"/>
                </a:solidFill>
                <a:ea typeface="Calibri" panose="020F0502020204030204" pitchFamily="34" charset="0"/>
                <a:cs typeface="Times New Roman" panose="02020603050405020304" pitchFamily="18" charset="0"/>
              </a:rPr>
              <a:t> Konsequenzen) bei Gewalt gegenüber BetreuerInnen rechtskonform erreicht werden? → </a:t>
            </a:r>
            <a:r>
              <a:rPr lang="de-AT" sz="2000" i="1" dirty="0" err="1">
                <a:solidFill>
                  <a:srgbClr val="003366"/>
                </a:solidFill>
                <a:ea typeface="Calibri" panose="020F0502020204030204" pitchFamily="34" charset="0"/>
                <a:cs typeface="Times New Roman" panose="02020603050405020304" pitchFamily="18" charset="0"/>
              </a:rPr>
              <a:t>best</a:t>
            </a:r>
            <a:r>
              <a:rPr lang="de-AT" sz="2000" i="1" dirty="0">
                <a:solidFill>
                  <a:srgbClr val="003366"/>
                </a:solidFill>
                <a:ea typeface="Calibri" panose="020F0502020204030204" pitchFamily="34" charset="0"/>
                <a:cs typeface="Times New Roman" panose="02020603050405020304" pitchFamily="18" charset="0"/>
              </a:rPr>
              <a:t> </a:t>
            </a:r>
            <a:r>
              <a:rPr lang="de-AT" sz="2000" i="1" dirty="0" err="1">
                <a:solidFill>
                  <a:srgbClr val="003366"/>
                </a:solidFill>
                <a:ea typeface="Calibri" panose="020F0502020204030204" pitchFamily="34" charset="0"/>
                <a:cs typeface="Times New Roman" panose="02020603050405020304" pitchFamily="18" charset="0"/>
              </a:rPr>
              <a:t>practice</a:t>
            </a:r>
            <a:r>
              <a:rPr lang="de-AT" sz="2000" i="1" dirty="0">
                <a:solidFill>
                  <a:srgbClr val="003366"/>
                </a:solidFill>
                <a:ea typeface="Calibri" panose="020F0502020204030204" pitchFamily="34" charset="0"/>
                <a:cs typeface="Times New Roman" panose="02020603050405020304" pitchFamily="18" charset="0"/>
              </a:rPr>
              <a:t> Beispiele.</a:t>
            </a:r>
          </a:p>
          <a:p>
            <a:pPr algn="ctr"/>
            <a:endParaRPr lang="de-DE" sz="2000" dirty="0">
              <a:solidFill>
                <a:srgbClr val="003366"/>
              </a:solidFill>
            </a:endParaRPr>
          </a:p>
          <a:p>
            <a:endParaRPr lang="de-DE" sz="2000" dirty="0">
              <a:solidFill>
                <a:srgbClr val="003366"/>
              </a:solidFill>
            </a:endParaRPr>
          </a:p>
          <a:p>
            <a:pPr lvl="0"/>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endParaRPr lang="de-DE" sz="2000" dirty="0">
              <a:solidFill>
                <a:srgbClr val="003366"/>
              </a:solidFill>
            </a:endParaRPr>
          </a:p>
          <a:p>
            <a:pPr lvl="0"/>
            <a:r>
              <a:rPr lang="de-DE" sz="2000" dirty="0">
                <a:solidFill>
                  <a:srgbClr val="003366"/>
                </a:solidFill>
              </a:rPr>
              <a:t> </a:t>
            </a:r>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Tree>
    <p:extLst>
      <p:ext uri="{BB962C8B-B14F-4D97-AF65-F5344CB8AC3E}">
        <p14:creationId xmlns:p14="http://schemas.microsoft.com/office/powerpoint/2010/main" val="23018492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2" end="2"/>
                                            </p:txEl>
                                          </p:spTgt>
                                        </p:tgtEl>
                                        <p:attrNameLst>
                                          <p:attrName>style.visibility</p:attrName>
                                        </p:attrNameLst>
                                      </p:cBhvr>
                                      <p:to>
                                        <p:strVal val="visible"/>
                                      </p:to>
                                    </p:set>
                                    <p:anim calcmode="lin" valueType="num">
                                      <p:cBhvr additive="base">
                                        <p:cTn id="7"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299">
                                            <p:txEl>
                                              <p:pRg st="3" end="3"/>
                                            </p:txEl>
                                          </p:spTgt>
                                        </p:tgtEl>
                                        <p:attrNameLst>
                                          <p:attrName>style.visibility</p:attrName>
                                        </p:attrNameLst>
                                      </p:cBhvr>
                                      <p:to>
                                        <p:strVal val="visible"/>
                                      </p:to>
                                    </p:set>
                                    <p:anim calcmode="lin" valueType="num">
                                      <p:cBhvr additive="base">
                                        <p:cTn id="11"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299">
                                            <p:txEl>
                                              <p:pRg st="6" end="6"/>
                                            </p:txEl>
                                          </p:spTgt>
                                        </p:tgtEl>
                                        <p:attrNameLst>
                                          <p:attrName>style.visibility</p:attrName>
                                        </p:attrNameLst>
                                      </p:cBhvr>
                                      <p:to>
                                        <p:strVal val="visible"/>
                                      </p:to>
                                    </p:set>
                                    <p:anim calcmode="lin" valueType="num">
                                      <p:cBhvr additive="base">
                                        <p:cTn id="17"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2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5299">
                                            <p:txEl>
                                              <p:pRg st="9" end="9"/>
                                            </p:txEl>
                                          </p:spTgt>
                                        </p:tgtEl>
                                        <p:attrNameLst>
                                          <p:attrName>style.visibility</p:attrName>
                                        </p:attrNameLst>
                                      </p:cBhvr>
                                      <p:to>
                                        <p:strVal val="visible"/>
                                      </p:to>
                                    </p:set>
                                    <p:anim calcmode="lin" valueType="num">
                                      <p:cBhvr additive="base">
                                        <p:cTn id="23"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529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5299">
                                            <p:txEl>
                                              <p:pRg st="12" end="12"/>
                                            </p:txEl>
                                          </p:spTgt>
                                        </p:tgtEl>
                                        <p:attrNameLst>
                                          <p:attrName>style.visibility</p:attrName>
                                        </p:attrNameLst>
                                      </p:cBhvr>
                                      <p:to>
                                        <p:strVal val="visible"/>
                                      </p:to>
                                    </p:set>
                                    <p:anim calcmode="lin" valueType="num">
                                      <p:cBhvr additive="base">
                                        <p:cTn id="29" dur="500" fill="hold"/>
                                        <p:tgtEl>
                                          <p:spTgt spid="55299">
                                            <p:txEl>
                                              <p:pRg st="12" end="1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5299">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
            <a:ext cx="9144000" cy="6840000"/>
          </a:xfrm>
          <a:prstGeom prst="rect">
            <a:avLst/>
          </a:prstGeom>
          <a:solidFill>
            <a:schemeClr val="bg1"/>
          </a:solidFill>
          <a:ln w="63500">
            <a:solidFill>
              <a:srgbClr val="003366"/>
            </a:solidFill>
            <a:miter lim="800000"/>
            <a:headEnd/>
            <a:tailEnd/>
          </a:ln>
        </p:spPr>
        <p:txBody>
          <a:bodyPr>
            <a:spAutoFit/>
          </a:bodyPr>
          <a:lstStyle/>
          <a:p>
            <a:pPr algn="ctr"/>
            <a:endParaRPr lang="de-DE" sz="2000" b="1" dirty="0">
              <a:solidFill>
                <a:srgbClr val="003366"/>
              </a:solidFill>
              <a:effectLst>
                <a:outerShdw blurRad="38100" dist="38100" dir="2700000" algn="tl">
                  <a:srgbClr val="000000">
                    <a:alpha val="43137"/>
                  </a:srgbClr>
                </a:outerShdw>
              </a:effectLst>
            </a:endParaRPr>
          </a:p>
          <a:p>
            <a:pPr algn="ctr"/>
            <a:endParaRPr lang="de-DE" sz="2000" b="1" dirty="0">
              <a:solidFill>
                <a:srgbClr val="003366"/>
              </a:solidFill>
              <a:effectLst>
                <a:outerShdw blurRad="38100" dist="38100" dir="2700000" algn="tl">
                  <a:srgbClr val="000000">
                    <a:alpha val="43137"/>
                  </a:srgbClr>
                </a:outerShdw>
              </a:effectLst>
            </a:endParaRPr>
          </a:p>
          <a:p>
            <a:pPr algn="ctr"/>
            <a:r>
              <a:rPr lang="de-DE" sz="2400" b="1" dirty="0">
                <a:solidFill>
                  <a:srgbClr val="003366"/>
                </a:solidFill>
                <a:effectLst>
                  <a:outerShdw blurRad="38100" dist="38100" dir="2700000" algn="tl">
                    <a:srgbClr val="000000">
                      <a:alpha val="43137"/>
                    </a:srgbClr>
                  </a:outerShdw>
                </a:effectLst>
              </a:rPr>
              <a:t>III. Workshop / weitere Fallbeispiele aus der päd. Praxis</a:t>
            </a:r>
          </a:p>
          <a:p>
            <a:endParaRPr lang="de-DE" sz="2000" b="1" dirty="0">
              <a:solidFill>
                <a:srgbClr val="003366"/>
              </a:solidFill>
              <a:effectLst>
                <a:outerShdw blurRad="38100" dist="38100" dir="2700000" algn="tl">
                  <a:srgbClr val="000000">
                    <a:alpha val="43137"/>
                  </a:srgbClr>
                </a:outerShdw>
              </a:effectLst>
            </a:endParaRPr>
          </a:p>
          <a:p>
            <a:endParaRPr lang="de-DE" sz="2000" b="1" dirty="0">
              <a:solidFill>
                <a:srgbClr val="003366"/>
              </a:solidFill>
              <a:effectLst>
                <a:outerShdw blurRad="38100" dist="38100" dir="2700000" algn="tl">
                  <a:srgbClr val="000000">
                    <a:alpha val="43137"/>
                  </a:srgbClr>
                </a:outerShdw>
              </a:effectLst>
            </a:endParaRPr>
          </a:p>
          <a:p>
            <a:r>
              <a:rPr lang="de-DE" sz="2000" dirty="0">
                <a:solidFill>
                  <a:srgbClr val="003366"/>
                </a:solidFill>
              </a:rPr>
              <a:t>XY muss jeden Abend Handy abgeben – verläuft relativ problemlos. Am Abend vor  Abreise zur Auslands- Maßnahme soll Handy abgegeben werden, diesmal weigert sich XY. Betreuerin bleibt im Zimmer, fragt immer wieder, fängt an Han- </a:t>
            </a:r>
            <a:r>
              <a:rPr lang="de-DE" sz="2000" dirty="0" err="1">
                <a:solidFill>
                  <a:srgbClr val="003366"/>
                </a:solidFill>
              </a:rPr>
              <a:t>dy</a:t>
            </a:r>
            <a:r>
              <a:rPr lang="de-DE" sz="2000" dirty="0">
                <a:solidFill>
                  <a:srgbClr val="003366"/>
                </a:solidFill>
              </a:rPr>
              <a:t> zu suchen. XY schubst Betreuerin, bekommt einen ganz starren Blick, lässt- trotz Aufforderung - nicht von Betreuerin ab, bis diese das Zimmer verlässt. </a:t>
            </a:r>
          </a:p>
          <a:p>
            <a:endParaRPr lang="de-DE" sz="2000" dirty="0">
              <a:solidFill>
                <a:srgbClr val="003366"/>
              </a:solidFill>
            </a:endParaRPr>
          </a:p>
          <a:p>
            <a:pPr lvl="0"/>
            <a:r>
              <a:rPr lang="de-DE" sz="2000" dirty="0">
                <a:solidFill>
                  <a:srgbClr val="003366"/>
                </a:solidFill>
              </a:rPr>
              <a:t>Ein Jugendlicher steigt in einem Konfliktgespräch aus, indem er sich Ohrstöpsel in die Ohren steckt und mit seinem  Handy Musik hört, auch aus dem  </a:t>
            </a:r>
            <a:r>
              <a:rPr lang="de-DE" sz="2000" dirty="0" err="1">
                <a:solidFill>
                  <a:srgbClr val="003366"/>
                </a:solidFill>
              </a:rPr>
              <a:t>Blickkon</a:t>
            </a:r>
            <a:r>
              <a:rPr lang="de-DE" sz="2000" dirty="0">
                <a:solidFill>
                  <a:srgbClr val="003366"/>
                </a:solidFill>
              </a:rPr>
              <a:t>- </a:t>
            </a:r>
            <a:r>
              <a:rPr lang="de-DE" sz="2000" dirty="0" err="1">
                <a:solidFill>
                  <a:srgbClr val="003366"/>
                </a:solidFill>
              </a:rPr>
              <a:t>takt</a:t>
            </a:r>
            <a:r>
              <a:rPr lang="de-DE" sz="2000" dirty="0">
                <a:solidFill>
                  <a:srgbClr val="003366"/>
                </a:solidFill>
              </a:rPr>
              <a:t>. Auf  mehrmaliges Bitten dies zu unterlassen kommt keine Reaktion. Ist der Erzieher berechtigt, das Handy u. den  Kopfhörer wegzunehmen? Aus  </a:t>
            </a:r>
            <a:r>
              <a:rPr lang="de-DE" sz="2000" dirty="0" err="1">
                <a:solidFill>
                  <a:srgbClr val="003366"/>
                </a:solidFill>
              </a:rPr>
              <a:t>pädago</a:t>
            </a:r>
            <a:r>
              <a:rPr lang="de-DE" sz="2000" dirty="0">
                <a:solidFill>
                  <a:srgbClr val="003366"/>
                </a:solidFill>
              </a:rPr>
              <a:t>- </a:t>
            </a:r>
            <a:r>
              <a:rPr lang="de-DE" sz="2000" dirty="0" err="1">
                <a:solidFill>
                  <a:srgbClr val="003366"/>
                </a:solidFill>
              </a:rPr>
              <a:t>gischer</a:t>
            </a:r>
            <a:r>
              <a:rPr lang="de-DE" sz="2000" dirty="0">
                <a:solidFill>
                  <a:srgbClr val="003366"/>
                </a:solidFill>
              </a:rPr>
              <a:t> Sicht ist es nicht  förderlich, dem Jugendlichen  dieses  Machtverhalten durchgehen zu lassen.</a:t>
            </a:r>
          </a:p>
          <a:p>
            <a:pPr lvl="0"/>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endParaRPr lang="de-DE" sz="2000" dirty="0">
              <a:solidFill>
                <a:srgbClr val="003366"/>
              </a:solidFill>
            </a:endParaRPr>
          </a:p>
          <a:p>
            <a:pPr lvl="0"/>
            <a:r>
              <a:rPr lang="de-DE" sz="2000" dirty="0">
                <a:solidFill>
                  <a:srgbClr val="003366"/>
                </a:solidFill>
              </a:rPr>
              <a:t> </a:t>
            </a:r>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Tree>
    <p:extLst>
      <p:ext uri="{BB962C8B-B14F-4D97-AF65-F5344CB8AC3E}">
        <p14:creationId xmlns:p14="http://schemas.microsoft.com/office/powerpoint/2010/main" val="2445130656"/>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2"/>
            <a:ext cx="9144000" cy="6840000"/>
          </a:xfrm>
          <a:prstGeom prst="rect">
            <a:avLst/>
          </a:prstGeom>
          <a:solidFill>
            <a:schemeClr val="bg1"/>
          </a:solidFill>
          <a:ln w="63500">
            <a:solidFill>
              <a:srgbClr val="003366"/>
            </a:solidFill>
          </a:ln>
        </p:spPr>
        <p:txBody>
          <a:bodyPr wrap="square">
            <a:spAutoFit/>
          </a:bodyPr>
          <a:lstStyle/>
          <a:p>
            <a:r>
              <a:rPr lang="de-DE" sz="2000" dirty="0">
                <a:solidFill>
                  <a:srgbClr val="003366"/>
                </a:solidFill>
              </a:rPr>
              <a:t> </a:t>
            </a:r>
          </a:p>
          <a:p>
            <a:r>
              <a:rPr lang="de-DE" sz="2000" dirty="0">
                <a:solidFill>
                  <a:srgbClr val="003366"/>
                </a:solidFill>
              </a:rPr>
              <a:t>Eskalierende Situation in der Gruppe: </a:t>
            </a:r>
          </a:p>
          <a:p>
            <a:endParaRPr lang="de-DE" sz="2000" dirty="0">
              <a:solidFill>
                <a:srgbClr val="003366"/>
              </a:solidFill>
            </a:endParaRPr>
          </a:p>
          <a:p>
            <a:r>
              <a:rPr lang="de-DE" sz="2000" dirty="0">
                <a:solidFill>
                  <a:srgbClr val="003366"/>
                </a:solidFill>
              </a:rPr>
              <a:t>Streit  zwischen  elfjährigem D. und  dem  Mädchen S. Gegenseitige  Vorwürfe, schimpfen, </a:t>
            </a:r>
            <a:r>
              <a:rPr lang="de-DE" sz="2000" dirty="0" err="1">
                <a:solidFill>
                  <a:srgbClr val="003366"/>
                </a:solidFill>
              </a:rPr>
              <a:t>D.schreit</a:t>
            </a:r>
            <a:r>
              <a:rPr lang="de-DE" sz="2000" dirty="0">
                <a:solidFill>
                  <a:srgbClr val="003366"/>
                </a:solidFill>
              </a:rPr>
              <a:t>. Die Erzieherin  versucht vergeblich ein Gespräch, ergreift keine Partei. D. wirft eine Bananenschale und ein Handtuch nach ihr. Die </a:t>
            </a:r>
            <a:r>
              <a:rPr lang="de-DE" sz="2000" dirty="0" err="1">
                <a:solidFill>
                  <a:srgbClr val="003366"/>
                </a:solidFill>
              </a:rPr>
              <a:t>Erzie</a:t>
            </a:r>
            <a:r>
              <a:rPr lang="de-DE" sz="2000" dirty="0">
                <a:solidFill>
                  <a:srgbClr val="003366"/>
                </a:solidFill>
              </a:rPr>
              <a:t>- </a:t>
            </a:r>
            <a:r>
              <a:rPr lang="de-DE" sz="2000" dirty="0" err="1">
                <a:solidFill>
                  <a:srgbClr val="003366"/>
                </a:solidFill>
              </a:rPr>
              <a:t>herin</a:t>
            </a:r>
            <a:r>
              <a:rPr lang="de-DE" sz="2000" dirty="0">
                <a:solidFill>
                  <a:srgbClr val="003366"/>
                </a:solidFill>
              </a:rPr>
              <a:t> versucht zu beschwichtigen, </a:t>
            </a:r>
            <a:r>
              <a:rPr lang="de-DE" sz="2000" dirty="0" err="1">
                <a:solidFill>
                  <a:srgbClr val="003366"/>
                </a:solidFill>
              </a:rPr>
              <a:t>D.solle</a:t>
            </a:r>
            <a:r>
              <a:rPr lang="de-DE" sz="2000" dirty="0">
                <a:solidFill>
                  <a:srgbClr val="003366"/>
                </a:solidFill>
              </a:rPr>
              <a:t> sich hinsetzen: leichte  Berührung an der  Schulter  Richtung  Stuhl. D. ist  beruhigt. Jemand  betritt den  Raum, fragt „was  los  ist“. Sofort  „explodiert“  D., ergreift einen  Stuhl, den er in den  Raum wirft. D. wird in sein  Zimmer geschickt, begleitet  von einem  Erzieher. Das Ge- </a:t>
            </a:r>
            <a:r>
              <a:rPr lang="de-DE" sz="2000" dirty="0" err="1">
                <a:solidFill>
                  <a:srgbClr val="003366"/>
                </a:solidFill>
              </a:rPr>
              <a:t>schehen</a:t>
            </a:r>
            <a:r>
              <a:rPr lang="de-DE" sz="2000" dirty="0">
                <a:solidFill>
                  <a:srgbClr val="003366"/>
                </a:solidFill>
              </a:rPr>
              <a:t> wird nachbearbeitet.</a:t>
            </a:r>
          </a:p>
          <a:p>
            <a:endParaRPr lang="de-DE" sz="2000" dirty="0">
              <a:solidFill>
                <a:srgbClr val="003366"/>
              </a:solidFill>
            </a:endParaRPr>
          </a:p>
          <a:p>
            <a:r>
              <a:rPr lang="de-DE" sz="2000" dirty="0">
                <a:solidFill>
                  <a:srgbClr val="003366"/>
                </a:solidFill>
              </a:rPr>
              <a:t>Frühstückstisch: </a:t>
            </a:r>
          </a:p>
          <a:p>
            <a:endParaRPr lang="de-DE" sz="2000" dirty="0">
              <a:solidFill>
                <a:srgbClr val="003366"/>
              </a:solidFill>
            </a:endParaRPr>
          </a:p>
          <a:p>
            <a:r>
              <a:rPr lang="de-DE" sz="2000" dirty="0">
                <a:solidFill>
                  <a:srgbClr val="003366"/>
                </a:solidFill>
              </a:rPr>
              <a:t>11järige C. häuft sich den Teller übervoll, verlässt den Tisch, um sich  entgegen der  Vorgabe  der Erzieher  weitere Speisen  zuzubereiten. Die Erzieherin  geht hinterher, redet mit ihr u. berührt sie am Arm. C. explodiert, nimmt  eine Pfanne und holt zum Schlag  gegen die Erzieherin aus. Diese  wehrt sich, indem sie C. an beiden Handgelenken festhält. Dabei spricht sie ruhig und  beschwichtigend mit C., bis diese die Hände herunternimmt. Anschließende Aussprache mit Weinen….</a:t>
            </a: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r>
              <a:rPr lang="de-DE" sz="2000" dirty="0">
                <a:solidFill>
                  <a:srgbClr val="003366"/>
                </a:solidFill>
              </a:rPr>
              <a:t> </a:t>
            </a:r>
          </a:p>
          <a:p>
            <a:r>
              <a:rPr lang="de-DE" sz="2000" dirty="0">
                <a:solidFill>
                  <a:srgbClr val="003366"/>
                </a:solidFill>
              </a:rPr>
              <a:t> </a:t>
            </a:r>
            <a:endParaRPr lang="de-DE" sz="2400" dirty="0"/>
          </a:p>
        </p:txBody>
      </p:sp>
    </p:spTree>
    <p:extLst>
      <p:ext uri="{BB962C8B-B14F-4D97-AF65-F5344CB8AC3E}">
        <p14:creationId xmlns:p14="http://schemas.microsoft.com/office/powerpoint/2010/main" val="1265608689"/>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2"/>
            <a:ext cx="9144000" cy="6840000"/>
          </a:xfrm>
          <a:prstGeom prst="rect">
            <a:avLst/>
          </a:prstGeom>
          <a:solidFill>
            <a:schemeClr val="bg1"/>
          </a:solidFill>
          <a:ln w="63500">
            <a:solidFill>
              <a:srgbClr val="003366"/>
            </a:solidFill>
          </a:ln>
        </p:spPr>
        <p:txBody>
          <a:bodyPr wrap="square">
            <a:spAutoFit/>
          </a:bodyPr>
          <a:lstStyle/>
          <a:p>
            <a:endParaRPr lang="de-DE" sz="2000" dirty="0">
              <a:solidFill>
                <a:srgbClr val="003366"/>
              </a:solidFill>
            </a:endParaRPr>
          </a:p>
          <a:p>
            <a:endParaRPr lang="de-DE" sz="2000" dirty="0">
              <a:solidFill>
                <a:srgbClr val="003366"/>
              </a:solidFill>
            </a:endParaRPr>
          </a:p>
          <a:p>
            <a:r>
              <a:rPr lang="de-DE" sz="2000" dirty="0">
                <a:solidFill>
                  <a:srgbClr val="003366"/>
                </a:solidFill>
              </a:rPr>
              <a:t>15jähriges Mädchen  verlässt bei Konflikten jedes Mal den Raum, schmeißt die Tür und geht in die komplette Gesprächsverweigerung. 2 Erzieher folgen ihr ins Zimmer zur </a:t>
            </a:r>
            <a:r>
              <a:rPr lang="de-DE" sz="2000" dirty="0" err="1">
                <a:solidFill>
                  <a:srgbClr val="003366"/>
                </a:solidFill>
              </a:rPr>
              <a:t>Konfliktklärg</a:t>
            </a:r>
            <a:r>
              <a:rPr lang="de-DE" sz="2000" dirty="0">
                <a:solidFill>
                  <a:srgbClr val="003366"/>
                </a:solidFill>
              </a:rPr>
              <a:t>., wobei sich einer so vor die Tür stellt, dass das </a:t>
            </a:r>
            <a:r>
              <a:rPr lang="de-DE" sz="2000" dirty="0" err="1">
                <a:solidFill>
                  <a:srgbClr val="003366"/>
                </a:solidFill>
              </a:rPr>
              <a:t>Mäd</a:t>
            </a:r>
            <a:r>
              <a:rPr lang="de-DE" sz="2000" dirty="0">
                <a:solidFill>
                  <a:srgbClr val="003366"/>
                </a:solidFill>
              </a:rPr>
              <a:t>- </a:t>
            </a:r>
            <a:r>
              <a:rPr lang="de-DE" sz="2000" dirty="0" err="1">
                <a:solidFill>
                  <a:srgbClr val="003366"/>
                </a:solidFill>
              </a:rPr>
              <a:t>chen</a:t>
            </a:r>
            <a:r>
              <a:rPr lang="de-DE" sz="2000" dirty="0">
                <a:solidFill>
                  <a:srgbClr val="003366"/>
                </a:solidFill>
              </a:rPr>
              <a:t> den Raum nicht verlassen kann. Entsprechende Versuche des Mädchens unterbindet der Erzieher, ohne in körperlichen Kontakt zu gehen.</a:t>
            </a:r>
          </a:p>
          <a:p>
            <a:endParaRPr lang="de-DE" sz="2000" dirty="0">
              <a:solidFill>
                <a:srgbClr val="003366"/>
              </a:solidFill>
            </a:endParaRPr>
          </a:p>
          <a:p>
            <a:r>
              <a:rPr lang="de-DE" sz="2000" dirty="0">
                <a:solidFill>
                  <a:srgbClr val="003366"/>
                </a:solidFill>
              </a:rPr>
              <a:t>16jähriges Mädchen geht aus dem Kontakt während eines Konflikt, verweist die Erzieherin des  Zimmers. Muss  diese  dem  entsprechen? Darf  sie  im Zimmer bleiben, um den Konflikt weiterzuführen?</a:t>
            </a:r>
          </a:p>
          <a:p>
            <a:endParaRPr lang="de-DE" sz="2000" dirty="0">
              <a:solidFill>
                <a:srgbClr val="003366"/>
              </a:solidFill>
            </a:endParaRPr>
          </a:p>
          <a:p>
            <a:r>
              <a:rPr lang="de-DE" sz="2000" dirty="0">
                <a:solidFill>
                  <a:srgbClr val="003366"/>
                </a:solidFill>
              </a:rPr>
              <a:t>10jähriger Junge gerät in Wut, verhält sich aggressiv, wird handgreiflich  gegen Mitbewohner und Betreuer. Er  schlägt und tritt um sich. Der Erzieher bringt ihn auf den  Boden  und hält ihn an den Händen mit der notwendigen Kraft, um ein Losreißen u. weiteres Schlagen zu verhindern. Parallel  dazu wird d. Rettungs- dienst gerufen.</a:t>
            </a:r>
          </a:p>
          <a:p>
            <a:endParaRPr lang="de-DE" sz="2000" dirty="0">
              <a:solidFill>
                <a:srgbClr val="003366"/>
              </a:solidFill>
            </a:endParaRPr>
          </a:p>
          <a:p>
            <a:r>
              <a:rPr lang="de-DE" sz="2000" dirty="0">
                <a:solidFill>
                  <a:srgbClr val="003366"/>
                </a:solidFill>
              </a:rPr>
              <a:t>10jähriger Junge läuft abends regelmäßig aus dem Haus, wenn es gilt, ins Bett zu gehen. Er bezweckt, die Erzieher für sich zu beschäftigen. Die Erzieher </a:t>
            </a:r>
            <a:r>
              <a:rPr lang="de-DE" sz="2000" dirty="0" err="1">
                <a:solidFill>
                  <a:srgbClr val="003366"/>
                </a:solidFill>
              </a:rPr>
              <a:t>ver</a:t>
            </a:r>
            <a:r>
              <a:rPr lang="de-DE" sz="2000" dirty="0">
                <a:solidFill>
                  <a:srgbClr val="003366"/>
                </a:solidFill>
              </a:rPr>
              <a:t>- schließen die Tür, sodass er nicht herein könnte, wenn er denn wollte.</a:t>
            </a:r>
          </a:p>
          <a:p>
            <a:endParaRPr lang="de-DE" sz="2000" dirty="0">
              <a:solidFill>
                <a:srgbClr val="003366"/>
              </a:solidFill>
            </a:endParaRPr>
          </a:p>
        </p:txBody>
      </p:sp>
    </p:spTree>
    <p:extLst>
      <p:ext uri="{BB962C8B-B14F-4D97-AF65-F5344CB8AC3E}">
        <p14:creationId xmlns:p14="http://schemas.microsoft.com/office/powerpoint/2010/main" val="3084577889"/>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3"/>
            <a:ext cx="9144000" cy="6840000"/>
          </a:xfrm>
          <a:prstGeom prst="rect">
            <a:avLst/>
          </a:prstGeom>
          <a:solidFill>
            <a:schemeClr val="bg1"/>
          </a:solidFill>
          <a:ln w="63500">
            <a:solidFill>
              <a:srgbClr val="003366"/>
            </a:solidFill>
            <a:miter lim="800000"/>
            <a:headEnd/>
            <a:tailEnd/>
          </a:ln>
        </p:spPr>
        <p:txBody>
          <a:bodyPr>
            <a:spAutoFit/>
          </a:bodyPr>
          <a:lstStyle/>
          <a:p>
            <a:r>
              <a:rPr lang="de-DE" sz="2400" b="1" dirty="0">
                <a:solidFill>
                  <a:srgbClr val="003366"/>
                </a:solidFill>
                <a:latin typeface="Arial" pitchFamily="34" charset="0"/>
                <a:cs typeface="Arial" pitchFamily="34" charset="0"/>
              </a:rPr>
              <a:t>                                    </a:t>
            </a:r>
          </a:p>
          <a:p>
            <a:r>
              <a:rPr lang="de-DE" sz="2000" b="1" dirty="0">
                <a:solidFill>
                  <a:srgbClr val="003366"/>
                </a:solidFill>
              </a:rPr>
              <a:t>Taschengeld</a:t>
            </a:r>
          </a:p>
          <a:p>
            <a:pPr marL="457200" lvl="0" indent="-457200" algn="ctr"/>
            <a:endParaRPr lang="de-DE" sz="2000" b="1" dirty="0">
              <a:solidFill>
                <a:srgbClr val="003366"/>
              </a:solidFill>
            </a:endParaRPr>
          </a:p>
          <a:p>
            <a:pPr marL="342900" indent="-342900">
              <a:buFontTx/>
              <a:buChar char="-"/>
            </a:pPr>
            <a:r>
              <a:rPr lang="de-DE" sz="2000" dirty="0">
                <a:solidFill>
                  <a:srgbClr val="003366"/>
                </a:solidFill>
              </a:rPr>
              <a:t>Alle Kinder müssen einen Teil (ca. 5%) ihres Taschengelds in einen „Solida- </a:t>
            </a:r>
            <a:r>
              <a:rPr lang="de-DE" sz="2000" dirty="0" err="1">
                <a:solidFill>
                  <a:srgbClr val="003366"/>
                </a:solidFill>
              </a:rPr>
              <a:t>ritäsfond</a:t>
            </a:r>
            <a:r>
              <a:rPr lang="de-DE" sz="2000" dirty="0">
                <a:solidFill>
                  <a:srgbClr val="003366"/>
                </a:solidFill>
              </a:rPr>
              <a:t>“ einbezahlen. Aus diesem Fond werden z.B. Schäden bezahlt, die Kindern oder der Einrichtung entstehen und niemandem zugeordnet werden können. Das Geld wird von den Kindern  verwaltet; über die </a:t>
            </a:r>
            <a:r>
              <a:rPr lang="de-DE" sz="2000" dirty="0" err="1">
                <a:solidFill>
                  <a:srgbClr val="003366"/>
                </a:solidFill>
              </a:rPr>
              <a:t>Mittelverwendg</a:t>
            </a:r>
            <a:r>
              <a:rPr lang="de-DE" sz="2000" dirty="0">
                <a:solidFill>
                  <a:srgbClr val="003366"/>
                </a:solidFill>
              </a:rPr>
              <a:t>.  wird in der Kinderkonferenz entschieden. Ist das in Ordnung?</a:t>
            </a:r>
          </a:p>
          <a:p>
            <a:pPr lvl="0"/>
            <a:endParaRPr lang="de-DE" sz="2000" dirty="0">
              <a:solidFill>
                <a:srgbClr val="003366"/>
              </a:solidFill>
            </a:endParaRPr>
          </a:p>
          <a:p>
            <a:pPr marL="342900" lvl="0" indent="-342900">
              <a:buFontTx/>
              <a:buChar char="-"/>
            </a:pPr>
            <a:r>
              <a:rPr lang="de-DE" sz="2000" dirty="0">
                <a:solidFill>
                  <a:srgbClr val="003366"/>
                </a:solidFill>
              </a:rPr>
              <a:t>Können wir Kinder auch mit Ihrem Taschengeld heranziehen, um Schäden oder Verluste zu begleichen, die sie angerichtet haben? (Kind verliert zum x-ten Mal ein Kleidungsstück / Trinkflasche, Verlust von Fahrkarte, Zerstörung  fremden Eigentums)</a:t>
            </a:r>
          </a:p>
          <a:p>
            <a:pPr marL="342900" lvl="0" indent="-342900">
              <a:buFontTx/>
              <a:buChar char="-"/>
            </a:pPr>
            <a:endParaRPr lang="de-DE" sz="2000" dirty="0">
              <a:solidFill>
                <a:srgbClr val="003366"/>
              </a:solidFill>
            </a:endParaRPr>
          </a:p>
          <a:p>
            <a:pPr marL="342900" lvl="0" indent="-342900">
              <a:buFontTx/>
              <a:buChar char="-"/>
            </a:pPr>
            <a:r>
              <a:rPr lang="de-DE" sz="2000" dirty="0">
                <a:solidFill>
                  <a:srgbClr val="003366"/>
                </a:solidFill>
              </a:rPr>
              <a:t>Kinder müssen einen Teil ihres Taschengeldes zum Ansparen an die BetreuerInnen abgeben.  </a:t>
            </a:r>
          </a:p>
          <a:p>
            <a:pPr marL="342900" lvl="0" indent="-342900">
              <a:buFontTx/>
              <a:buChar char="-"/>
            </a:pPr>
            <a:endParaRPr lang="de-DE" sz="2000" dirty="0">
              <a:solidFill>
                <a:srgbClr val="003366"/>
              </a:solidFill>
            </a:endParaRPr>
          </a:p>
          <a:p>
            <a:pPr marL="342900" lvl="0" indent="-342900">
              <a:buFontTx/>
              <a:buChar char="-"/>
            </a:pPr>
            <a:endParaRPr lang="de-DE" sz="2000" dirty="0">
              <a:solidFill>
                <a:srgbClr val="003366"/>
              </a:solidFill>
            </a:endParaRPr>
          </a:p>
          <a:p>
            <a:pPr marL="342900" lvl="0" indent="-342900">
              <a:buFontTx/>
              <a:buChar char="-"/>
            </a:pPr>
            <a:endParaRPr lang="de-DE" sz="2000" dirty="0">
              <a:solidFill>
                <a:srgbClr val="003366"/>
              </a:solidFill>
            </a:endParaRPr>
          </a:p>
          <a:p>
            <a:pPr marL="342900" lvl="0" indent="-342900">
              <a:buFontTx/>
              <a:buChar char="-"/>
            </a:pPr>
            <a:endParaRPr lang="de-DE" sz="2000" dirty="0">
              <a:solidFill>
                <a:srgbClr val="003366"/>
              </a:solidFill>
            </a:endParaRPr>
          </a:p>
          <a:p>
            <a:pPr marL="342900" lvl="0" indent="-342900">
              <a:buFontTx/>
              <a:buChar char="-"/>
            </a:pPr>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Tree>
    <p:extLst>
      <p:ext uri="{BB962C8B-B14F-4D97-AF65-F5344CB8AC3E}">
        <p14:creationId xmlns:p14="http://schemas.microsoft.com/office/powerpoint/2010/main" val="1664974935"/>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6840000"/>
          </a:xfrm>
          <a:prstGeom prst="rect">
            <a:avLst/>
          </a:prstGeom>
          <a:solidFill>
            <a:schemeClr val="bg1"/>
          </a:solidFill>
          <a:ln w="63500">
            <a:solidFill>
              <a:srgbClr val="003366"/>
            </a:solidFill>
            <a:miter lim="800000"/>
            <a:headEnd/>
            <a:tailEnd/>
          </a:ln>
        </p:spPr>
        <p:txBody>
          <a:bodyPr>
            <a:spAutoFit/>
          </a:bodyPr>
          <a:lstStyle/>
          <a:p>
            <a:r>
              <a:rPr lang="de-DE" sz="2400" b="1" dirty="0">
                <a:solidFill>
                  <a:srgbClr val="003366"/>
                </a:solidFill>
                <a:latin typeface="Arial" pitchFamily="34" charset="0"/>
                <a:cs typeface="Arial" pitchFamily="34" charset="0"/>
              </a:rPr>
              <a:t>                                    </a:t>
            </a:r>
          </a:p>
          <a:p>
            <a:endParaRPr lang="de-DE" sz="2400" b="1" dirty="0">
              <a:solidFill>
                <a:srgbClr val="003366"/>
              </a:solidFill>
              <a:latin typeface="Arial" pitchFamily="34" charset="0"/>
              <a:cs typeface="Arial" pitchFamily="34" charset="0"/>
            </a:endParaRPr>
          </a:p>
          <a:p>
            <a:pPr marL="457200" lvl="0" indent="-457200"/>
            <a:endParaRPr lang="de-DE" sz="2000" b="1" dirty="0">
              <a:solidFill>
                <a:srgbClr val="003366"/>
              </a:solidFill>
              <a:effectLst>
                <a:outerShdw blurRad="38100" dist="38100" dir="2700000" algn="tl">
                  <a:srgbClr val="000000">
                    <a:alpha val="43137"/>
                  </a:srgbClr>
                </a:outerShdw>
              </a:effectLst>
            </a:endParaRPr>
          </a:p>
          <a:p>
            <a:pPr algn="ctr">
              <a:defRPr/>
            </a:pPr>
            <a:r>
              <a:rPr lang="de-DE" sz="2000" b="1" dirty="0">
                <a:solidFill>
                  <a:srgbClr val="003366"/>
                </a:solidFill>
              </a:rPr>
              <a:t>Regeln</a:t>
            </a:r>
          </a:p>
          <a:p>
            <a:pPr>
              <a:defRPr/>
            </a:pPr>
            <a:endParaRPr lang="de-DE" sz="2000" b="1" u="sng" dirty="0">
              <a:solidFill>
                <a:srgbClr val="003366"/>
              </a:solidFill>
              <a:effectLst>
                <a:outerShdw blurRad="38100" dist="38100" dir="2700000" algn="tl">
                  <a:srgbClr val="000000">
                    <a:alpha val="43137"/>
                  </a:srgbClr>
                </a:outerShdw>
              </a:effectLst>
            </a:endParaRPr>
          </a:p>
          <a:p>
            <a:pPr>
              <a:defRPr/>
            </a:pPr>
            <a:r>
              <a:rPr lang="de-DE" sz="2000" dirty="0">
                <a:solidFill>
                  <a:srgbClr val="003366"/>
                </a:solidFill>
              </a:rPr>
              <a:t>Die Konsequenzen des  Regelmissachtens werden immer wieder besprochen:</a:t>
            </a:r>
          </a:p>
          <a:p>
            <a:pPr>
              <a:defRPr/>
            </a:pPr>
            <a:r>
              <a:rPr lang="de-DE" sz="2000" dirty="0">
                <a:solidFill>
                  <a:srgbClr val="003366"/>
                </a:solidFill>
              </a:rPr>
              <a:t> </a:t>
            </a:r>
          </a:p>
          <a:p>
            <a:pPr marL="342900" indent="-342900">
              <a:buFontTx/>
              <a:buChar char="-"/>
              <a:defRPr/>
            </a:pPr>
            <a:r>
              <a:rPr lang="de-DE" sz="2000" dirty="0">
                <a:solidFill>
                  <a:srgbClr val="003366"/>
                </a:solidFill>
              </a:rPr>
              <a:t>Regel des  altersgemäßen  Umgangs mit  Medien (Fernsehen, PC, Handy)  </a:t>
            </a:r>
          </a:p>
          <a:p>
            <a:pPr marL="342900" indent="-342900">
              <a:buFontTx/>
              <a:buChar char="-"/>
              <a:defRPr/>
            </a:pPr>
            <a:r>
              <a:rPr lang="de-DE" sz="2000" dirty="0">
                <a:solidFill>
                  <a:srgbClr val="003366"/>
                </a:solidFill>
              </a:rPr>
              <a:t>Bei  Nichtbeachten:  Einschränkung  selbstständiger  Nutzung  der  Geräte</a:t>
            </a:r>
          </a:p>
          <a:p>
            <a:pPr marL="342900" indent="-342900">
              <a:buFontTx/>
              <a:buChar char="-"/>
              <a:defRPr/>
            </a:pPr>
            <a:r>
              <a:rPr lang="de-DE" sz="2000" dirty="0">
                <a:solidFill>
                  <a:srgbClr val="003366"/>
                </a:solidFill>
              </a:rPr>
              <a:t>Bei  Verlust oder  Zerstörung von  Schulmaterial  Ersatz  vom Taschengeld.</a:t>
            </a:r>
          </a:p>
          <a:p>
            <a:pPr marL="342900" indent="-342900">
              <a:buFontTx/>
              <a:buChar char="-"/>
              <a:defRPr/>
            </a:pPr>
            <a:r>
              <a:rPr lang="de-DE" sz="2000" dirty="0">
                <a:solidFill>
                  <a:srgbClr val="003366"/>
                </a:solidFill>
              </a:rPr>
              <a:t>Freizeitaktivitäten beginnen erst, wenn die Schulsachen erledigt sind. </a:t>
            </a:r>
          </a:p>
          <a:p>
            <a:pPr marL="342900" indent="-342900">
              <a:buFontTx/>
              <a:buChar char="-"/>
              <a:defRPr/>
            </a:pPr>
            <a:r>
              <a:rPr lang="de-DE" sz="2000" dirty="0">
                <a:solidFill>
                  <a:srgbClr val="003366"/>
                </a:solidFill>
              </a:rPr>
              <a:t>Grobe Verunreinigungen der Toiletten werden v. Verursacher beseitigt: man holt sich einen Eimer, macht Putzwasser zurecht und reinigt die Toilette.</a:t>
            </a:r>
          </a:p>
          <a:p>
            <a:pPr marL="342900" indent="-342900">
              <a:buFontTx/>
              <a:buChar char="-"/>
              <a:defRPr/>
            </a:pPr>
            <a:r>
              <a:rPr lang="de-DE" sz="2000" dirty="0">
                <a:solidFill>
                  <a:srgbClr val="003366"/>
                </a:solidFill>
              </a:rPr>
              <a:t>Schäden durch mutwillige Zerstörung begleichen die Kinder v. Taschengeld.</a:t>
            </a:r>
          </a:p>
          <a:p>
            <a:pPr>
              <a:defRPr/>
            </a:pPr>
            <a:endParaRPr lang="de-DE" sz="2000" dirty="0">
              <a:solidFill>
                <a:srgbClr val="003366"/>
              </a:solidFill>
            </a:endParaRPr>
          </a:p>
          <a:p>
            <a:pPr>
              <a:defRPr/>
            </a:pPr>
            <a:r>
              <a:rPr lang="de-DE" sz="2000" dirty="0">
                <a:solidFill>
                  <a:srgbClr val="003366"/>
                </a:solidFill>
              </a:rPr>
              <a:t>Diese Regeln wurden mit d. Kindern erarbeitet. Die Kinder haben sie schriftlich verfasst und sich einverstanden erklärt.</a:t>
            </a:r>
            <a:r>
              <a:rPr lang="de-DE" sz="2000" b="1" u="sng" dirty="0">
                <a:solidFill>
                  <a:srgbClr val="003366"/>
                </a:solidFill>
                <a:effectLst>
                  <a:outerShdw blurRad="38100" dist="38100" dir="2700000" algn="tl">
                    <a:srgbClr val="000000">
                      <a:alpha val="43137"/>
                    </a:srgbClr>
                  </a:outerShdw>
                </a:effectLst>
              </a:rPr>
              <a:t> </a:t>
            </a:r>
            <a:r>
              <a:rPr lang="de-DE" sz="2000" dirty="0">
                <a:solidFill>
                  <a:srgbClr val="003366"/>
                </a:solidFill>
                <a:latin typeface="Arial" pitchFamily="34" charset="0"/>
                <a:cs typeface="Arial" pitchFamily="34" charset="0"/>
              </a:rPr>
              <a:t> </a:t>
            </a:r>
            <a:endParaRPr lang="de-DE" sz="2000" dirty="0"/>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r>
              <a:rPr lang="de-DE" sz="2000" dirty="0">
                <a:solidFill>
                  <a:srgbClr val="003366"/>
                </a:solidFill>
              </a:rPr>
              <a:t> </a:t>
            </a:r>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Tree>
    <p:extLst>
      <p:ext uri="{BB962C8B-B14F-4D97-AF65-F5344CB8AC3E}">
        <p14:creationId xmlns:p14="http://schemas.microsoft.com/office/powerpoint/2010/main" val="309219390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2"/>
            <a:ext cx="9144000" cy="6876000"/>
          </a:xfrm>
          <a:prstGeom prst="rect">
            <a:avLst/>
          </a:prstGeom>
          <a:solidFill>
            <a:srgbClr val="C0C0C0"/>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lvl="0" indent="-457200"/>
            <a:endParaRPr lang="de-DE" sz="2000" b="1" dirty="0">
              <a:solidFill>
                <a:srgbClr val="003366"/>
              </a:solidFill>
              <a:effectLst>
                <a:outerShdw blurRad="38100" dist="38100" dir="2700000" algn="tl">
                  <a:srgbClr val="000000">
                    <a:alpha val="43137"/>
                  </a:srgbClr>
                </a:outerShdw>
              </a:effectLst>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6" name="Rectangle 4"/>
          <p:cNvSpPr>
            <a:spLocks noChangeArrowheads="1"/>
          </p:cNvSpPr>
          <p:nvPr/>
        </p:nvSpPr>
        <p:spPr bwMode="auto">
          <a:xfrm>
            <a:off x="0" y="-90000"/>
            <a:ext cx="9144000" cy="6948000"/>
          </a:xfrm>
          <a:prstGeom prst="rect">
            <a:avLst/>
          </a:prstGeom>
          <a:solidFill>
            <a:schemeClr val="bg1"/>
          </a:solidFill>
          <a:ln w="63500">
            <a:solidFill>
              <a:srgbClr val="003366"/>
            </a:solidFill>
            <a:miter lim="800000"/>
            <a:headEnd/>
            <a:tailEnd/>
          </a:ln>
        </p:spPr>
        <p:txBody>
          <a:bodyPr/>
          <a:lstStyle/>
          <a:p>
            <a:pPr marL="457200" indent="-457200">
              <a:tabLst>
                <a:tab pos="88900" algn="l"/>
              </a:tabLst>
            </a:pPr>
            <a:endParaRPr lang="de-DE" sz="2000" b="1" dirty="0">
              <a:solidFill>
                <a:srgbClr val="003366"/>
              </a:solidFill>
              <a:effectLst>
                <a:outerShdw blurRad="38100" dist="38100" dir="2700000" algn="tl">
                  <a:srgbClr val="000000">
                    <a:alpha val="43137"/>
                  </a:srgbClr>
                </a:outerShdw>
              </a:effectLst>
              <a:sym typeface="Symbol"/>
            </a:endParaRPr>
          </a:p>
          <a:p>
            <a:pPr>
              <a:tabLst>
                <a:tab pos="88900" algn="l"/>
              </a:tabLst>
            </a:pPr>
            <a:endParaRPr lang="de-DE" sz="2000" b="1" dirty="0">
              <a:solidFill>
                <a:srgbClr val="003366"/>
              </a:solidFill>
              <a:sym typeface="Symbol"/>
            </a:endParaRPr>
          </a:p>
          <a:p>
            <a:endParaRPr lang="de-DE" sz="2000" b="1" dirty="0">
              <a:solidFill>
                <a:srgbClr val="003366"/>
              </a:solidFill>
            </a:endParaRPr>
          </a:p>
          <a:p>
            <a:endParaRPr lang="de-DE" sz="2000" b="1" dirty="0">
              <a:solidFill>
                <a:srgbClr val="003366"/>
              </a:solidFill>
            </a:endParaRPr>
          </a:p>
          <a:p>
            <a:pPr algn="ctr"/>
            <a:r>
              <a:rPr lang="de-DE" sz="2000" b="1" dirty="0">
                <a:solidFill>
                  <a:srgbClr val="003366"/>
                </a:solidFill>
              </a:rPr>
              <a:t>Seminare  zeigen Defizite in der Handlungssicherheit  verantwortlicher  PädagogInnen und zuständiger Behörden.</a:t>
            </a:r>
          </a:p>
          <a:p>
            <a:r>
              <a:rPr lang="de-DE" sz="2000" dirty="0">
                <a:solidFill>
                  <a:srgbClr val="003366"/>
                </a:solidFill>
              </a:rPr>
              <a:t> </a:t>
            </a:r>
          </a:p>
          <a:p>
            <a:endParaRPr lang="de-DE" sz="2000" dirty="0">
              <a:solidFill>
                <a:srgbClr val="003366"/>
              </a:solidFill>
            </a:endParaRPr>
          </a:p>
          <a:p>
            <a:pPr algn="ctr"/>
            <a:r>
              <a:rPr lang="de-DE" sz="2000" b="1" dirty="0">
                <a:solidFill>
                  <a:srgbClr val="003366"/>
                </a:solidFill>
              </a:rPr>
              <a:t>Unter anderem bleiben diese Fragen unbeantwortet:</a:t>
            </a:r>
          </a:p>
          <a:p>
            <a:pPr algn="ctr"/>
            <a:endParaRPr lang="de-DE" sz="2000" b="1" dirty="0">
              <a:solidFill>
                <a:srgbClr val="003366"/>
              </a:solidFill>
            </a:endParaRPr>
          </a:p>
          <a:p>
            <a:pPr marL="622300" lvl="0" indent="-447675">
              <a:buFont typeface="Wingdings" panose="05000000000000000000" pitchFamily="2" charset="2"/>
              <a:buChar char="Ø"/>
            </a:pPr>
            <a:r>
              <a:rPr lang="de-DE" sz="2000" dirty="0">
                <a:solidFill>
                  <a:srgbClr val="003366"/>
                </a:solidFill>
              </a:rPr>
              <a:t>Was  bedeuten „Kindeswohl“ (KW) und  „Kindeswohlgefährdung“ (KWG)?</a:t>
            </a:r>
          </a:p>
          <a:p>
            <a:pPr marL="622300" lvl="0" indent="-447675">
              <a:buFont typeface="Wingdings" panose="05000000000000000000" pitchFamily="2" charset="2"/>
              <a:buChar char="Ø"/>
            </a:pPr>
            <a:r>
              <a:rPr lang="de-DE" sz="2000" dirty="0">
                <a:solidFill>
                  <a:srgbClr val="003366"/>
                </a:solidFill>
              </a:rPr>
              <a:t>Gibt es ein gemeinsames Kindeswohlverständnis mit </a:t>
            </a:r>
            <a:r>
              <a:rPr lang="de-DE" sz="2000" dirty="0" err="1">
                <a:solidFill>
                  <a:srgbClr val="003366"/>
                </a:solidFill>
              </a:rPr>
              <a:t>zuständ</a:t>
            </a:r>
            <a:r>
              <a:rPr lang="de-DE" sz="2000" dirty="0">
                <a:solidFill>
                  <a:srgbClr val="003366"/>
                </a:solidFill>
              </a:rPr>
              <a:t>. Behörden?</a:t>
            </a:r>
          </a:p>
          <a:p>
            <a:pPr marL="622300" lvl="0" indent="-447675">
              <a:buFont typeface="Wingdings" panose="05000000000000000000" pitchFamily="2" charset="2"/>
              <a:buChar char="Ø"/>
            </a:pPr>
            <a:r>
              <a:rPr lang="de-DE" sz="2000" dirty="0">
                <a:solidFill>
                  <a:srgbClr val="003366"/>
                </a:solidFill>
              </a:rPr>
              <a:t>Was  bedeutet der  Begriff „Gewalt“ im  Gewaltverbot?</a:t>
            </a:r>
          </a:p>
          <a:p>
            <a:pPr marL="622300" indent="-447675">
              <a:buFont typeface="Wingdings" panose="05000000000000000000" pitchFamily="2" charset="2"/>
              <a:buChar char="Ø"/>
            </a:pPr>
            <a:r>
              <a:rPr lang="de-DE" sz="2000" dirty="0">
                <a:solidFill>
                  <a:srgbClr val="003366"/>
                </a:solidFill>
              </a:rPr>
              <a:t>Wo liegen fachliche Grenzen der Erziehung, beginnen „päd. Kunstfehler“?</a:t>
            </a:r>
          </a:p>
          <a:p>
            <a:pPr marL="622300" lvl="0" indent="-447675">
              <a:buFont typeface="Wingdings" panose="05000000000000000000" pitchFamily="2" charset="2"/>
              <a:buChar char="Ø"/>
            </a:pPr>
            <a:r>
              <a:rPr lang="de-DE" sz="2000" dirty="0">
                <a:solidFill>
                  <a:srgbClr val="003366"/>
                </a:solidFill>
              </a:rPr>
              <a:t>Was ist bei verbalen o. </a:t>
            </a:r>
            <a:r>
              <a:rPr lang="de-DE" sz="2000" dirty="0" err="1">
                <a:solidFill>
                  <a:srgbClr val="003366"/>
                </a:solidFill>
              </a:rPr>
              <a:t>körperl</a:t>
            </a:r>
            <a:r>
              <a:rPr lang="de-DE" sz="2000" dirty="0">
                <a:solidFill>
                  <a:srgbClr val="003366"/>
                </a:solidFill>
              </a:rPr>
              <a:t>. Aggressionen eines Kindes/</a:t>
            </a:r>
            <a:r>
              <a:rPr lang="de-DE" sz="2000" dirty="0" err="1">
                <a:solidFill>
                  <a:srgbClr val="003366"/>
                </a:solidFill>
              </a:rPr>
              <a:t>Jug</a:t>
            </a:r>
            <a:r>
              <a:rPr lang="de-DE" sz="2000" dirty="0">
                <a:solidFill>
                  <a:srgbClr val="003366"/>
                </a:solidFill>
              </a:rPr>
              <a:t>. zulässig?</a:t>
            </a:r>
          </a:p>
          <a:p>
            <a:pPr marL="622300" indent="-447675">
              <a:buFont typeface="Wingdings" panose="05000000000000000000" pitchFamily="2" charset="2"/>
              <a:buChar char="Ø"/>
            </a:pPr>
            <a:r>
              <a:rPr lang="de-DE" sz="2000" dirty="0">
                <a:solidFill>
                  <a:srgbClr val="003366"/>
                </a:solidFill>
              </a:rPr>
              <a:t>Wann sind aktive päd. Grenzsetzungen </a:t>
            </a:r>
            <a:r>
              <a:rPr lang="de-DE" sz="2000" dirty="0" err="1">
                <a:solidFill>
                  <a:srgbClr val="003366"/>
                </a:solidFill>
              </a:rPr>
              <a:t>verantwortbar,z.B</a:t>
            </a:r>
            <a:r>
              <a:rPr lang="de-DE" sz="2000" dirty="0">
                <a:solidFill>
                  <a:srgbClr val="003366"/>
                </a:solidFill>
              </a:rPr>
              <a:t>. die Wegnahme eines Gegenstands, mittels dessen anderes Eigentum beschädigt wurde?</a:t>
            </a:r>
          </a:p>
          <a:p>
            <a:pPr marL="622300" lvl="0" indent="-447675">
              <a:buFont typeface="Wingdings" panose="05000000000000000000" pitchFamily="2" charset="2"/>
              <a:buChar char="Ø"/>
            </a:pPr>
            <a:r>
              <a:rPr lang="de-DE" sz="2000" dirty="0">
                <a:solidFill>
                  <a:srgbClr val="003366"/>
                </a:solidFill>
              </a:rPr>
              <a:t>Wann  ist  die  Kontrolle  bzw. die Wegnahme von Handys  verantwortbar?</a:t>
            </a:r>
          </a:p>
          <a:p>
            <a:pPr marL="622300" lvl="0" indent="-447675">
              <a:buFont typeface="Wingdings" panose="05000000000000000000" pitchFamily="2" charset="2"/>
              <a:buChar char="Ø"/>
            </a:pPr>
            <a:r>
              <a:rPr lang="de-DE" sz="2000" dirty="0">
                <a:solidFill>
                  <a:srgbClr val="003366"/>
                </a:solidFill>
              </a:rPr>
              <a:t>Sind  Postkontrollen und  Zimmerdurchsuchungen  verantwortbar? Wann?</a:t>
            </a:r>
          </a:p>
          <a:p>
            <a:pPr marL="622300" lvl="0" indent="-447675">
              <a:buFont typeface="Wingdings" panose="05000000000000000000" pitchFamily="2" charset="2"/>
              <a:buChar char="Ø"/>
            </a:pPr>
            <a:r>
              <a:rPr lang="de-DE" sz="2000" dirty="0">
                <a:solidFill>
                  <a:srgbClr val="003366"/>
                </a:solidFill>
              </a:rPr>
              <a:t>Dürfen  die Kinder und Jugendlichen  überhaupt noch  angefasst werden? </a:t>
            </a:r>
          </a:p>
          <a:p>
            <a:pPr algn="just"/>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514350" indent="-514350">
              <a:buAutoNum type="romanUcPeriod"/>
              <a:tabLst>
                <a:tab pos="88900" algn="l"/>
              </a:tabLst>
            </a:pPr>
            <a:endParaRPr lang="de-DE" sz="2000" b="1" dirty="0">
              <a:solidFill>
                <a:srgbClr val="003366"/>
              </a:solidFill>
              <a:sym typeface="Symbol"/>
            </a:endParaRPr>
          </a:p>
          <a:p>
            <a:pPr marL="457200" indent="-457200">
              <a:tabLst>
                <a:tab pos="88900" algn="l"/>
              </a:tabLst>
            </a:pPr>
            <a:endParaRPr lang="de-DE" sz="2000" dirty="0">
              <a:solidFill>
                <a:srgbClr val="003366"/>
              </a:solidFill>
            </a:endParaRPr>
          </a:p>
        </p:txBody>
      </p:sp>
      <p:sp>
        <p:nvSpPr>
          <p:cNvPr id="7" name="Rechteck 7">
            <a:extLst>
              <a:ext uri="{FF2B5EF4-FFF2-40B4-BE49-F238E27FC236}">
                <a16:creationId xmlns:a16="http://schemas.microsoft.com/office/drawing/2014/main" id="{B3D4CE55-B31A-4B94-94F0-0BB208324279}"/>
              </a:ext>
            </a:extLst>
          </p:cNvPr>
          <p:cNvSpPr>
            <a:spLocks noChangeArrowheads="1"/>
          </p:cNvSpPr>
          <p:nvPr/>
        </p:nvSpPr>
        <p:spPr bwMode="auto">
          <a:xfrm>
            <a:off x="0" y="-90000"/>
            <a:ext cx="9144000" cy="461665"/>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rPr>
              <a:t> </a:t>
            </a:r>
            <a:r>
              <a:rPr lang="de-DE" sz="2400" b="1" dirty="0">
                <a:solidFill>
                  <a:srgbClr val="003366"/>
                </a:solidFill>
                <a:effectLst>
                  <a:outerShdw blurRad="38100" dist="38100" dir="2700000" algn="tl">
                    <a:srgbClr val="000000">
                      <a:alpha val="43137"/>
                    </a:srgbClr>
                  </a:outerShdw>
                </a:effectLst>
                <a:sym typeface="Symbol"/>
              </a:rPr>
              <a:t>I. Grenzsetzungen - Problemanalyse   </a:t>
            </a:r>
            <a:r>
              <a:rPr lang="de-DE" sz="2000" b="1" dirty="0">
                <a:solidFill>
                  <a:srgbClr val="003366"/>
                </a:solidFill>
                <a:sym typeface="Symbol"/>
              </a:rPr>
              <a:t>3. Grundlegendes </a:t>
            </a:r>
            <a:endParaRPr lang="de-DE" sz="2000" b="1" i="1" dirty="0">
              <a:solidFill>
                <a:srgbClr val="003366"/>
              </a:solidFill>
            </a:endParaRPr>
          </a:p>
        </p:txBody>
      </p:sp>
    </p:spTree>
    <p:extLst>
      <p:ext uri="{BB962C8B-B14F-4D97-AF65-F5344CB8AC3E}">
        <p14:creationId xmlns:p14="http://schemas.microsoft.com/office/powerpoint/2010/main" val="881612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anim calcmode="lin" valueType="num">
                                      <p:cBhvr additive="base">
                                        <p:cTn id="1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 calcmode="lin" valueType="num">
                                      <p:cBhvr additive="base">
                                        <p:cTn id="1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anim calcmode="lin" valueType="num">
                                      <p:cBhvr additive="base">
                                        <p:cTn id="2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9" end="9"/>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anim calcmode="lin" valueType="num">
                                      <p:cBhvr additive="base">
                                        <p:cTn id="2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anim calcmode="lin" valueType="num">
                                      <p:cBhvr additive="base">
                                        <p:cTn id="29"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12" end="12"/>
                                            </p:txEl>
                                          </p:spTgt>
                                        </p:tgtEl>
                                        <p:attrNameLst>
                                          <p:attrName>style.visibility</p:attrName>
                                        </p:attrNameLst>
                                      </p:cBhvr>
                                      <p:to>
                                        <p:strVal val="visible"/>
                                      </p:to>
                                    </p:set>
                                    <p:anim calcmode="lin" valueType="num">
                                      <p:cBhvr additive="base">
                                        <p:cTn id="33"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13" end="13"/>
                                            </p:txEl>
                                          </p:spTgt>
                                        </p:tgtEl>
                                        <p:attrNameLst>
                                          <p:attrName>style.visibility</p:attrName>
                                        </p:attrNameLst>
                                      </p:cBhvr>
                                      <p:to>
                                        <p:strVal val="visible"/>
                                      </p:to>
                                    </p:set>
                                    <p:anim calcmode="lin" valueType="num">
                                      <p:cBhvr additive="base">
                                        <p:cTn id="37"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3" end="1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14" end="14"/>
                                            </p:txEl>
                                          </p:spTgt>
                                        </p:tgtEl>
                                        <p:attrNameLst>
                                          <p:attrName>style.visibility</p:attrName>
                                        </p:attrNameLst>
                                      </p:cBhvr>
                                      <p:to>
                                        <p:strVal val="visible"/>
                                      </p:to>
                                    </p:set>
                                    <p:anim calcmode="lin" valueType="num">
                                      <p:cBhvr additive="base">
                                        <p:cTn id="41"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14" end="1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15" end="15"/>
                                            </p:txEl>
                                          </p:spTgt>
                                        </p:tgtEl>
                                        <p:attrNameLst>
                                          <p:attrName>style.visibility</p:attrName>
                                        </p:attrNameLst>
                                      </p:cBhvr>
                                      <p:to>
                                        <p:strVal val="visible"/>
                                      </p:to>
                                    </p:set>
                                    <p:anim calcmode="lin" valueType="num">
                                      <p:cBhvr additive="base">
                                        <p:cTn id="45"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15" end="1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xEl>
                                              <p:pRg st="16" end="16"/>
                                            </p:txEl>
                                          </p:spTgt>
                                        </p:tgtEl>
                                        <p:attrNameLst>
                                          <p:attrName>style.visibility</p:attrName>
                                        </p:attrNameLst>
                                      </p:cBhvr>
                                      <p:to>
                                        <p:strVal val="visible"/>
                                      </p:to>
                                    </p:set>
                                    <p:anim calcmode="lin" valueType="num">
                                      <p:cBhvr additive="base">
                                        <p:cTn id="49" dur="500" fill="hold"/>
                                        <p:tgtEl>
                                          <p:spTgt spid="6">
                                            <p:txEl>
                                              <p:pRg st="16" end="1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6" end="16"/>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
                                            <p:txEl>
                                              <p:pRg st="17" end="17"/>
                                            </p:txEl>
                                          </p:spTgt>
                                        </p:tgtEl>
                                        <p:attrNameLst>
                                          <p:attrName>style.visibility</p:attrName>
                                        </p:attrNameLst>
                                      </p:cBhvr>
                                      <p:to>
                                        <p:strVal val="visible"/>
                                      </p:to>
                                    </p:set>
                                    <p:anim calcmode="lin" valueType="num">
                                      <p:cBhvr additive="base">
                                        <p:cTn id="53" dur="500" fill="hold"/>
                                        <p:tgtEl>
                                          <p:spTgt spid="6">
                                            <p:txEl>
                                              <p:pRg st="17" end="1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2"/>
            <a:ext cx="9144000" cy="6840000"/>
          </a:xfrm>
          <a:prstGeom prst="rect">
            <a:avLst/>
          </a:prstGeom>
          <a:solidFill>
            <a:schemeClr val="bg1"/>
          </a:solidFill>
          <a:ln w="63500">
            <a:solidFill>
              <a:srgbClr val="003366"/>
            </a:solidFill>
          </a:ln>
        </p:spPr>
        <p:txBody>
          <a:bodyPr wrap="square">
            <a:spAutoFit/>
          </a:bodyPr>
          <a:lstStyle/>
          <a:p>
            <a:pPr>
              <a:defRPr/>
            </a:pPr>
            <a:endParaRPr lang="de-DE" sz="2400" b="1" dirty="0">
              <a:solidFill>
                <a:srgbClr val="003366"/>
              </a:solidFill>
              <a:effectLst>
                <a:outerShdw blurRad="38100" dist="38100" dir="2700000" algn="tl">
                  <a:srgbClr val="000000">
                    <a:alpha val="43137"/>
                  </a:srgbClr>
                </a:outerShdw>
              </a:effectLst>
            </a:endParaRPr>
          </a:p>
          <a:p>
            <a:pPr>
              <a:defRPr/>
            </a:pPr>
            <a:endParaRPr lang="de-DE" sz="2400" b="1" dirty="0">
              <a:solidFill>
                <a:srgbClr val="003366"/>
              </a:solidFill>
              <a:effectLst>
                <a:outerShdw blurRad="38100" dist="38100" dir="2700000" algn="tl">
                  <a:srgbClr val="000000">
                    <a:alpha val="43137"/>
                  </a:srgbClr>
                </a:outerShdw>
              </a:effectLst>
            </a:endParaRPr>
          </a:p>
          <a:p>
            <a:r>
              <a:rPr lang="de-DE" sz="2000" dirty="0">
                <a:solidFill>
                  <a:srgbClr val="003366"/>
                </a:solidFill>
              </a:rPr>
              <a:t>Junge (14) kommt  im Winter früher als vereinbart in  die Gruppe und muss ca. eine Stunde draußen warten, weil die Gruppe noch unterwegs ist. Er ist </a:t>
            </a:r>
            <a:r>
              <a:rPr lang="de-DE" sz="2000" dirty="0" err="1">
                <a:solidFill>
                  <a:srgbClr val="003366"/>
                </a:solidFill>
              </a:rPr>
              <a:t>deswe</a:t>
            </a:r>
            <a:r>
              <a:rPr lang="de-DE" sz="2000" dirty="0">
                <a:solidFill>
                  <a:srgbClr val="003366"/>
                </a:solidFill>
              </a:rPr>
              <a:t>- gen sehr aggressiv, weshalb die  Diensthabende ihn erst ins Haus lässt, nach- dem die Situation sich halbwegs beruhigt hat. </a:t>
            </a:r>
          </a:p>
          <a:p>
            <a:r>
              <a:rPr lang="de-DE" sz="2000" dirty="0">
                <a:solidFill>
                  <a:srgbClr val="003366"/>
                </a:solidFill>
              </a:rPr>
              <a:t> </a:t>
            </a:r>
          </a:p>
          <a:p>
            <a:r>
              <a:rPr lang="de-DE" sz="2000" dirty="0">
                <a:solidFill>
                  <a:srgbClr val="003366"/>
                </a:solidFill>
              </a:rPr>
              <a:t>Junge (8) hat immer wieder depressive Phasen. An einem Abend steigert sich eine dieser Phasen in einen Weinkrampf. Da er sich mit nichts beruhigen lässt, nimmt die  Diensthabende  ihn in den Arm  und legt sich mit ihm ins Bett, bis er eingeschlafen ist. </a:t>
            </a:r>
          </a:p>
          <a:p>
            <a:r>
              <a:rPr lang="de-DE" sz="2000" dirty="0">
                <a:solidFill>
                  <a:srgbClr val="003366"/>
                </a:solidFill>
              </a:rPr>
              <a:t> </a:t>
            </a:r>
          </a:p>
          <a:p>
            <a:r>
              <a:rPr lang="de-DE" sz="2000" dirty="0">
                <a:solidFill>
                  <a:srgbClr val="003366"/>
                </a:solidFill>
              </a:rPr>
              <a:t>Situation Gruppenfahrt: 2 Kinder (7 u. 8) verhalten sich täglich regelwidrig:  </a:t>
            </a:r>
            <a:r>
              <a:rPr lang="de-DE" sz="2000" dirty="0" err="1">
                <a:solidFill>
                  <a:srgbClr val="003366"/>
                </a:solidFill>
              </a:rPr>
              <a:t>hö</a:t>
            </a:r>
            <a:r>
              <a:rPr lang="de-DE" sz="2000" dirty="0">
                <a:solidFill>
                  <a:srgbClr val="003366"/>
                </a:solidFill>
              </a:rPr>
              <a:t>- </a:t>
            </a:r>
            <a:r>
              <a:rPr lang="de-DE" sz="2000" dirty="0" err="1">
                <a:solidFill>
                  <a:srgbClr val="003366"/>
                </a:solidFill>
              </a:rPr>
              <a:t>ren</a:t>
            </a:r>
            <a:r>
              <a:rPr lang="de-DE" sz="2000" dirty="0">
                <a:solidFill>
                  <a:srgbClr val="003366"/>
                </a:solidFill>
              </a:rPr>
              <a:t> nicht, laufen davon, beleidigen, schlagen, treten und werfen mit allen </a:t>
            </a:r>
            <a:r>
              <a:rPr lang="de-DE" sz="2000" dirty="0" err="1">
                <a:solidFill>
                  <a:srgbClr val="003366"/>
                </a:solidFill>
              </a:rPr>
              <a:t>mögli</a:t>
            </a:r>
            <a:r>
              <a:rPr lang="de-DE" sz="2000" dirty="0">
                <a:solidFill>
                  <a:srgbClr val="003366"/>
                </a:solidFill>
              </a:rPr>
              <a:t>- </a:t>
            </a:r>
            <a:r>
              <a:rPr lang="de-DE" sz="2000" dirty="0" err="1">
                <a:solidFill>
                  <a:srgbClr val="003366"/>
                </a:solidFill>
              </a:rPr>
              <a:t>chen</a:t>
            </a:r>
            <a:r>
              <a:rPr lang="de-DE" sz="2000" dirty="0">
                <a:solidFill>
                  <a:srgbClr val="003366"/>
                </a:solidFill>
              </a:rPr>
              <a:t> Dingen. An einem  Abend  schnappt sich ein Betreuer die beiden, um  mit ihnen zu sprechen und sie ins Haus zu holen. Sie schlagen und treten ihn </a:t>
            </a:r>
            <a:r>
              <a:rPr lang="de-DE" sz="2000" dirty="0" err="1">
                <a:solidFill>
                  <a:srgbClr val="003366"/>
                </a:solidFill>
              </a:rPr>
              <a:t>stän</a:t>
            </a:r>
            <a:r>
              <a:rPr lang="de-DE" sz="2000" dirty="0">
                <a:solidFill>
                  <a:srgbClr val="003366"/>
                </a:solidFill>
              </a:rPr>
              <a:t>- </a:t>
            </a:r>
            <a:r>
              <a:rPr lang="de-DE" sz="2000" dirty="0" err="1">
                <a:solidFill>
                  <a:srgbClr val="003366"/>
                </a:solidFill>
              </a:rPr>
              <a:t>dig</a:t>
            </a:r>
            <a:r>
              <a:rPr lang="de-DE" sz="2000" dirty="0">
                <a:solidFill>
                  <a:srgbClr val="003366"/>
                </a:solidFill>
              </a:rPr>
              <a:t>, sodass er sie in Kleidung unter die Dusche stellt, um sie endlich zu </a:t>
            </a:r>
            <a:r>
              <a:rPr lang="de-DE" sz="2000" dirty="0" err="1">
                <a:solidFill>
                  <a:srgbClr val="003366"/>
                </a:solidFill>
              </a:rPr>
              <a:t>beruhi</a:t>
            </a:r>
            <a:r>
              <a:rPr lang="de-DE" sz="2000" dirty="0">
                <a:solidFill>
                  <a:srgbClr val="003366"/>
                </a:solidFill>
              </a:rPr>
              <a:t>- gen und  ansprechbar zu  machen. Im Nachhinein  bespricht der  Betreuer sein Vorgehen mit den Sorgeberechtigten und dem JA. Es wird alles geklärt. </a:t>
            </a:r>
          </a:p>
          <a:p>
            <a:r>
              <a:rPr lang="de-DE" sz="2000" dirty="0">
                <a:solidFill>
                  <a:srgbClr val="003366"/>
                </a:solidFill>
              </a:rPr>
              <a:t> </a:t>
            </a:r>
          </a:p>
          <a:p>
            <a:endParaRPr lang="de-DE" sz="2000" dirty="0">
              <a:solidFill>
                <a:srgbClr val="003366"/>
              </a:solidFill>
            </a:endParaRPr>
          </a:p>
          <a:p>
            <a:endParaRPr lang="de-DE" sz="2400" dirty="0"/>
          </a:p>
        </p:txBody>
      </p:sp>
    </p:spTree>
    <p:extLst>
      <p:ext uri="{BB962C8B-B14F-4D97-AF65-F5344CB8AC3E}">
        <p14:creationId xmlns:p14="http://schemas.microsoft.com/office/powerpoint/2010/main" val="3496802401"/>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6148"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2" name="Rechteck 1">
            <a:extLst>
              <a:ext uri="{FF2B5EF4-FFF2-40B4-BE49-F238E27FC236}">
                <a16:creationId xmlns:a16="http://schemas.microsoft.com/office/drawing/2014/main" id="{59942FFB-33D2-4786-948F-BEB32146BAA2}"/>
              </a:ext>
            </a:extLst>
          </p:cNvPr>
          <p:cNvSpPr/>
          <p:nvPr/>
        </p:nvSpPr>
        <p:spPr>
          <a:xfrm>
            <a:off x="17585" y="287990"/>
            <a:ext cx="9144000" cy="6588000"/>
          </a:xfrm>
          <a:prstGeom prst="rect">
            <a:avLst/>
          </a:prstGeom>
        </p:spPr>
        <p:txBody>
          <a:bodyPr wrap="square">
            <a:spAutoFit/>
          </a:bodyPr>
          <a:lstStyle/>
          <a:p>
            <a:pPr algn="just"/>
            <a:endParaRPr lang="de-DE" sz="2000" b="1" dirty="0">
              <a:solidFill>
                <a:srgbClr val="003366"/>
              </a:solidFill>
              <a:latin typeface="Arial" panose="020B0604020202020204" pitchFamily="34" charset="0"/>
            </a:endParaRPr>
          </a:p>
          <a:p>
            <a:pPr marL="342900" indent="-342900" algn="just">
              <a:buFontTx/>
              <a:buChar char="-"/>
            </a:pPr>
            <a:r>
              <a:rPr lang="de-DE" sz="2000" dirty="0">
                <a:solidFill>
                  <a:srgbClr val="003366"/>
                </a:solidFill>
                <a:latin typeface="Arial" panose="020B0604020202020204" pitchFamily="34" charset="0"/>
              </a:rPr>
              <a:t>Kind wird für Fehlverhalten eine gewisse Zeit ins Zimmer geschickt.</a:t>
            </a:r>
          </a:p>
          <a:p>
            <a:pPr marL="342900" indent="-342900" algn="just">
              <a:buFontTx/>
              <a:buChar char="-"/>
            </a:pPr>
            <a:endParaRPr lang="de-DE" sz="2000" dirty="0">
              <a:solidFill>
                <a:srgbClr val="003366"/>
              </a:solidFill>
              <a:latin typeface="Arial" panose="020B0604020202020204" pitchFamily="34" charset="0"/>
            </a:endParaRPr>
          </a:p>
          <a:p>
            <a:pPr marL="342900" indent="-342900" algn="just">
              <a:buFontTx/>
              <a:buChar char="-"/>
            </a:pPr>
            <a:r>
              <a:rPr lang="de-DE" sz="2000" dirty="0">
                <a:solidFill>
                  <a:srgbClr val="003366"/>
                </a:solidFill>
                <a:latin typeface="Arial" panose="020B0604020202020204" pitchFamily="34" charset="0"/>
              </a:rPr>
              <a:t>Ein Kind wird gehalten/fixiert, da es mit Dingen wirft und seinen Kopf gegen die Wand schlägt. Das Halten schmerzt dem Kind, verletzt es aber nicht.</a:t>
            </a:r>
          </a:p>
          <a:p>
            <a:pPr marL="342900" indent="-342900" algn="just">
              <a:buFontTx/>
              <a:buChar char="-"/>
            </a:pPr>
            <a:endParaRPr lang="de-DE" sz="2000" dirty="0">
              <a:solidFill>
                <a:srgbClr val="003366"/>
              </a:solidFill>
              <a:latin typeface="Arial" panose="020B0604020202020204" pitchFamily="34" charset="0"/>
            </a:endParaRPr>
          </a:p>
          <a:p>
            <a:pPr marL="342900" indent="-342900" algn="just">
              <a:buFontTx/>
              <a:buChar char="-"/>
            </a:pPr>
            <a:r>
              <a:rPr lang="de-DE" sz="2000" dirty="0">
                <a:solidFill>
                  <a:srgbClr val="003366"/>
                </a:solidFill>
                <a:latin typeface="Arial" panose="020B0604020202020204" pitchFamily="34" charset="0"/>
              </a:rPr>
              <a:t>L. (männlich, 12 Jahre alt) will nachts gegen 0:00 Uhr das Haus verlassen. Mitarbeiter ist selbst schon im  Bett, hört ihn aber und  begegnet  ihm auf dem  Flur. Wie kann sich der Mitarbeiter verhalten, um L. am Verlassen des Hauses zu hindern, davon ausgehend, dass s. L. in gefährdende Situationen begeben kann?</a:t>
            </a:r>
          </a:p>
          <a:p>
            <a:pPr marL="342900" indent="-342900" algn="just">
              <a:buFontTx/>
              <a:buChar char="-"/>
            </a:pPr>
            <a:endParaRPr lang="de-DE" sz="2000" dirty="0">
              <a:solidFill>
                <a:srgbClr val="003366"/>
              </a:solidFill>
              <a:latin typeface="Arial" panose="020B0604020202020204" pitchFamily="34" charset="0"/>
            </a:endParaRPr>
          </a:p>
          <a:p>
            <a:pPr marL="342900" indent="-342900" algn="just">
              <a:buFontTx/>
              <a:buChar char="-"/>
            </a:pPr>
            <a:r>
              <a:rPr lang="de-DE" sz="2000" dirty="0">
                <a:solidFill>
                  <a:srgbClr val="003366"/>
                </a:solidFill>
                <a:latin typeface="Arial" panose="020B0604020202020204" pitchFamily="34" charset="0"/>
              </a:rPr>
              <a:t> 10jähriger Junge läuft abends regelmäßig aus dem Haus, wenn es gilt ins Bett zu gehen. Er bezweckt, die Erzieher für sich zu beschäftigen. Die Erzieher verschließen die Tür, sodass er nicht herein könnte, wenn er denn wollte.</a:t>
            </a:r>
          </a:p>
          <a:p>
            <a:pPr marL="342900" indent="-342900" algn="just">
              <a:buFontTx/>
              <a:buChar char="-"/>
            </a:pPr>
            <a:endParaRPr lang="de-DE" sz="2000" dirty="0">
              <a:solidFill>
                <a:srgbClr val="003366"/>
              </a:solidFill>
              <a:latin typeface="Arial" panose="020B0604020202020204" pitchFamily="34" charset="0"/>
            </a:endParaRPr>
          </a:p>
          <a:p>
            <a:pPr marL="342900" indent="-342900" algn="just">
              <a:buFontTx/>
              <a:buChar char="-"/>
            </a:pPr>
            <a:r>
              <a:rPr lang="de-DE" sz="2000" dirty="0">
                <a:solidFill>
                  <a:srgbClr val="003366"/>
                </a:solidFill>
                <a:latin typeface="Arial" panose="020B0604020202020204" pitchFamily="34" charset="0"/>
              </a:rPr>
              <a:t>(Grundregel): wer  aus der  Schule  geholt werden muss, hat 1 Stunde Zimmerstrafe am Nachmittag. </a:t>
            </a:r>
          </a:p>
          <a:p>
            <a:pPr marL="342900" indent="-342900" algn="just">
              <a:buFontTx/>
              <a:buChar char="-"/>
            </a:pPr>
            <a:endParaRPr lang="de-DE" sz="2000" dirty="0">
              <a:solidFill>
                <a:srgbClr val="003366"/>
              </a:solidFill>
              <a:latin typeface="Arial" panose="020B0604020202020204" pitchFamily="34" charset="0"/>
            </a:endParaRPr>
          </a:p>
          <a:p>
            <a:pPr algn="just"/>
            <a:endParaRPr lang="de-DE" sz="2400" dirty="0">
              <a:solidFill>
                <a:srgbClr val="003366"/>
              </a:solidFill>
              <a:latin typeface="Arial" panose="020B0604020202020204" pitchFamily="34" charset="0"/>
            </a:endParaRPr>
          </a:p>
          <a:p>
            <a:pPr algn="ctr"/>
            <a:endParaRPr lang="de-DE" sz="2400" b="1" dirty="0">
              <a:solidFill>
                <a:srgbClr val="003366"/>
              </a:solidFill>
              <a:effectLst>
                <a:outerShdw blurRad="38100" dist="38100" dir="2700000" algn="tl">
                  <a:srgbClr val="000000">
                    <a:alpha val="43137"/>
                  </a:srgbClr>
                </a:outerShdw>
              </a:effectLst>
              <a:latin typeface="Arial" panose="020B0604020202020204" pitchFamily="34" charset="0"/>
            </a:endParaRPr>
          </a:p>
          <a:p>
            <a:pPr algn="ctr"/>
            <a:endParaRPr lang="de-DE" sz="2400" b="1" dirty="0">
              <a:solidFill>
                <a:srgbClr val="003366"/>
              </a:solidFill>
              <a:effectLst>
                <a:outerShdw blurRad="38100" dist="38100" dir="2700000" algn="tl">
                  <a:srgbClr val="000000">
                    <a:alpha val="43137"/>
                  </a:srgbClr>
                </a:outerShdw>
              </a:effectLst>
              <a:latin typeface="Arial" panose="020B0604020202020204" pitchFamily="34" charset="0"/>
            </a:endParaRPr>
          </a:p>
          <a:p>
            <a:pPr algn="just"/>
            <a:endParaRPr lang="de-DE" sz="2400" dirty="0">
              <a:solidFill>
                <a:srgbClr val="003366"/>
              </a:solidFill>
              <a:latin typeface="Arial" panose="020B0604020202020204" pitchFamily="34" charset="0"/>
            </a:endParaRPr>
          </a:p>
          <a:p>
            <a:pPr algn="just"/>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endParaRPr lang="de-DE" sz="2000" dirty="0">
              <a:solidFill>
                <a:srgbClr val="003366"/>
              </a:solidFill>
              <a:latin typeface="Arial" panose="020B0604020202020204" pitchFamily="34" charset="0"/>
            </a:endParaRPr>
          </a:p>
          <a:p>
            <a:endParaRPr lang="de-DE" sz="2000" dirty="0">
              <a:solidFill>
                <a:srgbClr val="003366"/>
              </a:solidFill>
              <a:latin typeface="Arial" panose="020B0604020202020204" pitchFamily="34" charset="0"/>
            </a:endParaRPr>
          </a:p>
        </p:txBody>
      </p:sp>
      <p:sp>
        <p:nvSpPr>
          <p:cNvPr id="7" name="Rechteck 6">
            <a:extLst>
              <a:ext uri="{FF2B5EF4-FFF2-40B4-BE49-F238E27FC236}">
                <a16:creationId xmlns:a16="http://schemas.microsoft.com/office/drawing/2014/main" id="{B12FE1F3-2ABA-4C6D-A00E-FB9A0135157A}"/>
              </a:ext>
            </a:extLst>
          </p:cNvPr>
          <p:cNvSpPr>
            <a:spLocks noChangeArrowheads="1"/>
          </p:cNvSpPr>
          <p:nvPr/>
        </p:nvSpPr>
        <p:spPr bwMode="auto">
          <a:xfrm>
            <a:off x="0" y="-11"/>
            <a:ext cx="9144000" cy="540000"/>
          </a:xfrm>
          <a:prstGeom prst="rect">
            <a:avLst/>
          </a:prstGeom>
          <a:solidFill>
            <a:schemeClr val="bg1"/>
          </a:solidFill>
          <a:ln w="63500">
            <a:solidFill>
              <a:srgbClr val="003366"/>
            </a:solidFill>
            <a:miter lim="800000"/>
            <a:headEnd/>
            <a:tailEnd/>
          </a:ln>
        </p:spPr>
        <p:txBody>
          <a:bodyPr wrap="square">
            <a:spAutoFit/>
          </a:bodyPr>
          <a:lstStyle/>
          <a:p>
            <a:pPr algn="ctr"/>
            <a:r>
              <a:rPr lang="de-DE" sz="2400" b="1" dirty="0">
                <a:solidFill>
                  <a:srgbClr val="003366"/>
                </a:solidFill>
                <a:effectLst>
                  <a:outerShdw blurRad="38100" dist="38100" dir="2700000" algn="tl">
                    <a:srgbClr val="000000">
                      <a:alpha val="43137"/>
                    </a:srgbClr>
                  </a:outerShdw>
                </a:effectLst>
                <a:sym typeface="Symbol"/>
              </a:rPr>
              <a:t>      WORKSHOP</a:t>
            </a:r>
            <a:endParaRPr lang="de-DE" sz="2400" b="1" i="1" dirty="0">
              <a:solidFill>
                <a:srgbClr val="003366"/>
              </a:solidFill>
            </a:endParaRPr>
          </a:p>
        </p:txBody>
      </p:sp>
    </p:spTree>
    <p:extLst>
      <p:ext uri="{BB962C8B-B14F-4D97-AF65-F5344CB8AC3E}">
        <p14:creationId xmlns:p14="http://schemas.microsoft.com/office/powerpoint/2010/main" val="3392965006"/>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6148"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8" name="Rechteck 7"/>
          <p:cNvSpPr/>
          <p:nvPr/>
        </p:nvSpPr>
        <p:spPr>
          <a:xfrm>
            <a:off x="0" y="616590"/>
            <a:ext cx="9144000" cy="6228000"/>
          </a:xfrm>
          <a:prstGeom prst="rect">
            <a:avLst/>
          </a:prstGeom>
          <a:ln w="63500">
            <a:solidFill>
              <a:srgbClr val="003366"/>
            </a:solidFill>
          </a:ln>
        </p:spPr>
        <p:txBody>
          <a:bodyPr>
            <a:spAutoFit/>
          </a:bodyPr>
          <a:lstStyle/>
          <a:p>
            <a:pPr>
              <a:defRPr/>
            </a:pPr>
            <a:r>
              <a:rPr lang="de-DE" sz="2000" b="1" dirty="0">
                <a:solidFill>
                  <a:srgbClr val="003366"/>
                </a:solidFill>
              </a:rPr>
              <a:t>        </a:t>
            </a: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r>
              <a:rPr lang="de-DE" sz="2000" b="1" dirty="0">
                <a:solidFill>
                  <a:srgbClr val="003366"/>
                </a:solidFill>
              </a:rPr>
              <a:t>         </a:t>
            </a: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u="sng" dirty="0">
              <a:solidFill>
                <a:srgbClr val="003366"/>
              </a:solidFill>
              <a:effectLst>
                <a:outerShdw blurRad="38100" dist="38100" dir="2700000" algn="tl">
                  <a:srgbClr val="000000">
                    <a:alpha val="43137"/>
                  </a:srgbClr>
                </a:outerShdw>
              </a:effectLst>
            </a:endParaRPr>
          </a:p>
        </p:txBody>
      </p:sp>
      <p:sp>
        <p:nvSpPr>
          <p:cNvPr id="2" name="Rechteck 1">
            <a:extLst>
              <a:ext uri="{FF2B5EF4-FFF2-40B4-BE49-F238E27FC236}">
                <a16:creationId xmlns:a16="http://schemas.microsoft.com/office/drawing/2014/main" id="{59942FFB-33D2-4786-948F-BEB32146BAA2}"/>
              </a:ext>
            </a:extLst>
          </p:cNvPr>
          <p:cNvSpPr/>
          <p:nvPr/>
        </p:nvSpPr>
        <p:spPr>
          <a:xfrm>
            <a:off x="-26155" y="450850"/>
            <a:ext cx="9144000" cy="6372000"/>
          </a:xfrm>
          <a:prstGeom prst="rect">
            <a:avLst/>
          </a:prstGeom>
        </p:spPr>
        <p:txBody>
          <a:bodyPr wrap="square">
            <a:spAutoFit/>
          </a:bodyPr>
          <a:lstStyle/>
          <a:p>
            <a:pPr algn="just"/>
            <a:endParaRPr lang="de-DE" sz="2000" b="1" dirty="0">
              <a:solidFill>
                <a:srgbClr val="003366"/>
              </a:solidFill>
              <a:latin typeface="Arial" panose="020B0604020202020204" pitchFamily="34" charset="0"/>
            </a:endParaRPr>
          </a:p>
          <a:p>
            <a:pPr marL="342900" indent="-342900" algn="just">
              <a:buFontTx/>
              <a:buChar char="-"/>
            </a:pPr>
            <a:endParaRPr lang="de-DE" sz="2000" dirty="0">
              <a:solidFill>
                <a:srgbClr val="003366"/>
              </a:solidFill>
              <a:latin typeface="Arial" panose="020B0604020202020204" pitchFamily="34" charset="0"/>
            </a:endParaRPr>
          </a:p>
          <a:p>
            <a:pPr algn="just"/>
            <a:r>
              <a:rPr lang="de-DE" sz="2000" dirty="0">
                <a:solidFill>
                  <a:srgbClr val="003366"/>
                </a:solidFill>
                <a:latin typeface="Arial" panose="020B0604020202020204" pitchFamily="34" charset="0"/>
              </a:rPr>
              <a:t>Ist Ausgangsverbot oder "Zimmerarrest" ein Freiheitsentzug und somit rechtlich nicht erlaubt? Ändert sich die Sachlage, wenn ich einen Jugendlichen in ein Zimmer einschließe, vielleicht in einen „Beruhigungsraum“, wie ihn andere Einrichtungen ggfs. haben?</a:t>
            </a:r>
          </a:p>
          <a:p>
            <a:pPr algn="just"/>
            <a:endParaRPr lang="de-DE" sz="2000" dirty="0">
              <a:solidFill>
                <a:srgbClr val="003366"/>
              </a:solidFill>
              <a:latin typeface="Arial" panose="020B0604020202020204" pitchFamily="34" charset="0"/>
            </a:endParaRPr>
          </a:p>
          <a:p>
            <a:pPr algn="just"/>
            <a:r>
              <a:rPr lang="de-DE" sz="2000" dirty="0">
                <a:solidFill>
                  <a:srgbClr val="003366"/>
                </a:solidFill>
                <a:latin typeface="Arial" panose="020B0604020202020204" pitchFamily="34" charset="0"/>
              </a:rPr>
              <a:t>Ein Kind  soll  verabredungsgemäß vor  der Freizeit seine  Hausaufgaben  </a:t>
            </a:r>
            <a:r>
              <a:rPr lang="de-DE" sz="2000" dirty="0" err="1">
                <a:solidFill>
                  <a:srgbClr val="003366"/>
                </a:solidFill>
                <a:latin typeface="Arial" panose="020B0604020202020204" pitchFamily="34" charset="0"/>
              </a:rPr>
              <a:t>ma</a:t>
            </a:r>
            <a:r>
              <a:rPr lang="de-DE" sz="2000" dirty="0">
                <a:solidFill>
                  <a:srgbClr val="003366"/>
                </a:solidFill>
                <a:latin typeface="Arial" panose="020B0604020202020204" pitchFamily="34" charset="0"/>
              </a:rPr>
              <a:t>-</a:t>
            </a:r>
          </a:p>
          <a:p>
            <a:pPr algn="just"/>
            <a:r>
              <a:rPr lang="de-DE" sz="2000" dirty="0" err="1">
                <a:solidFill>
                  <a:srgbClr val="003366"/>
                </a:solidFill>
                <a:latin typeface="Arial" panose="020B0604020202020204" pitchFamily="34" charset="0"/>
              </a:rPr>
              <a:t>chen</a:t>
            </a:r>
            <a:r>
              <a:rPr lang="de-DE" sz="2000" dirty="0">
                <a:solidFill>
                  <a:srgbClr val="003366"/>
                </a:solidFill>
                <a:latin typeface="Arial" panose="020B0604020202020204" pitchFamily="34" charset="0"/>
              </a:rPr>
              <a:t>. Es  ist  sehr  unruhig  und unaufmerksam. Es will gehen. Der  Pädagoge versucht  darauf hin  zu wirken, dass das Kind die Aufgaben beendet. Darf der Pädagoge  das  Kind daran  hindern, den  Raum zu verlassen? Darf er die Tür verstellen oder abschließen?</a:t>
            </a:r>
          </a:p>
          <a:p>
            <a:pPr algn="just"/>
            <a:endParaRPr lang="de-DE" sz="2000" dirty="0">
              <a:solidFill>
                <a:srgbClr val="003366"/>
              </a:solidFill>
              <a:latin typeface="Arial" panose="020B0604020202020204" pitchFamily="34" charset="0"/>
            </a:endParaRPr>
          </a:p>
          <a:p>
            <a:pPr algn="just"/>
            <a:r>
              <a:rPr lang="de-DE" sz="2000" dirty="0">
                <a:solidFill>
                  <a:srgbClr val="003366"/>
                </a:solidFill>
                <a:latin typeface="Arial" panose="020B0604020202020204" pitchFamily="34" charset="0"/>
              </a:rPr>
              <a:t>2 Kinder/ 12 Jahre stören die Nachtruhe. Der Pädagoge versucht sie zu </a:t>
            </a:r>
            <a:r>
              <a:rPr lang="de-DE" sz="2000" dirty="0" err="1">
                <a:solidFill>
                  <a:srgbClr val="003366"/>
                </a:solidFill>
                <a:latin typeface="Arial" panose="020B0604020202020204" pitchFamily="34" charset="0"/>
              </a:rPr>
              <a:t>be</a:t>
            </a:r>
            <a:r>
              <a:rPr lang="de-DE" sz="2000" dirty="0">
                <a:solidFill>
                  <a:srgbClr val="003366"/>
                </a:solidFill>
                <a:latin typeface="Arial" panose="020B0604020202020204" pitchFamily="34" charset="0"/>
              </a:rPr>
              <a:t>-     </a:t>
            </a:r>
          </a:p>
          <a:p>
            <a:pPr algn="just"/>
            <a:r>
              <a:rPr lang="de-DE" sz="2000" dirty="0">
                <a:solidFill>
                  <a:srgbClr val="003366"/>
                </a:solidFill>
                <a:latin typeface="Arial" panose="020B0604020202020204" pitchFamily="34" charset="0"/>
              </a:rPr>
              <a:t>ruhigen. Er will  dies schließlich dadurch erreichen, dass er sie für </a:t>
            </a:r>
            <a:r>
              <a:rPr lang="de-DE" sz="2000" dirty="0" err="1">
                <a:solidFill>
                  <a:srgbClr val="003366"/>
                </a:solidFill>
                <a:latin typeface="Arial" panose="020B0604020202020204" pitchFamily="34" charset="0"/>
              </a:rPr>
              <a:t>ca</a:t>
            </a:r>
            <a:r>
              <a:rPr lang="de-DE" sz="2000" dirty="0">
                <a:solidFill>
                  <a:srgbClr val="003366"/>
                </a:solidFill>
                <a:latin typeface="Arial" panose="020B0604020202020204" pitchFamily="34" charset="0"/>
              </a:rPr>
              <a:t> 10 Mi- </a:t>
            </a:r>
          </a:p>
          <a:p>
            <a:pPr algn="just"/>
            <a:r>
              <a:rPr lang="de-DE" sz="2000" dirty="0">
                <a:solidFill>
                  <a:srgbClr val="003366"/>
                </a:solidFill>
                <a:latin typeface="Arial" panose="020B0604020202020204" pitchFamily="34" charset="0"/>
              </a:rPr>
              <a:t>nuten in ihrem Zimmer abschließt.</a:t>
            </a:r>
          </a:p>
          <a:p>
            <a:pPr algn="just"/>
            <a:endParaRPr lang="de-DE" sz="2000" dirty="0">
              <a:solidFill>
                <a:srgbClr val="003366"/>
              </a:solidFill>
              <a:latin typeface="Arial" panose="020B0604020202020204" pitchFamily="34" charset="0"/>
            </a:endParaRPr>
          </a:p>
          <a:p>
            <a:pPr algn="just"/>
            <a:endParaRPr lang="de-DE" sz="2400" dirty="0">
              <a:solidFill>
                <a:srgbClr val="003366"/>
              </a:solidFill>
              <a:latin typeface="Arial" panose="020B0604020202020204" pitchFamily="34" charset="0"/>
            </a:endParaRPr>
          </a:p>
          <a:p>
            <a:pPr algn="ctr"/>
            <a:endParaRPr lang="de-DE" sz="2400" b="1" dirty="0">
              <a:solidFill>
                <a:srgbClr val="003366"/>
              </a:solidFill>
              <a:effectLst>
                <a:outerShdw blurRad="38100" dist="38100" dir="2700000" algn="tl">
                  <a:srgbClr val="000000">
                    <a:alpha val="43137"/>
                  </a:srgbClr>
                </a:outerShdw>
              </a:effectLst>
              <a:latin typeface="Arial" panose="020B0604020202020204" pitchFamily="34" charset="0"/>
            </a:endParaRPr>
          </a:p>
          <a:p>
            <a:pPr algn="ctr"/>
            <a:endParaRPr lang="de-DE" sz="2400" b="1" dirty="0">
              <a:solidFill>
                <a:srgbClr val="003366"/>
              </a:solidFill>
              <a:effectLst>
                <a:outerShdw blurRad="38100" dist="38100" dir="2700000" algn="tl">
                  <a:srgbClr val="000000">
                    <a:alpha val="43137"/>
                  </a:srgbClr>
                </a:outerShdw>
              </a:effectLst>
              <a:latin typeface="Arial" panose="020B0604020202020204" pitchFamily="34" charset="0"/>
            </a:endParaRPr>
          </a:p>
          <a:p>
            <a:pPr algn="just"/>
            <a:endParaRPr lang="de-DE" sz="2400" dirty="0">
              <a:solidFill>
                <a:srgbClr val="003366"/>
              </a:solidFill>
              <a:latin typeface="Arial" panose="020B0604020202020204" pitchFamily="34" charset="0"/>
            </a:endParaRPr>
          </a:p>
          <a:p>
            <a:pPr algn="just"/>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endParaRPr lang="de-DE" sz="2000" dirty="0">
              <a:solidFill>
                <a:srgbClr val="003366"/>
              </a:solidFill>
              <a:latin typeface="Arial" panose="020B0604020202020204" pitchFamily="34" charset="0"/>
            </a:endParaRPr>
          </a:p>
          <a:p>
            <a:endParaRPr lang="de-DE" sz="2000" dirty="0">
              <a:solidFill>
                <a:srgbClr val="003366"/>
              </a:solidFill>
              <a:latin typeface="Arial" panose="020B0604020202020204" pitchFamily="34" charset="0"/>
            </a:endParaRPr>
          </a:p>
        </p:txBody>
      </p:sp>
      <p:sp>
        <p:nvSpPr>
          <p:cNvPr id="10" name="Rechteck 9">
            <a:extLst>
              <a:ext uri="{FF2B5EF4-FFF2-40B4-BE49-F238E27FC236}">
                <a16:creationId xmlns:a16="http://schemas.microsoft.com/office/drawing/2014/main" id="{4708E766-52A0-4855-8E23-8E455076A6C0}"/>
              </a:ext>
            </a:extLst>
          </p:cNvPr>
          <p:cNvSpPr>
            <a:spLocks noChangeArrowheads="1"/>
          </p:cNvSpPr>
          <p:nvPr/>
        </p:nvSpPr>
        <p:spPr bwMode="auto">
          <a:xfrm>
            <a:off x="0" y="-11"/>
            <a:ext cx="9144000" cy="684000"/>
          </a:xfrm>
          <a:prstGeom prst="rect">
            <a:avLst/>
          </a:prstGeom>
          <a:solidFill>
            <a:schemeClr val="bg1"/>
          </a:solidFill>
          <a:ln w="63500">
            <a:solidFill>
              <a:srgbClr val="003366"/>
            </a:solidFill>
            <a:miter lim="800000"/>
            <a:headEnd/>
            <a:tailEnd/>
          </a:ln>
        </p:spPr>
        <p:txBody>
          <a:bodyPr wrap="square">
            <a:spAutoFit/>
          </a:bodyPr>
          <a:lstStyle/>
          <a:p>
            <a:pPr algn="ctr"/>
            <a:r>
              <a:rPr lang="de-DE" sz="2400" b="1" dirty="0">
                <a:solidFill>
                  <a:srgbClr val="003366"/>
                </a:solidFill>
                <a:effectLst>
                  <a:outerShdw blurRad="38100" dist="38100" dir="2700000" algn="tl">
                    <a:srgbClr val="000000">
                      <a:alpha val="43137"/>
                    </a:srgbClr>
                  </a:outerShdw>
                </a:effectLst>
                <a:sym typeface="Symbol"/>
              </a:rPr>
              <a:t>      WORKSHOP</a:t>
            </a:r>
            <a:endParaRPr lang="de-DE" sz="2400" b="1" i="1" dirty="0">
              <a:solidFill>
                <a:srgbClr val="003366"/>
              </a:solidFill>
            </a:endParaRPr>
          </a:p>
        </p:txBody>
      </p:sp>
    </p:spTree>
    <p:extLst>
      <p:ext uri="{BB962C8B-B14F-4D97-AF65-F5344CB8AC3E}">
        <p14:creationId xmlns:p14="http://schemas.microsoft.com/office/powerpoint/2010/main" val="862871625"/>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6148"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8" name="Rechteck 7"/>
          <p:cNvSpPr/>
          <p:nvPr/>
        </p:nvSpPr>
        <p:spPr>
          <a:xfrm>
            <a:off x="0" y="-1"/>
            <a:ext cx="9144000" cy="6840000"/>
          </a:xfrm>
          <a:prstGeom prst="rect">
            <a:avLst/>
          </a:prstGeom>
          <a:ln w="63500">
            <a:solidFill>
              <a:srgbClr val="003366"/>
            </a:solidFill>
          </a:ln>
        </p:spPr>
        <p:txBody>
          <a:bodyPr>
            <a:spAutoFit/>
          </a:bodyPr>
          <a:lstStyle/>
          <a:p>
            <a:pPr>
              <a:defRPr/>
            </a:pPr>
            <a:r>
              <a:rPr lang="de-DE" sz="2000" b="1" dirty="0">
                <a:solidFill>
                  <a:srgbClr val="003366"/>
                </a:solidFill>
              </a:rPr>
              <a:t>        </a:t>
            </a: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r>
              <a:rPr lang="de-DE" sz="2000" b="1" dirty="0">
                <a:solidFill>
                  <a:srgbClr val="003366"/>
                </a:solidFill>
              </a:rPr>
              <a:t>         </a:t>
            </a: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u="sng" dirty="0">
              <a:solidFill>
                <a:srgbClr val="003366"/>
              </a:solidFill>
              <a:effectLst>
                <a:outerShdw blurRad="38100" dist="38100" dir="2700000" algn="tl">
                  <a:srgbClr val="000000">
                    <a:alpha val="43137"/>
                  </a:srgbClr>
                </a:outerShdw>
              </a:effectLst>
            </a:endParaRPr>
          </a:p>
        </p:txBody>
      </p:sp>
      <p:sp>
        <p:nvSpPr>
          <p:cNvPr id="2" name="Rechteck 1">
            <a:extLst>
              <a:ext uri="{FF2B5EF4-FFF2-40B4-BE49-F238E27FC236}">
                <a16:creationId xmlns:a16="http://schemas.microsoft.com/office/drawing/2014/main" id="{59942FFB-33D2-4786-948F-BEB32146BAA2}"/>
              </a:ext>
            </a:extLst>
          </p:cNvPr>
          <p:cNvSpPr/>
          <p:nvPr/>
        </p:nvSpPr>
        <p:spPr>
          <a:xfrm>
            <a:off x="-26155" y="450850"/>
            <a:ext cx="9144000" cy="6408000"/>
          </a:xfrm>
          <a:prstGeom prst="rect">
            <a:avLst/>
          </a:prstGeom>
        </p:spPr>
        <p:txBody>
          <a:bodyPr wrap="square">
            <a:spAutoFit/>
          </a:bodyPr>
          <a:lstStyle/>
          <a:p>
            <a:pPr algn="just"/>
            <a:endParaRPr lang="de-DE" sz="2000" b="1" dirty="0">
              <a:solidFill>
                <a:srgbClr val="003366"/>
              </a:solidFill>
              <a:latin typeface="Arial" panose="020B0604020202020204" pitchFamily="34" charset="0"/>
            </a:endParaRPr>
          </a:p>
          <a:p>
            <a:pPr marL="342900" indent="-342900" algn="just">
              <a:buFontTx/>
              <a:buChar char="-"/>
            </a:pPr>
            <a:endParaRPr lang="de-DE" sz="2000" dirty="0">
              <a:solidFill>
                <a:srgbClr val="003366"/>
              </a:solidFill>
              <a:latin typeface="Arial" panose="020B0604020202020204" pitchFamily="34" charset="0"/>
            </a:endParaRPr>
          </a:p>
          <a:p>
            <a:pPr algn="just"/>
            <a:r>
              <a:rPr lang="de-DE" sz="2000" dirty="0">
                <a:solidFill>
                  <a:srgbClr val="003366"/>
                </a:solidFill>
                <a:latin typeface="Arial" panose="020B0604020202020204" pitchFamily="34" charset="0"/>
              </a:rPr>
              <a:t>Ein Kind rennt von der oberen Etage in die untere, randaliert im Flur. Die Pädagogin hat zuvor die Tür abgeschlossen, weil das Kind in seiner Wut das Gebäude verlassen will. Klar ist, dass es dann auch unkontrolliert über die Straße rennt. </a:t>
            </a:r>
          </a:p>
          <a:p>
            <a:pPr algn="just"/>
            <a:endParaRPr lang="de-DE" sz="2000" dirty="0">
              <a:solidFill>
                <a:srgbClr val="003366"/>
              </a:solidFill>
              <a:latin typeface="Arial" panose="020B0604020202020204" pitchFamily="34" charset="0"/>
            </a:endParaRPr>
          </a:p>
          <a:p>
            <a:pPr algn="just"/>
            <a:r>
              <a:rPr lang="de-DE" sz="2000" dirty="0">
                <a:solidFill>
                  <a:srgbClr val="003366"/>
                </a:solidFill>
                <a:latin typeface="Arial" panose="020B0604020202020204" pitchFamily="34" charset="0"/>
              </a:rPr>
              <a:t>Zur Nachtruhe und zu Mittagsruhezeiten - wenn er durch lautes, beleidigendes Verhalten die jeweilige Ruhe stört und es nicht schafft zur Ruhe zu kommen  o. im Zimmer zu bleiben - wird </a:t>
            </a:r>
            <a:r>
              <a:rPr lang="de-DE" sz="2000" dirty="0" err="1">
                <a:solidFill>
                  <a:srgbClr val="003366"/>
                </a:solidFill>
                <a:latin typeface="Arial" panose="020B0604020202020204" pitchFamily="34" charset="0"/>
              </a:rPr>
              <a:t>d.Zimmertür</a:t>
            </a:r>
            <a:r>
              <a:rPr lang="de-DE" sz="2000" dirty="0">
                <a:solidFill>
                  <a:srgbClr val="003366"/>
                </a:solidFill>
                <a:latin typeface="Arial" panose="020B0604020202020204" pitchFamily="34" charset="0"/>
              </a:rPr>
              <a:t> abgeschlossen, in einem Fall schließt sich der Pädagoge mit ein, in einem weiteren Fall blieb er auf der anderen Seite der Tür in der Nähe.</a:t>
            </a:r>
          </a:p>
          <a:p>
            <a:pPr algn="just"/>
            <a:endParaRPr lang="de-DE" sz="2000" dirty="0">
              <a:solidFill>
                <a:srgbClr val="003366"/>
              </a:solidFill>
              <a:latin typeface="Arial" panose="020B0604020202020204" pitchFamily="34" charset="0"/>
            </a:endParaRPr>
          </a:p>
          <a:p>
            <a:pPr algn="just"/>
            <a:r>
              <a:rPr lang="de-DE" sz="2000" dirty="0">
                <a:solidFill>
                  <a:srgbClr val="003366"/>
                </a:solidFill>
                <a:latin typeface="Arial" panose="020B0604020202020204" pitchFamily="34" charset="0"/>
              </a:rPr>
              <a:t>Wie lange ist ein Zimmerarrest rechtlich haltbar? </a:t>
            </a:r>
          </a:p>
          <a:p>
            <a:pPr algn="just"/>
            <a:endParaRPr lang="de-DE" sz="2000" dirty="0">
              <a:solidFill>
                <a:srgbClr val="003366"/>
              </a:solidFill>
              <a:latin typeface="Arial" panose="020B0604020202020204" pitchFamily="34" charset="0"/>
            </a:endParaRPr>
          </a:p>
          <a:p>
            <a:pPr algn="just"/>
            <a:endParaRPr lang="de-DE" sz="2000" dirty="0">
              <a:solidFill>
                <a:srgbClr val="003366"/>
              </a:solidFill>
              <a:latin typeface="Arial" panose="020B0604020202020204" pitchFamily="34" charset="0"/>
            </a:endParaRPr>
          </a:p>
          <a:p>
            <a:pPr algn="ctr"/>
            <a:endParaRPr lang="de-DE" sz="2400" b="1" dirty="0">
              <a:solidFill>
                <a:srgbClr val="003366"/>
              </a:solidFill>
              <a:effectLst>
                <a:outerShdw blurRad="38100" dist="38100" dir="2700000" algn="tl">
                  <a:srgbClr val="000000">
                    <a:alpha val="43137"/>
                  </a:srgbClr>
                </a:outerShdw>
              </a:effectLst>
              <a:latin typeface="Arial" panose="020B0604020202020204" pitchFamily="34" charset="0"/>
            </a:endParaRPr>
          </a:p>
          <a:p>
            <a:pPr algn="ctr"/>
            <a:endParaRPr lang="de-DE" sz="2400" b="1" dirty="0">
              <a:solidFill>
                <a:srgbClr val="003366"/>
              </a:solidFill>
              <a:effectLst>
                <a:outerShdw blurRad="38100" dist="38100" dir="2700000" algn="tl">
                  <a:srgbClr val="000000">
                    <a:alpha val="43137"/>
                  </a:srgbClr>
                </a:outerShdw>
              </a:effectLst>
              <a:latin typeface="Arial" panose="020B0604020202020204" pitchFamily="34" charset="0"/>
            </a:endParaRPr>
          </a:p>
          <a:p>
            <a:pPr algn="just"/>
            <a:endParaRPr lang="de-DE" sz="2400" dirty="0">
              <a:solidFill>
                <a:srgbClr val="003366"/>
              </a:solidFill>
              <a:latin typeface="Arial" panose="020B0604020202020204" pitchFamily="34" charset="0"/>
            </a:endParaRPr>
          </a:p>
          <a:p>
            <a:pPr algn="just"/>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endParaRPr lang="de-DE" sz="2000" dirty="0">
              <a:solidFill>
                <a:srgbClr val="003366"/>
              </a:solidFill>
              <a:latin typeface="Arial" panose="020B0604020202020204" pitchFamily="34" charset="0"/>
            </a:endParaRPr>
          </a:p>
          <a:p>
            <a:endParaRPr lang="de-DE" sz="2000" dirty="0">
              <a:solidFill>
                <a:srgbClr val="003366"/>
              </a:solidFill>
              <a:latin typeface="Arial" panose="020B0604020202020204" pitchFamily="34" charset="0"/>
            </a:endParaRPr>
          </a:p>
        </p:txBody>
      </p:sp>
      <p:sp>
        <p:nvSpPr>
          <p:cNvPr id="10" name="Rechteck 9">
            <a:extLst>
              <a:ext uri="{FF2B5EF4-FFF2-40B4-BE49-F238E27FC236}">
                <a16:creationId xmlns:a16="http://schemas.microsoft.com/office/drawing/2014/main" id="{94AF6AE5-5136-4AA0-95F4-327C4C1C2596}"/>
              </a:ext>
            </a:extLst>
          </p:cNvPr>
          <p:cNvSpPr>
            <a:spLocks noChangeArrowheads="1"/>
          </p:cNvSpPr>
          <p:nvPr/>
        </p:nvSpPr>
        <p:spPr bwMode="auto">
          <a:xfrm>
            <a:off x="0" y="-11"/>
            <a:ext cx="9144000" cy="540000"/>
          </a:xfrm>
          <a:prstGeom prst="rect">
            <a:avLst/>
          </a:prstGeom>
          <a:solidFill>
            <a:schemeClr val="bg1"/>
          </a:solidFill>
          <a:ln w="63500">
            <a:solidFill>
              <a:srgbClr val="003366"/>
            </a:solidFill>
            <a:miter lim="800000"/>
            <a:headEnd/>
            <a:tailEnd/>
          </a:ln>
        </p:spPr>
        <p:txBody>
          <a:bodyPr wrap="square">
            <a:spAutoFit/>
          </a:bodyPr>
          <a:lstStyle/>
          <a:p>
            <a:pPr algn="ctr"/>
            <a:r>
              <a:rPr lang="de-DE" sz="2400" b="1" dirty="0">
                <a:solidFill>
                  <a:srgbClr val="003366"/>
                </a:solidFill>
                <a:effectLst>
                  <a:outerShdw blurRad="38100" dist="38100" dir="2700000" algn="tl">
                    <a:srgbClr val="000000">
                      <a:alpha val="43137"/>
                    </a:srgbClr>
                  </a:outerShdw>
                </a:effectLst>
                <a:sym typeface="Symbol"/>
              </a:rPr>
              <a:t>      WORKSHOP</a:t>
            </a:r>
            <a:endParaRPr lang="de-DE" sz="2400" b="1" i="1" dirty="0">
              <a:solidFill>
                <a:srgbClr val="003366"/>
              </a:solidFill>
            </a:endParaRPr>
          </a:p>
        </p:txBody>
      </p:sp>
    </p:spTree>
    <p:extLst>
      <p:ext uri="{BB962C8B-B14F-4D97-AF65-F5344CB8AC3E}">
        <p14:creationId xmlns:p14="http://schemas.microsoft.com/office/powerpoint/2010/main" val="887455254"/>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6148"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8" name="Rechteck 7"/>
          <p:cNvSpPr/>
          <p:nvPr/>
        </p:nvSpPr>
        <p:spPr>
          <a:xfrm>
            <a:off x="0" y="26914"/>
            <a:ext cx="9144000" cy="6840000"/>
          </a:xfrm>
          <a:prstGeom prst="rect">
            <a:avLst/>
          </a:prstGeom>
          <a:ln w="63500">
            <a:solidFill>
              <a:srgbClr val="003366"/>
            </a:solidFill>
          </a:ln>
        </p:spPr>
        <p:txBody>
          <a:bodyPr>
            <a:spAutoFit/>
          </a:bodyPr>
          <a:lstStyle/>
          <a:p>
            <a:pPr>
              <a:defRPr/>
            </a:pPr>
            <a:r>
              <a:rPr lang="de-DE" sz="2000" b="1" dirty="0">
                <a:solidFill>
                  <a:srgbClr val="003366"/>
                </a:solidFill>
              </a:rPr>
              <a:t>        </a:t>
            </a: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r>
              <a:rPr lang="de-DE" sz="2000" b="1" dirty="0">
                <a:solidFill>
                  <a:srgbClr val="003366"/>
                </a:solidFill>
              </a:rPr>
              <a:t>         </a:t>
            </a: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u="sng" dirty="0">
              <a:solidFill>
                <a:srgbClr val="003366"/>
              </a:solidFill>
              <a:effectLst>
                <a:outerShdw blurRad="38100" dist="38100" dir="2700000" algn="tl">
                  <a:srgbClr val="000000">
                    <a:alpha val="43137"/>
                  </a:srgbClr>
                </a:outerShdw>
              </a:effectLst>
            </a:endParaRPr>
          </a:p>
        </p:txBody>
      </p:sp>
      <p:sp>
        <p:nvSpPr>
          <p:cNvPr id="2" name="Rechteck 1">
            <a:extLst>
              <a:ext uri="{FF2B5EF4-FFF2-40B4-BE49-F238E27FC236}">
                <a16:creationId xmlns:a16="http://schemas.microsoft.com/office/drawing/2014/main" id="{59942FFB-33D2-4786-948F-BEB32146BAA2}"/>
              </a:ext>
            </a:extLst>
          </p:cNvPr>
          <p:cNvSpPr/>
          <p:nvPr/>
        </p:nvSpPr>
        <p:spPr>
          <a:xfrm>
            <a:off x="-26155" y="450850"/>
            <a:ext cx="9144000" cy="6408000"/>
          </a:xfrm>
          <a:prstGeom prst="rect">
            <a:avLst/>
          </a:prstGeom>
        </p:spPr>
        <p:txBody>
          <a:bodyPr wrap="square">
            <a:spAutoFit/>
          </a:bodyPr>
          <a:lstStyle/>
          <a:p>
            <a:pPr algn="just"/>
            <a:endParaRPr lang="de-DE" sz="2000" b="1" dirty="0">
              <a:solidFill>
                <a:srgbClr val="003366"/>
              </a:solidFill>
              <a:latin typeface="Arial" panose="020B0604020202020204" pitchFamily="34" charset="0"/>
            </a:endParaRPr>
          </a:p>
          <a:p>
            <a:pPr marL="342900" indent="-342900" algn="just">
              <a:buFontTx/>
              <a:buChar char="-"/>
            </a:pPr>
            <a:endParaRPr lang="de-DE" sz="2000" dirty="0">
              <a:solidFill>
                <a:srgbClr val="003366"/>
              </a:solidFill>
              <a:latin typeface="Arial" panose="020B0604020202020204" pitchFamily="34" charset="0"/>
            </a:endParaRPr>
          </a:p>
          <a:p>
            <a:pPr algn="just"/>
            <a:r>
              <a:rPr lang="de-DE" sz="2000" dirty="0">
                <a:solidFill>
                  <a:srgbClr val="003366"/>
                </a:solidFill>
                <a:latin typeface="Arial" panose="020B0604020202020204" pitchFamily="34" charset="0"/>
              </a:rPr>
              <a:t>Darf ich einen Schüler, der sehr fremdaggressiv ist, auf andere Schüler los geht und Tische und Stühle durch den Raum wirft, im Nebenraum einschließen (Sichtkontakt ist vorhanden)?</a:t>
            </a:r>
          </a:p>
          <a:p>
            <a:pPr algn="just"/>
            <a:endParaRPr lang="de-DE" sz="2000" dirty="0">
              <a:solidFill>
                <a:srgbClr val="003366"/>
              </a:solidFill>
              <a:latin typeface="Arial" panose="020B0604020202020204" pitchFamily="34" charset="0"/>
            </a:endParaRPr>
          </a:p>
          <a:p>
            <a:pPr algn="just"/>
            <a:r>
              <a:rPr lang="de-DE" sz="2000" dirty="0">
                <a:solidFill>
                  <a:srgbClr val="003366"/>
                </a:solidFill>
                <a:latin typeface="Arial" panose="020B0604020202020204" pitchFamily="34" charset="0"/>
              </a:rPr>
              <a:t>Isolation im leeren, abgeschlossenen Raum, da er nur zur Ruhe kommt, wenn er keine Ausweichmöglichkeiten hat. Schulbegleiter sitzt davor, schaut in regel- mäßigen Abständen in den Raum.</a:t>
            </a:r>
          </a:p>
          <a:p>
            <a:pPr algn="just"/>
            <a:endParaRPr lang="de-DE" sz="2000" dirty="0">
              <a:solidFill>
                <a:srgbClr val="003366"/>
              </a:solidFill>
              <a:latin typeface="Arial" panose="020B0604020202020204" pitchFamily="34" charset="0"/>
            </a:endParaRPr>
          </a:p>
          <a:p>
            <a:pPr algn="just"/>
            <a:r>
              <a:rPr lang="de-DE" sz="2000" dirty="0">
                <a:solidFill>
                  <a:srgbClr val="003366"/>
                </a:solidFill>
                <a:latin typeface="Arial" panose="020B0604020202020204" pitchFamily="34" charset="0"/>
              </a:rPr>
              <a:t>15jähriges Mädchen  verlässt bei Konflikten jedes Mal den Raum, schmeißt die Tür und geht in die komplette Gesprächsverweigerung. 2 Erzieher folgen ihr ins Zimmer zur </a:t>
            </a:r>
            <a:r>
              <a:rPr lang="de-DE" sz="2000" dirty="0" err="1">
                <a:solidFill>
                  <a:srgbClr val="003366"/>
                </a:solidFill>
                <a:latin typeface="Arial" panose="020B0604020202020204" pitchFamily="34" charset="0"/>
              </a:rPr>
              <a:t>Konfliktklärg</a:t>
            </a:r>
            <a:r>
              <a:rPr lang="de-DE" sz="2000" dirty="0">
                <a:solidFill>
                  <a:srgbClr val="003366"/>
                </a:solidFill>
                <a:latin typeface="Arial" panose="020B0604020202020204" pitchFamily="34" charset="0"/>
              </a:rPr>
              <a:t>., wobei sich einer so vor die Tür stellt, dass das </a:t>
            </a:r>
            <a:r>
              <a:rPr lang="de-DE" sz="2000" dirty="0" err="1">
                <a:solidFill>
                  <a:srgbClr val="003366"/>
                </a:solidFill>
                <a:latin typeface="Arial" panose="020B0604020202020204" pitchFamily="34" charset="0"/>
              </a:rPr>
              <a:t>Mäd</a:t>
            </a:r>
            <a:r>
              <a:rPr lang="de-DE" sz="2000" dirty="0">
                <a:solidFill>
                  <a:srgbClr val="003366"/>
                </a:solidFill>
                <a:latin typeface="Arial" panose="020B0604020202020204" pitchFamily="34" charset="0"/>
              </a:rPr>
              <a:t>- </a:t>
            </a:r>
            <a:r>
              <a:rPr lang="de-DE" sz="2000" dirty="0" err="1">
                <a:solidFill>
                  <a:srgbClr val="003366"/>
                </a:solidFill>
                <a:latin typeface="Arial" panose="020B0604020202020204" pitchFamily="34" charset="0"/>
              </a:rPr>
              <a:t>chen</a:t>
            </a:r>
            <a:r>
              <a:rPr lang="de-DE" sz="2000" dirty="0">
                <a:solidFill>
                  <a:srgbClr val="003366"/>
                </a:solidFill>
                <a:latin typeface="Arial" panose="020B0604020202020204" pitchFamily="34" charset="0"/>
              </a:rPr>
              <a:t> den Raum nicht verlassen kann. Entsprechende Versuche des Mädchens unterbindet der Erzieher, ohne in körperlichen Kontakt zu gehen.</a:t>
            </a:r>
          </a:p>
          <a:p>
            <a:pPr algn="just"/>
            <a:endParaRPr lang="de-DE" sz="2000" dirty="0">
              <a:solidFill>
                <a:srgbClr val="003366"/>
              </a:solidFill>
              <a:latin typeface="Arial" panose="020B0604020202020204" pitchFamily="34" charset="0"/>
            </a:endParaRPr>
          </a:p>
          <a:p>
            <a:pPr algn="just"/>
            <a:endParaRPr lang="de-DE" sz="2000" dirty="0">
              <a:solidFill>
                <a:srgbClr val="003366"/>
              </a:solidFill>
              <a:latin typeface="Arial" panose="020B0604020202020204" pitchFamily="34" charset="0"/>
            </a:endParaRPr>
          </a:p>
          <a:p>
            <a:pPr algn="just"/>
            <a:endParaRPr lang="de-DE" sz="2000" dirty="0">
              <a:solidFill>
                <a:srgbClr val="003366"/>
              </a:solidFill>
              <a:latin typeface="Arial" panose="020B0604020202020204" pitchFamily="34" charset="0"/>
            </a:endParaRPr>
          </a:p>
          <a:p>
            <a:pPr algn="just"/>
            <a:endParaRPr lang="de-DE" sz="2000" dirty="0">
              <a:solidFill>
                <a:srgbClr val="003366"/>
              </a:solidFill>
              <a:latin typeface="Arial" panose="020B0604020202020204" pitchFamily="34" charset="0"/>
            </a:endParaRPr>
          </a:p>
          <a:p>
            <a:pPr algn="ctr"/>
            <a:endParaRPr lang="de-DE" sz="2400" b="1" dirty="0">
              <a:solidFill>
                <a:srgbClr val="003366"/>
              </a:solidFill>
              <a:effectLst>
                <a:outerShdw blurRad="38100" dist="38100" dir="2700000" algn="tl">
                  <a:srgbClr val="000000">
                    <a:alpha val="43137"/>
                  </a:srgbClr>
                </a:outerShdw>
              </a:effectLst>
              <a:latin typeface="Arial" panose="020B0604020202020204" pitchFamily="34" charset="0"/>
            </a:endParaRPr>
          </a:p>
          <a:p>
            <a:pPr algn="ctr"/>
            <a:endParaRPr lang="de-DE" sz="2400" b="1" dirty="0">
              <a:solidFill>
                <a:srgbClr val="003366"/>
              </a:solidFill>
              <a:effectLst>
                <a:outerShdw blurRad="38100" dist="38100" dir="2700000" algn="tl">
                  <a:srgbClr val="000000">
                    <a:alpha val="43137"/>
                  </a:srgbClr>
                </a:outerShdw>
              </a:effectLst>
              <a:latin typeface="Arial" panose="020B0604020202020204" pitchFamily="34" charset="0"/>
            </a:endParaRPr>
          </a:p>
          <a:p>
            <a:pPr algn="just"/>
            <a:endParaRPr lang="de-DE" sz="2400" dirty="0">
              <a:solidFill>
                <a:srgbClr val="003366"/>
              </a:solidFill>
              <a:latin typeface="Arial" panose="020B0604020202020204" pitchFamily="34" charset="0"/>
            </a:endParaRPr>
          </a:p>
          <a:p>
            <a:pPr algn="just"/>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endParaRPr lang="de-DE" sz="2000" dirty="0">
              <a:solidFill>
                <a:srgbClr val="003366"/>
              </a:solidFill>
              <a:latin typeface="Arial" panose="020B0604020202020204" pitchFamily="34" charset="0"/>
            </a:endParaRPr>
          </a:p>
          <a:p>
            <a:endParaRPr lang="de-DE" sz="2000" dirty="0">
              <a:solidFill>
                <a:srgbClr val="003366"/>
              </a:solidFill>
              <a:latin typeface="Arial" panose="020B0604020202020204" pitchFamily="34" charset="0"/>
            </a:endParaRPr>
          </a:p>
        </p:txBody>
      </p:sp>
      <p:sp>
        <p:nvSpPr>
          <p:cNvPr id="10" name="Rechteck 9">
            <a:extLst>
              <a:ext uri="{FF2B5EF4-FFF2-40B4-BE49-F238E27FC236}">
                <a16:creationId xmlns:a16="http://schemas.microsoft.com/office/drawing/2014/main" id="{FACD4378-19EE-4DEC-89CE-A7F5C09FF088}"/>
              </a:ext>
            </a:extLst>
          </p:cNvPr>
          <p:cNvSpPr>
            <a:spLocks noChangeArrowheads="1"/>
          </p:cNvSpPr>
          <p:nvPr/>
        </p:nvSpPr>
        <p:spPr bwMode="auto">
          <a:xfrm>
            <a:off x="0" y="-11"/>
            <a:ext cx="9144000" cy="540000"/>
          </a:xfrm>
          <a:prstGeom prst="rect">
            <a:avLst/>
          </a:prstGeom>
          <a:solidFill>
            <a:schemeClr val="bg1"/>
          </a:solidFill>
          <a:ln w="63500">
            <a:solidFill>
              <a:srgbClr val="003366"/>
            </a:solidFill>
            <a:miter lim="800000"/>
            <a:headEnd/>
            <a:tailEnd/>
          </a:ln>
        </p:spPr>
        <p:txBody>
          <a:bodyPr wrap="square">
            <a:spAutoFit/>
          </a:bodyPr>
          <a:lstStyle/>
          <a:p>
            <a:pPr algn="ctr"/>
            <a:r>
              <a:rPr lang="de-DE" sz="2400" b="1" dirty="0">
                <a:solidFill>
                  <a:srgbClr val="003366"/>
                </a:solidFill>
                <a:effectLst>
                  <a:outerShdw blurRad="38100" dist="38100" dir="2700000" algn="tl">
                    <a:srgbClr val="000000">
                      <a:alpha val="43137"/>
                    </a:srgbClr>
                  </a:outerShdw>
                </a:effectLst>
                <a:sym typeface="Symbol"/>
              </a:rPr>
              <a:t>      WORKSHOP</a:t>
            </a:r>
            <a:endParaRPr lang="de-DE" sz="2400" b="1" i="1" dirty="0">
              <a:solidFill>
                <a:srgbClr val="003366"/>
              </a:solidFill>
            </a:endParaRPr>
          </a:p>
        </p:txBody>
      </p:sp>
    </p:spTree>
    <p:extLst>
      <p:ext uri="{BB962C8B-B14F-4D97-AF65-F5344CB8AC3E}">
        <p14:creationId xmlns:p14="http://schemas.microsoft.com/office/powerpoint/2010/main" val="821312968"/>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6" name="Rechteck 7">
            <a:extLst>
              <a:ext uri="{FF2B5EF4-FFF2-40B4-BE49-F238E27FC236}">
                <a16:creationId xmlns:a16="http://schemas.microsoft.com/office/drawing/2014/main" id="{738B6BBF-A2D5-4456-A582-185625711A3E}"/>
              </a:ext>
            </a:extLst>
          </p:cNvPr>
          <p:cNvSpPr>
            <a:spLocks noChangeArrowheads="1"/>
          </p:cNvSpPr>
          <p:nvPr/>
        </p:nvSpPr>
        <p:spPr bwMode="auto">
          <a:xfrm>
            <a:off x="0" y="-4"/>
            <a:ext cx="9144000" cy="6876000"/>
          </a:xfrm>
          <a:prstGeom prst="rect">
            <a:avLst/>
          </a:prstGeom>
          <a:solidFill>
            <a:schemeClr val="bg1"/>
          </a:solidFill>
          <a:ln w="63500">
            <a:solidFill>
              <a:srgbClr val="003366"/>
            </a:solidFill>
            <a:miter lim="800000"/>
            <a:headEnd/>
            <a:tailEnd/>
          </a:ln>
        </p:spPr>
        <p:txBody>
          <a:bodyPr wrap="square">
            <a:spAutoFit/>
          </a:bodyPr>
          <a:lstStyle/>
          <a:p>
            <a:pPr lvl="0" algn="ctr">
              <a:tabLst>
                <a:tab pos="3321050" algn="l"/>
              </a:tabLst>
            </a:pPr>
            <a:r>
              <a:rPr lang="de-DE" sz="2400" b="1" dirty="0">
                <a:solidFill>
                  <a:srgbClr val="003366"/>
                </a:solidFill>
                <a:effectLst>
                  <a:outerShdw blurRad="38100" dist="38100" dir="2700000" algn="tl">
                    <a:srgbClr val="000000">
                      <a:alpha val="43137"/>
                    </a:srgbClr>
                  </a:outerShdw>
                </a:effectLst>
                <a:sym typeface="Symbol"/>
              </a:rPr>
              <a:t>    </a:t>
            </a:r>
          </a:p>
          <a:p>
            <a:pPr lvl="0" algn="ctr">
              <a:tabLst>
                <a:tab pos="3321050" algn="l"/>
              </a:tabLst>
            </a:pPr>
            <a:r>
              <a:rPr lang="de-DE" sz="2400" b="1" dirty="0">
                <a:solidFill>
                  <a:srgbClr val="003366"/>
                </a:solidFill>
                <a:effectLst>
                  <a:outerShdw blurRad="38100" dist="38100" dir="2700000" algn="tl">
                    <a:srgbClr val="000000">
                      <a:alpha val="43137"/>
                    </a:srgbClr>
                  </a:outerShdw>
                </a:effectLst>
                <a:sym typeface="Symbol"/>
              </a:rPr>
              <a:t>IV. Zusammenfassung – Wie geht es weiter ?</a:t>
            </a:r>
          </a:p>
          <a:p>
            <a:pPr lvl="0" algn="ctr">
              <a:tabLst>
                <a:tab pos="3321050" algn="l"/>
              </a:tabLst>
            </a:pPr>
            <a:endParaRPr lang="de-DE" sz="2400" b="1" i="1" dirty="0">
              <a:solidFill>
                <a:srgbClr val="003366"/>
              </a:solidFill>
              <a:effectLst>
                <a:outerShdw blurRad="38100" dist="38100" dir="2700000" algn="tl">
                  <a:srgbClr val="000000">
                    <a:alpha val="43137"/>
                  </a:srgbClr>
                </a:outerShdw>
              </a:effectLst>
              <a:sym typeface="Symbol"/>
            </a:endParaRPr>
          </a:p>
          <a:p>
            <a:pPr lvl="0" algn="ctr">
              <a:tabLst>
                <a:tab pos="3321050" algn="l"/>
              </a:tabLst>
            </a:pPr>
            <a:endParaRPr lang="de-DE" sz="2400" b="1" i="1" dirty="0">
              <a:solidFill>
                <a:srgbClr val="003366"/>
              </a:solidFill>
              <a:effectLst>
                <a:outerShdw blurRad="38100" dist="38100" dir="2700000" algn="tl">
                  <a:srgbClr val="000000">
                    <a:alpha val="43137"/>
                  </a:srgbClr>
                </a:outerShdw>
              </a:effectLst>
              <a:sym typeface="Symbol"/>
            </a:endParaRPr>
          </a:p>
          <a:p>
            <a:pPr lvl="0" algn="ctr">
              <a:tabLst>
                <a:tab pos="3321050" algn="l"/>
              </a:tabLst>
            </a:pPr>
            <a:endParaRPr lang="de-DE" sz="2400" b="1" i="1" dirty="0">
              <a:solidFill>
                <a:srgbClr val="003366"/>
              </a:solidFill>
              <a:effectLst>
                <a:outerShdw blurRad="38100" dist="38100" dir="2700000" algn="tl">
                  <a:srgbClr val="000000">
                    <a:alpha val="43137"/>
                  </a:srgbClr>
                </a:outerShdw>
              </a:effectLst>
              <a:sym typeface="Symbol"/>
            </a:endParaRPr>
          </a:p>
          <a:p>
            <a:pPr lvl="0" algn="ctr">
              <a:tabLst>
                <a:tab pos="3321050" algn="l"/>
              </a:tabLst>
            </a:pPr>
            <a:endParaRPr lang="de-DE" sz="2400" b="1" i="1" dirty="0">
              <a:solidFill>
                <a:srgbClr val="003366"/>
              </a:solidFill>
              <a:effectLst>
                <a:outerShdw blurRad="38100" dist="38100" dir="2700000" algn="tl">
                  <a:srgbClr val="000000">
                    <a:alpha val="43137"/>
                  </a:srgbClr>
                </a:outerShdw>
              </a:effectLst>
              <a:sym typeface="Symbol"/>
            </a:endParaRPr>
          </a:p>
          <a:p>
            <a:pPr lvl="0" algn="ctr">
              <a:tabLst>
                <a:tab pos="3321050" algn="l"/>
              </a:tabLst>
            </a:pPr>
            <a:endParaRPr lang="de-DE" sz="2400" b="1" i="1" dirty="0">
              <a:solidFill>
                <a:srgbClr val="003366"/>
              </a:solidFill>
              <a:effectLst>
                <a:outerShdw blurRad="38100" dist="38100" dir="2700000" algn="tl">
                  <a:srgbClr val="000000">
                    <a:alpha val="43137"/>
                  </a:srgbClr>
                </a:outerShdw>
              </a:effectLst>
              <a:sym typeface="Symbol"/>
            </a:endParaRPr>
          </a:p>
          <a:p>
            <a:pPr lvl="0" algn="ctr">
              <a:tabLst>
                <a:tab pos="3321050" algn="l"/>
              </a:tabLst>
            </a:pPr>
            <a:endParaRPr lang="de-DE" sz="2400" b="1" i="1" dirty="0">
              <a:solidFill>
                <a:srgbClr val="003366"/>
              </a:solidFill>
              <a:effectLst>
                <a:outerShdw blurRad="38100" dist="38100" dir="2700000" algn="tl">
                  <a:srgbClr val="000000">
                    <a:alpha val="43137"/>
                  </a:srgbClr>
                </a:outerShdw>
              </a:effectLst>
              <a:sym typeface="Symbol"/>
            </a:endParaRPr>
          </a:p>
          <a:p>
            <a:pPr lvl="0" algn="ctr">
              <a:tabLst>
                <a:tab pos="3321050" algn="l"/>
              </a:tabLst>
            </a:pPr>
            <a:endParaRPr lang="de-DE" sz="2400" b="1" i="1" dirty="0">
              <a:solidFill>
                <a:srgbClr val="003366"/>
              </a:solidFill>
              <a:effectLst>
                <a:outerShdw blurRad="38100" dist="38100" dir="2700000" algn="tl">
                  <a:srgbClr val="000000">
                    <a:alpha val="43137"/>
                  </a:srgbClr>
                </a:outerShdw>
              </a:effectLst>
              <a:sym typeface="Symbol"/>
            </a:endParaRPr>
          </a:p>
          <a:p>
            <a:pPr lvl="0" algn="ctr">
              <a:tabLst>
                <a:tab pos="3321050" algn="l"/>
              </a:tabLst>
            </a:pPr>
            <a:endParaRPr lang="de-DE" sz="2400" b="1" i="1" dirty="0">
              <a:solidFill>
                <a:srgbClr val="003366"/>
              </a:solidFill>
              <a:effectLst>
                <a:outerShdw blurRad="38100" dist="38100" dir="2700000" algn="tl">
                  <a:srgbClr val="000000">
                    <a:alpha val="43137"/>
                  </a:srgbClr>
                </a:outerShdw>
              </a:effectLst>
              <a:sym typeface="Symbol"/>
            </a:endParaRPr>
          </a:p>
          <a:p>
            <a:pPr lvl="0" algn="ctr">
              <a:tabLst>
                <a:tab pos="3321050" algn="l"/>
              </a:tabLst>
            </a:pPr>
            <a:endParaRPr lang="de-DE" sz="2400" b="1" i="1" dirty="0">
              <a:solidFill>
                <a:srgbClr val="003366"/>
              </a:solidFill>
              <a:effectLst>
                <a:outerShdw blurRad="38100" dist="38100" dir="2700000" algn="tl">
                  <a:srgbClr val="000000">
                    <a:alpha val="43137"/>
                  </a:srgbClr>
                </a:outerShdw>
              </a:effectLst>
              <a:sym typeface="Symbol"/>
            </a:endParaRPr>
          </a:p>
          <a:p>
            <a:pPr lvl="0" algn="ctr">
              <a:tabLst>
                <a:tab pos="3321050" algn="l"/>
              </a:tabLst>
            </a:pPr>
            <a:endParaRPr lang="de-DE" sz="2400" b="1" i="1" dirty="0">
              <a:solidFill>
                <a:srgbClr val="003366"/>
              </a:solidFill>
              <a:effectLst>
                <a:outerShdw blurRad="38100" dist="38100" dir="2700000" algn="tl">
                  <a:srgbClr val="000000">
                    <a:alpha val="43137"/>
                  </a:srgbClr>
                </a:outerShdw>
              </a:effectLst>
              <a:sym typeface="Symbol"/>
            </a:endParaRPr>
          </a:p>
          <a:p>
            <a:pPr lvl="0" algn="ctr">
              <a:tabLst>
                <a:tab pos="3321050" algn="l"/>
              </a:tabLst>
            </a:pPr>
            <a:endParaRPr lang="de-DE" sz="2400" b="1" i="1" dirty="0">
              <a:solidFill>
                <a:srgbClr val="003366"/>
              </a:solidFill>
              <a:effectLst>
                <a:outerShdw blurRad="38100" dist="38100" dir="2700000" algn="tl">
                  <a:srgbClr val="000000">
                    <a:alpha val="43137"/>
                  </a:srgbClr>
                </a:outerShdw>
              </a:effectLst>
              <a:sym typeface="Symbol"/>
            </a:endParaRPr>
          </a:p>
          <a:p>
            <a:pPr lvl="0" algn="ctr">
              <a:tabLst>
                <a:tab pos="3321050" algn="l"/>
              </a:tabLst>
            </a:pPr>
            <a:endParaRPr lang="de-DE" sz="2400" b="1" i="1" dirty="0">
              <a:solidFill>
                <a:srgbClr val="003366"/>
              </a:solidFill>
              <a:effectLst>
                <a:outerShdw blurRad="38100" dist="38100" dir="2700000" algn="tl">
                  <a:srgbClr val="000000">
                    <a:alpha val="43137"/>
                  </a:srgbClr>
                </a:outerShdw>
              </a:effectLst>
              <a:sym typeface="Symbol"/>
            </a:endParaRPr>
          </a:p>
          <a:p>
            <a:pPr lvl="0" algn="ctr">
              <a:tabLst>
                <a:tab pos="3321050" algn="l"/>
              </a:tabLst>
            </a:pPr>
            <a:endParaRPr lang="de-DE" sz="2400" b="1" i="1" dirty="0">
              <a:solidFill>
                <a:srgbClr val="003366"/>
              </a:solidFill>
              <a:effectLst>
                <a:outerShdw blurRad="38100" dist="38100" dir="2700000" algn="tl">
                  <a:srgbClr val="000000">
                    <a:alpha val="43137"/>
                  </a:srgbClr>
                </a:outerShdw>
              </a:effectLst>
              <a:sym typeface="Symbol"/>
            </a:endParaRPr>
          </a:p>
          <a:p>
            <a:pPr lvl="0" algn="ctr">
              <a:tabLst>
                <a:tab pos="3321050" algn="l"/>
              </a:tabLst>
            </a:pPr>
            <a:endParaRPr lang="de-DE" sz="2400" b="1" i="1" dirty="0">
              <a:solidFill>
                <a:srgbClr val="003366"/>
              </a:solidFill>
              <a:effectLst>
                <a:outerShdw blurRad="38100" dist="38100" dir="2700000" algn="tl">
                  <a:srgbClr val="000000">
                    <a:alpha val="43137"/>
                  </a:srgbClr>
                </a:outerShdw>
              </a:effectLst>
              <a:sym typeface="Symbol"/>
            </a:endParaRPr>
          </a:p>
          <a:p>
            <a:pPr lvl="0" algn="ctr">
              <a:tabLst>
                <a:tab pos="3321050" algn="l"/>
              </a:tabLst>
            </a:pPr>
            <a:endParaRPr lang="de-DE" sz="2400" b="1" i="1" dirty="0">
              <a:solidFill>
                <a:srgbClr val="003366"/>
              </a:solidFill>
              <a:effectLst>
                <a:outerShdw blurRad="38100" dist="38100" dir="2700000" algn="tl">
                  <a:srgbClr val="000000">
                    <a:alpha val="43137"/>
                  </a:srgbClr>
                </a:outerShdw>
              </a:effectLst>
              <a:sym typeface="Symbol"/>
            </a:endParaRPr>
          </a:p>
          <a:p>
            <a:pPr lvl="0" algn="ctr">
              <a:tabLst>
                <a:tab pos="3321050" algn="l"/>
              </a:tabLst>
            </a:pPr>
            <a:endParaRPr lang="de-DE" sz="2000" b="1" i="1" dirty="0">
              <a:solidFill>
                <a:srgbClr val="003366"/>
              </a:solidFill>
            </a:endParaRPr>
          </a:p>
        </p:txBody>
      </p:sp>
      <p:pic>
        <p:nvPicPr>
          <p:cNvPr id="3" name="Grafik 2">
            <a:extLst>
              <a:ext uri="{FF2B5EF4-FFF2-40B4-BE49-F238E27FC236}">
                <a16:creationId xmlns:a16="http://schemas.microsoft.com/office/drawing/2014/main" id="{D9E5CD76-6D2B-4937-8A03-38AE43D3C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2" y="980728"/>
            <a:ext cx="9131736" cy="5877272"/>
          </a:xfrm>
          <a:prstGeom prst="rect">
            <a:avLst/>
          </a:prstGeom>
        </p:spPr>
      </p:pic>
    </p:spTree>
    <p:extLst>
      <p:ext uri="{BB962C8B-B14F-4D97-AF65-F5344CB8AC3E}">
        <p14:creationId xmlns:p14="http://schemas.microsoft.com/office/powerpoint/2010/main" val="1021129727"/>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Bilder\logo.png"/>
          <p:cNvPicPr>
            <a:picLocks noChangeAspect="1" noChangeArrowheads="1"/>
          </p:cNvPicPr>
          <p:nvPr/>
        </p:nvPicPr>
        <p:blipFill>
          <a:blip r:embed="rId3" cstate="print"/>
          <a:srcRect/>
          <a:stretch>
            <a:fillRect/>
          </a:stretch>
        </p:blipFill>
        <p:spPr bwMode="auto">
          <a:xfrm>
            <a:off x="6516216" y="404664"/>
            <a:ext cx="2000264" cy="1143008"/>
          </a:xfrm>
          <a:prstGeom prst="rect">
            <a:avLst/>
          </a:prstGeom>
          <a:noFill/>
        </p:spPr>
      </p:pic>
      <p:sp>
        <p:nvSpPr>
          <p:cNvPr id="8" name="Rechteck 7"/>
          <p:cNvSpPr/>
          <p:nvPr/>
        </p:nvSpPr>
        <p:spPr>
          <a:xfrm>
            <a:off x="323528" y="548680"/>
            <a:ext cx="6084168" cy="815608"/>
          </a:xfrm>
          <a:prstGeom prst="rect">
            <a:avLst/>
          </a:prstGeom>
        </p:spPr>
        <p:txBody>
          <a:bodyPr wrap="square">
            <a:spAutoFit/>
          </a:bodyPr>
          <a:lstStyle/>
          <a:p>
            <a:pPr algn="ctr"/>
            <a:r>
              <a:rPr lang="de-DE" sz="2700" b="1" kern="10" dirty="0">
                <a:ln w="17780" cmpd="sng">
                  <a:solidFill>
                    <a:schemeClr val="accent1">
                      <a:tint val="3000"/>
                    </a:schemeClr>
                  </a:solidFill>
                  <a:prstDash val="solid"/>
                  <a:miter lim="800000"/>
                </a:ln>
                <a:solidFill>
                  <a:srgbClr val="003366"/>
                </a:solidFill>
                <a:latin typeface="Arial Black" pitchFamily="34" charset="0"/>
                <a:cs typeface="Arial"/>
              </a:rPr>
              <a:t>  Projekt Pädagogik und Recht</a:t>
            </a:r>
            <a:r>
              <a:rPr lang="de-DE" sz="2000" b="1" dirty="0">
                <a:solidFill>
                  <a:srgbClr val="003366"/>
                </a:solidFill>
                <a:latin typeface="Arial Black" pitchFamily="34" charset="0"/>
              </a:rPr>
              <a:t>©                   </a:t>
            </a:r>
          </a:p>
          <a:p>
            <a:pPr algn="ctr"/>
            <a:r>
              <a:rPr lang="de-DE" sz="2000" b="1" kern="10" dirty="0">
                <a:ln w="17780" cmpd="sng">
                  <a:solidFill>
                    <a:schemeClr val="accent1">
                      <a:tint val="3000"/>
                    </a:schemeClr>
                  </a:solidFill>
                  <a:prstDash val="solid"/>
                  <a:miter lim="800000"/>
                </a:ln>
                <a:solidFill>
                  <a:srgbClr val="003366"/>
                </a:solidFill>
                <a:latin typeface="Arial"/>
                <a:cs typeface="Arial"/>
              </a:rPr>
              <a:t>    </a:t>
            </a:r>
            <a:r>
              <a:rPr lang="de-DE" sz="2000" dirty="0">
                <a:solidFill>
                  <a:srgbClr val="003366"/>
                </a:solidFill>
              </a:rPr>
              <a:t>www.paedagogikundrecht.de</a:t>
            </a:r>
            <a:endParaRPr lang="de-DE" sz="2000" b="1" dirty="0">
              <a:solidFill>
                <a:srgbClr val="003366"/>
              </a:solidFill>
            </a:endParaRPr>
          </a:p>
        </p:txBody>
      </p:sp>
      <p:sp>
        <p:nvSpPr>
          <p:cNvPr id="13" name="Rechteck 12"/>
          <p:cNvSpPr/>
          <p:nvPr/>
        </p:nvSpPr>
        <p:spPr>
          <a:xfrm>
            <a:off x="0" y="-7"/>
            <a:ext cx="9144000" cy="6840000"/>
          </a:xfrm>
          <a:prstGeom prst="rect">
            <a:avLst/>
          </a:prstGeom>
          <a:noFill/>
          <a:ln w="63500">
            <a:solidFill>
              <a:srgbClr val="003366"/>
            </a:solidFill>
          </a:ln>
        </p:spPr>
        <p:txBody>
          <a:bodyPr wrap="square" lIns="91440" tIns="45720" rIns="91440" bIns="45720">
            <a:spAutoFit/>
          </a:bodyPr>
          <a:lstStyle/>
          <a:p>
            <a:pPr algn="ctr">
              <a:defRPr/>
            </a:pPr>
            <a:endParaRPr lang="de-DE" sz="5400" b="1" kern="10" cap="none" spc="0" dirty="0">
              <a:ln w="17780" cmpd="sng">
                <a:solidFill>
                  <a:schemeClr val="accent1">
                    <a:tint val="3000"/>
                  </a:schemeClr>
                </a:solidFill>
                <a:prstDash val="solid"/>
                <a:miter lim="800000"/>
              </a:ln>
              <a:solidFill>
                <a:srgbClr val="003366"/>
              </a:solidFill>
              <a:effectLst>
                <a:outerShdw blurRad="55000" dist="50800" dir="5400000" algn="tl">
                  <a:srgbClr val="000000">
                    <a:alpha val="33000"/>
                  </a:srgbClr>
                </a:outerShdw>
              </a:effectLst>
              <a:latin typeface="Arial"/>
              <a:cs typeface="Arial"/>
            </a:endParaRPr>
          </a:p>
          <a:p>
            <a:pPr algn="ctr">
              <a:defRPr/>
            </a:pPr>
            <a:endParaRPr lang="de-DE" sz="4870" b="1" kern="10" cap="none" spc="0" dirty="0">
              <a:ln w="17780" cmpd="sng">
                <a:solidFill>
                  <a:schemeClr val="accent1">
                    <a:tint val="3000"/>
                  </a:schemeClr>
                </a:solidFill>
                <a:prstDash val="solid"/>
                <a:miter lim="800000"/>
              </a:ln>
              <a:solidFill>
                <a:srgbClr val="003366"/>
              </a:solidFill>
              <a:effectLst>
                <a:outerShdw blurRad="38100" dist="38100" dir="2700000" algn="tl">
                  <a:srgbClr val="000000">
                    <a:alpha val="43137"/>
                  </a:srgbClr>
                </a:outerShdw>
              </a:effectLst>
              <a:latin typeface="Arial Black" pitchFamily="34" charset="0"/>
              <a:cs typeface="Arial"/>
            </a:endParaRPr>
          </a:p>
          <a:p>
            <a:pPr algn="ctr">
              <a:defRPr/>
            </a:pPr>
            <a:endParaRPr lang="de-DE" sz="5150" b="1" kern="10" dirty="0">
              <a:ln w="17780" cmpd="sng">
                <a:solidFill>
                  <a:schemeClr val="accent1">
                    <a:tint val="3000"/>
                  </a:schemeClr>
                </a:solidFill>
                <a:prstDash val="solid"/>
                <a:miter lim="800000"/>
              </a:ln>
              <a:solidFill>
                <a:srgbClr val="003366"/>
              </a:solidFill>
              <a:effectLst>
                <a:outerShdw blurRad="38100" dist="38100" dir="2700000" algn="tl">
                  <a:srgbClr val="000000">
                    <a:alpha val="43137"/>
                  </a:srgbClr>
                </a:outerShdw>
              </a:effectLst>
              <a:latin typeface="Arial" pitchFamily="34" charset="0"/>
              <a:cs typeface="Arial"/>
            </a:endParaRPr>
          </a:p>
          <a:p>
            <a:pPr algn="ctr">
              <a:defRPr/>
            </a:pPr>
            <a:r>
              <a:rPr lang="de-DE" sz="5150" b="1" kern="10" dirty="0">
                <a:ln w="17780" cmpd="sng">
                  <a:solidFill>
                    <a:schemeClr val="accent1">
                      <a:tint val="3000"/>
                    </a:schemeClr>
                  </a:solidFill>
                  <a:prstDash val="solid"/>
                  <a:miter lim="800000"/>
                </a:ln>
                <a:solidFill>
                  <a:srgbClr val="003366"/>
                </a:solidFill>
                <a:effectLst>
                  <a:outerShdw blurRad="38100" dist="38100" dir="2700000" algn="tl">
                    <a:srgbClr val="000000">
                      <a:alpha val="43137"/>
                    </a:srgbClr>
                  </a:outerShdw>
                </a:effectLst>
                <a:latin typeface="Arial" pitchFamily="34" charset="0"/>
                <a:cs typeface="Arial"/>
              </a:rPr>
              <a:t>Kritische Situationen des pädagogischen Alltags </a:t>
            </a:r>
          </a:p>
          <a:p>
            <a:pPr algn="ctr">
              <a:defRPr/>
            </a:pPr>
            <a:r>
              <a:rPr lang="de-DE" sz="5150" b="1" kern="10" dirty="0">
                <a:ln w="17780" cmpd="sng">
                  <a:solidFill>
                    <a:schemeClr val="accent1">
                      <a:tint val="3000"/>
                    </a:schemeClr>
                  </a:solidFill>
                  <a:prstDash val="solid"/>
                  <a:miter lim="800000"/>
                </a:ln>
                <a:solidFill>
                  <a:srgbClr val="003366"/>
                </a:solidFill>
                <a:effectLst>
                  <a:outerShdw blurRad="38100" dist="38100" dir="2700000" algn="tl">
                    <a:srgbClr val="000000">
                      <a:alpha val="43137"/>
                    </a:srgbClr>
                  </a:outerShdw>
                </a:effectLst>
                <a:latin typeface="Arial" pitchFamily="34" charset="0"/>
                <a:cs typeface="Arial"/>
              </a:rPr>
              <a:t>- Mittelbar Verantwortliche -</a:t>
            </a:r>
          </a:p>
          <a:p>
            <a:pPr algn="ctr">
              <a:defRPr/>
            </a:pPr>
            <a:endParaRPr lang="de-DE" sz="5150" b="1" kern="10" dirty="0">
              <a:ln w="17780" cmpd="sng">
                <a:solidFill>
                  <a:schemeClr val="accent1">
                    <a:tint val="3000"/>
                  </a:schemeClr>
                </a:solidFill>
                <a:prstDash val="solid"/>
                <a:miter lim="800000"/>
              </a:ln>
              <a:solidFill>
                <a:srgbClr val="003366"/>
              </a:solidFill>
              <a:effectLst>
                <a:outerShdw blurRad="38100" dist="38100" dir="2700000" algn="tl">
                  <a:srgbClr val="000000">
                    <a:alpha val="43137"/>
                  </a:srgbClr>
                </a:outerShdw>
              </a:effectLst>
              <a:latin typeface="Arial" pitchFamily="34" charset="0"/>
              <a:cs typeface="Arial"/>
            </a:endParaRPr>
          </a:p>
          <a:p>
            <a:pPr algn="ctr">
              <a:defRPr/>
            </a:pPr>
            <a:r>
              <a:rPr lang="de-DE" sz="2000" b="1" kern="10" cap="all" dirty="0">
                <a:ln w="17780" cmpd="sng">
                  <a:solidFill>
                    <a:schemeClr val="accent1">
                      <a:tint val="3000"/>
                    </a:schemeClr>
                  </a:solidFill>
                  <a:prstDash val="solid"/>
                  <a:miter lim="800000"/>
                </a:ln>
                <a:solidFill>
                  <a:srgbClr val="003366"/>
                </a:solidFill>
                <a:latin typeface="Arial Black" pitchFamily="34" charset="0"/>
                <a:cs typeface="Arial"/>
              </a:rPr>
              <a:t>OASE WIEN   19.4.2018</a:t>
            </a:r>
          </a:p>
          <a:p>
            <a:pPr algn="ctr">
              <a:defRPr/>
            </a:pPr>
            <a:endParaRPr lang="de-DE" sz="2000" b="1" kern="10" cap="all" dirty="0">
              <a:ln w="17780" cmpd="sng">
                <a:solidFill>
                  <a:schemeClr val="accent1">
                    <a:tint val="3000"/>
                  </a:schemeClr>
                </a:solidFill>
                <a:prstDash val="solid"/>
                <a:miter lim="800000"/>
              </a:ln>
              <a:solidFill>
                <a:srgbClr val="003366"/>
              </a:solidFill>
              <a:effectLst>
                <a:outerShdw blurRad="55000" dist="50800" dir="5400000" algn="tl">
                  <a:srgbClr val="000000">
                    <a:alpha val="33000"/>
                  </a:srgbClr>
                </a:outerShdw>
              </a:effectLst>
              <a:latin typeface="Arial Black" pitchFamily="34" charset="0"/>
              <a:cs typeface="Arial"/>
            </a:endParaRPr>
          </a:p>
          <a:p>
            <a:pPr algn="ctr">
              <a:buFontTx/>
              <a:buChar char="-"/>
            </a:pPr>
            <a:endParaRPr lang="de-DE" sz="2800" b="1" cap="none" spc="0" dirty="0">
              <a:ln w="17780" cmpd="sng">
                <a:solidFill>
                  <a:schemeClr val="accent1">
                    <a:tint val="3000"/>
                  </a:schemeClr>
                </a:solidFill>
                <a:prstDash val="solid"/>
                <a:miter lim="800000"/>
              </a:ln>
              <a:solidFill>
                <a:srgbClr val="003366"/>
              </a:solidFill>
              <a:effectLst>
                <a:outerShdw blurRad="55000" dist="50800" dir="5400000" algn="tl">
                  <a:srgbClr val="000000">
                    <a:alpha val="33000"/>
                  </a:srgbClr>
                </a:outerShdw>
              </a:effectLst>
            </a:endParaRPr>
          </a:p>
        </p:txBody>
      </p:sp>
      <p:sp>
        <p:nvSpPr>
          <p:cNvPr id="7" name="Line 56"/>
          <p:cNvSpPr>
            <a:spLocks noChangeShapeType="1"/>
          </p:cNvSpPr>
          <p:nvPr/>
        </p:nvSpPr>
        <p:spPr bwMode="auto">
          <a:xfrm>
            <a:off x="0" y="5157192"/>
            <a:ext cx="9144000" cy="0"/>
          </a:xfrm>
          <a:prstGeom prst="line">
            <a:avLst/>
          </a:prstGeom>
          <a:noFill/>
          <a:ln w="38100">
            <a:solidFill>
              <a:srgbClr val="336699"/>
            </a:solidFill>
            <a:prstDash val="sysDot"/>
            <a:round/>
            <a:headEnd/>
            <a:tailEnd/>
          </a:ln>
        </p:spPr>
        <p:txBody>
          <a:bodyPr/>
          <a:lstStyle/>
          <a:p>
            <a:endParaRPr lang="de-DE"/>
          </a:p>
        </p:txBody>
      </p:sp>
    </p:spTree>
    <p:extLst>
      <p:ext uri="{BB962C8B-B14F-4D97-AF65-F5344CB8AC3E}">
        <p14:creationId xmlns:p14="http://schemas.microsoft.com/office/powerpoint/2010/main" val="103709531"/>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2"/>
            <a:ext cx="9144000" cy="6876000"/>
          </a:xfrm>
          <a:prstGeom prst="rect">
            <a:avLst/>
          </a:prstGeom>
          <a:solidFill>
            <a:srgbClr val="C0C0C0"/>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b="1" u="sng" dirty="0">
              <a:solidFill>
                <a:srgbClr val="003366"/>
              </a:solidFill>
              <a:effectLst>
                <a:outerShdw blurRad="38100" dist="38100" dir="2700000" algn="tl">
                  <a:srgbClr val="000000">
                    <a:alpha val="43137"/>
                  </a:srgbClr>
                </a:outerShdw>
              </a:effectLst>
              <a:latin typeface="Arial" pitchFamily="34" charset="0"/>
              <a:cs typeface="Arial" pitchFamily="34" charset="0"/>
            </a:endParaRPr>
          </a:p>
          <a:p>
            <a:pPr marL="457200" lvl="0" indent="-457200"/>
            <a:endParaRPr lang="de-DE" sz="2000" b="1" dirty="0">
              <a:solidFill>
                <a:srgbClr val="003366"/>
              </a:solidFill>
              <a:effectLst>
                <a:outerShdw blurRad="38100" dist="38100" dir="2700000" algn="tl">
                  <a:srgbClr val="000000">
                    <a:alpha val="43137"/>
                  </a:srgbClr>
                </a:outerShdw>
              </a:effectLst>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6" name="Rectangle 4"/>
          <p:cNvSpPr>
            <a:spLocks noChangeArrowheads="1"/>
          </p:cNvSpPr>
          <p:nvPr/>
        </p:nvSpPr>
        <p:spPr bwMode="auto">
          <a:xfrm>
            <a:off x="0" y="-90000"/>
            <a:ext cx="9144000" cy="6948000"/>
          </a:xfrm>
          <a:prstGeom prst="rect">
            <a:avLst/>
          </a:prstGeom>
          <a:solidFill>
            <a:schemeClr val="bg1"/>
          </a:solidFill>
          <a:ln w="63500">
            <a:solidFill>
              <a:srgbClr val="003366"/>
            </a:solidFill>
            <a:miter lim="800000"/>
            <a:headEnd/>
            <a:tailEnd/>
          </a:ln>
        </p:spPr>
        <p:txBody>
          <a:bodyPr/>
          <a:lstStyle/>
          <a:p>
            <a:pPr>
              <a:tabLst>
                <a:tab pos="88900" algn="l"/>
              </a:tabLst>
            </a:pPr>
            <a:endParaRPr lang="de-DE" sz="2000" b="1" dirty="0">
              <a:solidFill>
                <a:srgbClr val="003366"/>
              </a:solidFill>
              <a:effectLst>
                <a:outerShdw blurRad="38100" dist="38100" dir="2700000" algn="tl">
                  <a:srgbClr val="000000">
                    <a:alpha val="43137"/>
                  </a:srgbClr>
                </a:outerShdw>
              </a:effectLst>
            </a:endParaRPr>
          </a:p>
          <a:p>
            <a:pPr>
              <a:tabLst>
                <a:tab pos="88900" algn="l"/>
              </a:tabLst>
            </a:pPr>
            <a:endParaRPr lang="de-DE" sz="2000" b="1" dirty="0">
              <a:solidFill>
                <a:srgbClr val="003366"/>
              </a:solidFill>
              <a:effectLst>
                <a:outerShdw blurRad="38100" dist="38100" dir="2700000" algn="tl">
                  <a:srgbClr val="000000">
                    <a:alpha val="43137"/>
                  </a:srgbClr>
                </a:outerShdw>
              </a:effectLst>
            </a:endParaRPr>
          </a:p>
          <a:p>
            <a:pPr>
              <a:tabLst>
                <a:tab pos="88900" algn="l"/>
              </a:tabLst>
            </a:pPr>
            <a:endParaRPr lang="de-DE" sz="2000" b="1" dirty="0">
              <a:solidFill>
                <a:srgbClr val="003366"/>
              </a:solidFill>
              <a:effectLst>
                <a:outerShdw blurRad="38100" dist="38100" dir="2700000" algn="tl">
                  <a:srgbClr val="000000">
                    <a:alpha val="43137"/>
                  </a:srgbClr>
                </a:outerShdw>
              </a:effectLst>
            </a:endParaRPr>
          </a:p>
          <a:p>
            <a:pPr>
              <a:tabLst>
                <a:tab pos="88900" algn="l"/>
              </a:tabLst>
            </a:pPr>
            <a:endParaRPr lang="de-DE" sz="2000" b="1" dirty="0">
              <a:solidFill>
                <a:srgbClr val="003366"/>
              </a:solidFill>
              <a:effectLst>
                <a:outerShdw blurRad="38100" dist="38100" dir="2700000" algn="tl">
                  <a:srgbClr val="000000">
                    <a:alpha val="43137"/>
                  </a:srgbClr>
                </a:outerShdw>
              </a:effectLst>
            </a:endParaRPr>
          </a:p>
          <a:p>
            <a:pPr>
              <a:tabLst>
                <a:tab pos="88900" algn="l"/>
              </a:tabLst>
            </a:pPr>
            <a:r>
              <a:rPr lang="de-DE" sz="2000" b="1" dirty="0">
                <a:solidFill>
                  <a:srgbClr val="003366"/>
                </a:solidFill>
                <a:effectLst>
                  <a:outerShdw blurRad="38100" dist="38100" dir="2700000" algn="tl">
                    <a:srgbClr val="000000">
                      <a:alpha val="43137"/>
                    </a:srgbClr>
                  </a:outerShdw>
                </a:effectLst>
              </a:rPr>
              <a:t>Kritische Situationen d. pädagogischen Alltags - Mittelbar Verantwortliche</a:t>
            </a:r>
          </a:p>
          <a:p>
            <a:pPr>
              <a:tabLst>
                <a:tab pos="88900" algn="l"/>
              </a:tabLst>
            </a:pPr>
            <a:endParaRPr lang="de-DE" sz="2000" b="1" dirty="0">
              <a:solidFill>
                <a:srgbClr val="003366"/>
              </a:solidFill>
              <a:effectLst>
                <a:outerShdw blurRad="38100" dist="38100" dir="2700000" algn="tl">
                  <a:srgbClr val="000000">
                    <a:alpha val="43137"/>
                  </a:srgbClr>
                </a:outerShdw>
              </a:effectLst>
            </a:endParaRPr>
          </a:p>
          <a:p>
            <a:pPr>
              <a:tabLst>
                <a:tab pos="88900" algn="l"/>
              </a:tabLst>
            </a:pPr>
            <a:r>
              <a:rPr lang="de-DE" sz="2000" dirty="0">
                <a:solidFill>
                  <a:srgbClr val="003366"/>
                </a:solidFill>
              </a:rPr>
              <a:t>1.  Gesellschaftliche Rahmenbedingungen / „Kindeswohl“- Beliebigkeit </a:t>
            </a:r>
          </a:p>
          <a:p>
            <a:pPr>
              <a:tabLst>
                <a:tab pos="88900" algn="l"/>
              </a:tabLst>
            </a:pPr>
            <a:r>
              <a:rPr lang="de-DE" sz="2000" dirty="0">
                <a:solidFill>
                  <a:srgbClr val="003366"/>
                </a:solidFill>
              </a:rPr>
              <a:t>2.  Dominanz der Juristen</a:t>
            </a:r>
          </a:p>
          <a:p>
            <a:pPr>
              <a:tabLst>
                <a:tab pos="88900" algn="l"/>
              </a:tabLst>
            </a:pPr>
            <a:r>
              <a:rPr lang="de-DE" sz="2000" dirty="0">
                <a:solidFill>
                  <a:srgbClr val="003366"/>
                </a:solidFill>
              </a:rPr>
              <a:t>3.  Fachdiskurs „Leitlinien Kindeswohl“ starten </a:t>
            </a:r>
          </a:p>
          <a:p>
            <a:pPr>
              <a:tabLst>
                <a:tab pos="88900" algn="l"/>
              </a:tabLst>
            </a:pPr>
            <a:r>
              <a:rPr lang="de-DE" sz="2000" dirty="0">
                <a:solidFill>
                  <a:srgbClr val="003366"/>
                </a:solidFill>
              </a:rPr>
              <a:t>4.  Pädagogik u. Recht treffen sich vor Gericht - warum nicht vorher?</a:t>
            </a:r>
          </a:p>
          <a:p>
            <a:pPr>
              <a:tabLst>
                <a:tab pos="88900" algn="l"/>
              </a:tabLst>
            </a:pPr>
            <a:r>
              <a:rPr lang="de-DE" sz="2000" dirty="0">
                <a:solidFill>
                  <a:srgbClr val="003366"/>
                </a:solidFill>
              </a:rPr>
              <a:t>5.  Kindeswohl - Entscheidungen werden in 3 Stufen getroffen</a:t>
            </a:r>
          </a:p>
          <a:p>
            <a:pPr>
              <a:tabLst>
                <a:tab pos="88900" algn="l"/>
              </a:tabLst>
            </a:pPr>
            <a:r>
              <a:rPr lang="de-DE" sz="2000" dirty="0">
                <a:solidFill>
                  <a:srgbClr val="003366"/>
                </a:solidFill>
              </a:rPr>
              <a:t>6.  Die Begriffe „Kindeswohl“ und „Kindeswohlgefährdung“</a:t>
            </a:r>
          </a:p>
          <a:p>
            <a:pPr>
              <a:tabLst>
                <a:tab pos="88900" algn="l"/>
              </a:tabLst>
            </a:pPr>
            <a:r>
              <a:rPr lang="de-DE" sz="2000" dirty="0">
                <a:solidFill>
                  <a:srgbClr val="003366"/>
                </a:solidFill>
              </a:rPr>
              <a:t>7.  Grenzsetzung / Prüfschema</a:t>
            </a:r>
          </a:p>
          <a:p>
            <a:pPr>
              <a:tabLst>
                <a:tab pos="88900" algn="l"/>
              </a:tabLst>
            </a:pPr>
            <a:r>
              <a:rPr lang="de-DE" sz="2000" dirty="0">
                <a:solidFill>
                  <a:srgbClr val="003366"/>
                </a:solidFill>
              </a:rPr>
              <a:t>8.  Grenzsetzung - Freiheit der Fortbewegung</a:t>
            </a:r>
          </a:p>
          <a:p>
            <a:pPr>
              <a:tabLst>
                <a:tab pos="88900" algn="l"/>
              </a:tabLst>
            </a:pPr>
            <a:r>
              <a:rPr lang="de-DE" sz="2000" dirty="0">
                <a:solidFill>
                  <a:srgbClr val="003366"/>
                </a:solidFill>
              </a:rPr>
              <a:t>9.  Trägerverantwortung </a:t>
            </a:r>
          </a:p>
          <a:p>
            <a:pPr>
              <a:tabLst>
                <a:tab pos="88900" algn="l"/>
              </a:tabLst>
            </a:pPr>
            <a:r>
              <a:rPr lang="de-DE" sz="2000" dirty="0">
                <a:solidFill>
                  <a:srgbClr val="003366"/>
                </a:solidFill>
              </a:rPr>
              <a:t>10. Trägerverantwortung / Fachliche Handlungsleitlinien</a:t>
            </a:r>
          </a:p>
          <a:p>
            <a:pPr>
              <a:tabLst>
                <a:tab pos="88900" algn="l"/>
              </a:tabLst>
            </a:pPr>
            <a:endParaRPr lang="de-DE" sz="2000" dirty="0">
              <a:solidFill>
                <a:srgbClr val="003366"/>
              </a:solidFill>
            </a:endParaRPr>
          </a:p>
          <a:p>
            <a:pPr>
              <a:tabLst>
                <a:tab pos="88900" algn="l"/>
              </a:tabLst>
            </a:pPr>
            <a:r>
              <a:rPr lang="de-DE" sz="2000" b="1" dirty="0">
                <a:solidFill>
                  <a:srgbClr val="003366"/>
                </a:solidFill>
              </a:rPr>
              <a:t>Workshop</a:t>
            </a:r>
          </a:p>
          <a:p>
            <a:pPr>
              <a:tabLst>
                <a:tab pos="88900" algn="l"/>
              </a:tabLst>
            </a:pPr>
            <a:r>
              <a:rPr lang="de-DE" sz="2000" dirty="0">
                <a:solidFill>
                  <a:srgbClr val="003366"/>
                </a:solidFill>
              </a:rPr>
              <a:t>- Grenzen der Erziehung/ ausgerichtet auf den päd. Alltag</a:t>
            </a:r>
          </a:p>
          <a:p>
            <a:pPr>
              <a:tabLst>
                <a:tab pos="88900" algn="l"/>
              </a:tabLst>
            </a:pPr>
            <a:r>
              <a:rPr lang="de-DE" sz="2000" dirty="0">
                <a:solidFill>
                  <a:srgbClr val="003366"/>
                </a:solidFill>
              </a:rPr>
              <a:t>- Der Umgang mit der Aufsichtsbehörde</a:t>
            </a:r>
          </a:p>
          <a:p>
            <a:pPr>
              <a:tabLst>
                <a:tab pos="88900" algn="l"/>
              </a:tabLst>
            </a:pPr>
            <a:r>
              <a:rPr lang="de-DE" sz="2000" dirty="0">
                <a:solidFill>
                  <a:srgbClr val="003366"/>
                </a:solidFill>
              </a:rPr>
              <a:t>- „Datenschutz/ Verschwiegenheit“</a:t>
            </a:r>
          </a:p>
          <a:p>
            <a:pPr>
              <a:tabLst>
                <a:tab pos="88900" algn="l"/>
              </a:tabLst>
            </a:pPr>
            <a:r>
              <a:rPr lang="de-DE" sz="2000" b="1" dirty="0">
                <a:solidFill>
                  <a:srgbClr val="003366"/>
                </a:solidFill>
              </a:rPr>
              <a:t>Zusammenfassung beider Tage/ Wie geht es weiter ?</a:t>
            </a:r>
          </a:p>
          <a:p>
            <a:pPr>
              <a:tabLst>
                <a:tab pos="88900" algn="l"/>
              </a:tabLst>
            </a:pPr>
            <a:endParaRPr lang="de-DE" sz="2000" dirty="0">
              <a:solidFill>
                <a:srgbClr val="003366"/>
              </a:solidFill>
            </a:endParaRPr>
          </a:p>
          <a:p>
            <a:pPr>
              <a:tabLst>
                <a:tab pos="88900" algn="l"/>
              </a:tabLst>
            </a:pPr>
            <a:endParaRPr lang="de-DE" sz="2000" dirty="0">
              <a:solidFill>
                <a:srgbClr val="003366"/>
              </a:solidFill>
            </a:endParaRPr>
          </a:p>
        </p:txBody>
      </p:sp>
      <p:sp>
        <p:nvSpPr>
          <p:cNvPr id="7" name="Rechteck 7"/>
          <p:cNvSpPr>
            <a:spLocks noChangeArrowheads="1"/>
          </p:cNvSpPr>
          <p:nvPr/>
        </p:nvSpPr>
        <p:spPr bwMode="auto">
          <a:xfrm>
            <a:off x="6372200" y="116632"/>
            <a:ext cx="2520280" cy="684000"/>
          </a:xfrm>
          <a:prstGeom prst="rect">
            <a:avLst/>
          </a:prstGeom>
          <a:solidFill>
            <a:schemeClr val="bg1"/>
          </a:solidFill>
          <a:ln w="63500">
            <a:solidFill>
              <a:srgbClr val="003366"/>
            </a:solidFill>
            <a:miter lim="800000"/>
            <a:headEnd/>
            <a:tailEnd/>
          </a:ln>
        </p:spPr>
        <p:txBody>
          <a:bodyPr wrap="square">
            <a:spAutoFit/>
          </a:bodyPr>
          <a:lstStyle/>
          <a:p>
            <a:pPr lvl="0" algn="ctr"/>
            <a:r>
              <a:rPr lang="de-DE" sz="3200" b="1" u="sng" dirty="0">
                <a:solidFill>
                  <a:srgbClr val="003366"/>
                </a:solidFill>
              </a:rPr>
              <a:t>Gliederung</a:t>
            </a:r>
          </a:p>
          <a:p>
            <a:endParaRPr lang="de-DE" sz="2400" b="1" i="1" dirty="0">
              <a:solidFill>
                <a:srgbClr val="003366"/>
              </a:solidFill>
            </a:endParaRPr>
          </a:p>
        </p:txBody>
      </p:sp>
      <p:cxnSp>
        <p:nvCxnSpPr>
          <p:cNvPr id="3" name="Gerader Verbinder 2">
            <a:extLst>
              <a:ext uri="{FF2B5EF4-FFF2-40B4-BE49-F238E27FC236}">
                <a16:creationId xmlns:a16="http://schemas.microsoft.com/office/drawing/2014/main" id="{7121B03B-906E-4D6E-80EF-F557389A3BA3}"/>
              </a:ext>
            </a:extLst>
          </p:cNvPr>
          <p:cNvCxnSpPr/>
          <p:nvPr/>
        </p:nvCxnSpPr>
        <p:spPr>
          <a:xfrm>
            <a:off x="107504" y="5085184"/>
            <a:ext cx="8928992" cy="0"/>
          </a:xfrm>
          <a:prstGeom prst="line">
            <a:avLst/>
          </a:prstGeom>
          <a:ln w="508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095035"/>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hteck 7"/>
          <p:cNvSpPr>
            <a:spLocks noChangeArrowheads="1"/>
          </p:cNvSpPr>
          <p:nvPr/>
        </p:nvSpPr>
        <p:spPr bwMode="auto">
          <a:xfrm>
            <a:off x="0" y="-4"/>
            <a:ext cx="9144000" cy="6876000"/>
          </a:xfrm>
          <a:prstGeom prst="rect">
            <a:avLst/>
          </a:prstGeom>
          <a:solidFill>
            <a:schemeClr val="bg1"/>
          </a:solidFill>
          <a:ln w="63500">
            <a:solidFill>
              <a:srgbClr val="003366"/>
            </a:solidFill>
            <a:miter lim="800000"/>
            <a:headEnd/>
            <a:tailEnd/>
          </a:ln>
        </p:spPr>
        <p:txBody>
          <a:bodyPr>
            <a:spAutoFit/>
          </a:bodyPr>
          <a:lstStyle/>
          <a:p>
            <a:pPr marL="457200" indent="-457200">
              <a:defRPr/>
            </a:pPr>
            <a:r>
              <a:rPr lang="de-DE" sz="2400" b="1" dirty="0">
                <a:solidFill>
                  <a:srgbClr val="003366"/>
                </a:solidFill>
              </a:rPr>
              <a:t>8.   </a:t>
            </a:r>
            <a:r>
              <a:rPr lang="de-DE" sz="2400" b="1" dirty="0">
                <a:solidFill>
                  <a:srgbClr val="003366"/>
                </a:solidFill>
                <a:effectLst>
                  <a:outerShdw blurRad="38100" dist="38100" dir="2700000" algn="tl">
                    <a:srgbClr val="000000">
                      <a:alpha val="43137"/>
                    </a:srgbClr>
                  </a:outerShdw>
                </a:effectLst>
              </a:rPr>
              <a:t>Abgrenzung zulässige Macht- Machtmissbrauch</a:t>
            </a:r>
          </a:p>
          <a:p>
            <a:pPr marL="457200" indent="-457200">
              <a:defRPr/>
            </a:pPr>
            <a:endParaRPr lang="de-DE" sz="2400" b="1" dirty="0">
              <a:solidFill>
                <a:srgbClr val="003366"/>
              </a:solidFill>
              <a:effectLst>
                <a:outerShdw blurRad="38100" dist="38100" dir="2700000" algn="tl">
                  <a:srgbClr val="000000">
                    <a:alpha val="43137"/>
                  </a:srgbClr>
                </a:outerShdw>
              </a:effectLst>
            </a:endParaRPr>
          </a:p>
          <a:p>
            <a:pPr marL="457200" indent="-457200">
              <a:defRPr/>
            </a:pPr>
            <a:r>
              <a:rPr lang="de-DE" sz="2000" b="1" dirty="0">
                <a:solidFill>
                  <a:srgbClr val="003366"/>
                </a:solidFill>
              </a:rPr>
              <a:t> </a:t>
            </a:r>
          </a:p>
          <a:p>
            <a:pPr marL="457200" indent="-457200">
              <a:defRPr/>
            </a:pPr>
            <a:r>
              <a:rPr lang="de-DE" sz="2000" b="1" dirty="0">
                <a:solidFill>
                  <a:srgbClr val="003366"/>
                </a:solidFill>
              </a:rPr>
              <a:t>1. Gesellschaftliche Rahmenbedingungen / „Kindeswohl“- Beliebigkeit </a:t>
            </a:r>
          </a:p>
          <a:p>
            <a:pPr marL="457200" indent="-457200">
              <a:defRPr/>
            </a:pPr>
            <a:endParaRPr lang="de-DE" sz="2000" b="1" dirty="0">
              <a:solidFill>
                <a:srgbClr val="003366"/>
              </a:solidFill>
            </a:endParaRPr>
          </a:p>
          <a:p>
            <a:pPr marL="457200" indent="-457200">
              <a:defRPr/>
            </a:pPr>
            <a:r>
              <a:rPr lang="de-DE" sz="2000" b="1" dirty="0">
                <a:solidFill>
                  <a:srgbClr val="003366"/>
                </a:solidFill>
              </a:rPr>
              <a:t>-      </a:t>
            </a:r>
            <a:r>
              <a:rPr lang="de-DE" sz="2000" dirty="0">
                <a:solidFill>
                  <a:srgbClr val="003366"/>
                </a:solidFill>
              </a:rPr>
              <a:t>Z.T. sind Entscheidungen, die Kinder/ Jugendliche betreffen, entgegen Art3 UNKRK nicht  primär am „Kindeswohl“ ausgerichtet: so wird  z.B.  pauschal  behauptet, die </a:t>
            </a:r>
            <a:r>
              <a:rPr lang="de-DE" sz="2000" dirty="0" err="1">
                <a:solidFill>
                  <a:srgbClr val="003366"/>
                </a:solidFill>
              </a:rPr>
              <a:t>außerfamil</a:t>
            </a:r>
            <a:r>
              <a:rPr lang="de-DE" sz="2000" dirty="0">
                <a:solidFill>
                  <a:srgbClr val="003366"/>
                </a:solidFill>
              </a:rPr>
              <a:t>. Betreuung v. Kindern unter 3 Jahren entspräche dem „Kindeswohl“, ohne zu  berücksichtigen, dass  dies - je nach Kind - </a:t>
            </a:r>
            <a:r>
              <a:rPr lang="de-DE" sz="2000" dirty="0" err="1">
                <a:solidFill>
                  <a:srgbClr val="003366"/>
                </a:solidFill>
              </a:rPr>
              <a:t>un</a:t>
            </a:r>
            <a:r>
              <a:rPr lang="de-DE" sz="2000" dirty="0">
                <a:solidFill>
                  <a:srgbClr val="003366"/>
                </a:solidFill>
              </a:rPr>
              <a:t>- </a:t>
            </a:r>
            <a:r>
              <a:rPr lang="de-DE" sz="2000" dirty="0" err="1">
                <a:solidFill>
                  <a:srgbClr val="003366"/>
                </a:solidFill>
              </a:rPr>
              <a:t>terschiedlich</a:t>
            </a:r>
            <a:r>
              <a:rPr lang="de-DE" sz="2000" dirty="0">
                <a:solidFill>
                  <a:srgbClr val="003366"/>
                </a:solidFill>
              </a:rPr>
              <a:t> zu bewerten ist. </a:t>
            </a:r>
          </a:p>
          <a:p>
            <a:pPr marL="457200" indent="-457200">
              <a:defRPr/>
            </a:pPr>
            <a:r>
              <a:rPr lang="de-DE" sz="2000" dirty="0">
                <a:solidFill>
                  <a:srgbClr val="003366"/>
                </a:solidFill>
              </a:rPr>
              <a:t>-      Es  gibt oft  ausschließlich  subjektive  „Kindeswohl“- Interpretationen: „ich weiß was für das Kind gut ist“ (wohlverstandenes Kindesinteresse ?)    </a:t>
            </a:r>
          </a:p>
          <a:p>
            <a:pPr marL="457200" indent="-457200">
              <a:defRPr/>
            </a:pPr>
            <a:r>
              <a:rPr lang="de-DE" sz="2000" dirty="0">
                <a:solidFill>
                  <a:srgbClr val="003366"/>
                </a:solidFill>
              </a:rPr>
              <a:t>-      Z.T.  werden „Kindeswohl“- Gefährdungen  gleichgesetzt mit „kindeswohl“- widrigen Zuständen.</a:t>
            </a:r>
          </a:p>
          <a:p>
            <a:pPr marL="457200" indent="-457200">
              <a:buFontTx/>
              <a:buChar char="-"/>
              <a:defRPr/>
            </a:pPr>
            <a:r>
              <a:rPr lang="de-DE" sz="2000" dirty="0">
                <a:solidFill>
                  <a:srgbClr val="003366"/>
                </a:solidFill>
              </a:rPr>
              <a:t>Unterschiedliche  Auslegung  des  „</a:t>
            </a:r>
            <a:r>
              <a:rPr lang="de-DE" sz="2000" dirty="0" err="1">
                <a:solidFill>
                  <a:srgbClr val="003366"/>
                </a:solidFill>
              </a:rPr>
              <a:t>Gewalt“verbots</a:t>
            </a:r>
            <a:r>
              <a:rPr lang="de-DE" sz="2000" dirty="0">
                <a:solidFill>
                  <a:srgbClr val="003366"/>
                </a:solidFill>
              </a:rPr>
              <a:t>: z.B. Klaps auf  den Hin- kopf „Schlagen“/ „Gewalt“? Hat die  Rechtslehre eine Antwort? Wohl nur im  strafrechtlichen Rahmen d. „Körperverletzung“. Hilft dies ?</a:t>
            </a:r>
          </a:p>
          <a:p>
            <a:pPr marL="457200" indent="-457200">
              <a:defRPr/>
            </a:pPr>
            <a:r>
              <a:rPr lang="de-DE" sz="2000" dirty="0">
                <a:solidFill>
                  <a:srgbClr val="003366"/>
                </a:solidFill>
              </a:rPr>
              <a:t>-      Dauerstreit in der Fachwelt „Pro und Contra geschlossene Gruppen“</a:t>
            </a:r>
          </a:p>
          <a:p>
            <a:pPr marL="457200" indent="-457200">
              <a:defRPr/>
            </a:pPr>
            <a:endParaRPr lang="de-DE" sz="2000" dirty="0">
              <a:solidFill>
                <a:srgbClr val="003366"/>
              </a:solidFill>
            </a:endParaRPr>
          </a:p>
          <a:p>
            <a:pPr marL="457200" indent="-457200">
              <a:defRPr/>
            </a:pPr>
            <a:endParaRPr lang="de-DE" sz="2400" dirty="0">
              <a:solidFill>
                <a:srgbClr val="003366"/>
              </a:solidFill>
            </a:endParaRPr>
          </a:p>
        </p:txBody>
      </p:sp>
      <p:sp>
        <p:nvSpPr>
          <p:cNvPr id="6" name="Rechteck 5"/>
          <p:cNvSpPr/>
          <p:nvPr/>
        </p:nvSpPr>
        <p:spPr>
          <a:xfrm>
            <a:off x="0" y="0"/>
            <a:ext cx="9144000" cy="461665"/>
          </a:xfrm>
          <a:prstGeom prst="rect">
            <a:avLst/>
          </a:prstGeom>
          <a:solidFill>
            <a:schemeClr val="bg1"/>
          </a:solidFill>
        </p:spPr>
        <p:txBody>
          <a:bodyPr>
            <a:spAutoFit/>
          </a:bodyPr>
          <a:lstStyle/>
          <a:p>
            <a:pPr>
              <a:defRPr/>
            </a:pPr>
            <a:endParaRPr lang="de-DE" sz="2400" u="sng" dirty="0">
              <a:solidFill>
                <a:srgbClr val="003366"/>
              </a:solidFill>
              <a:effectLst>
                <a:outerShdw blurRad="38100" dist="38100" dir="2700000" algn="tl">
                  <a:srgbClr val="000000">
                    <a:alpha val="43137"/>
                  </a:srgbClr>
                </a:outerShdw>
              </a:effectLst>
            </a:endParaRPr>
          </a:p>
        </p:txBody>
      </p:sp>
      <p:sp>
        <p:nvSpPr>
          <p:cNvPr id="7" name="Rechteck 7">
            <a:extLst>
              <a:ext uri="{FF2B5EF4-FFF2-40B4-BE49-F238E27FC236}">
                <a16:creationId xmlns:a16="http://schemas.microsoft.com/office/drawing/2014/main" id="{C688E115-61C6-4725-82FB-4AD588B2F146}"/>
              </a:ext>
            </a:extLst>
          </p:cNvPr>
          <p:cNvSpPr>
            <a:spLocks noChangeArrowheads="1"/>
          </p:cNvSpPr>
          <p:nvPr/>
        </p:nvSpPr>
        <p:spPr bwMode="auto">
          <a:xfrm>
            <a:off x="0" y="-4"/>
            <a:ext cx="9144000" cy="461665"/>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sym typeface="Symbol"/>
              </a:rPr>
              <a:t>    Grenzsetzungen im päd. Alltag - mittelbar Verantwortliche</a:t>
            </a:r>
            <a:endParaRPr lang="de-DE" sz="2000" b="1" i="1" dirty="0">
              <a:solidFill>
                <a:srgbClr val="003366"/>
              </a:solidFill>
            </a:endParaRPr>
          </a:p>
        </p:txBody>
      </p:sp>
    </p:spTree>
    <p:extLst>
      <p:ext uri="{BB962C8B-B14F-4D97-AF65-F5344CB8AC3E}">
        <p14:creationId xmlns:p14="http://schemas.microsoft.com/office/powerpoint/2010/main" val="3198336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5" end="5"/>
                                            </p:txEl>
                                          </p:spTgt>
                                        </p:tgtEl>
                                        <p:attrNameLst>
                                          <p:attrName>style.visibility</p:attrName>
                                        </p:attrNameLst>
                                      </p:cBhvr>
                                      <p:to>
                                        <p:strVal val="visible"/>
                                      </p:to>
                                    </p:set>
                                    <p:anim calcmode="lin" valueType="num">
                                      <p:cBhvr additive="base">
                                        <p:cTn id="7"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6" end="6"/>
                                            </p:txEl>
                                          </p:spTgt>
                                        </p:tgtEl>
                                        <p:attrNameLst>
                                          <p:attrName>style.visibility</p:attrName>
                                        </p:attrNameLst>
                                      </p:cBhvr>
                                      <p:to>
                                        <p:strVal val="visible"/>
                                      </p:to>
                                    </p:set>
                                    <p:anim calcmode="lin" valueType="num">
                                      <p:cBhvr additive="base">
                                        <p:cTn id="13"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9">
                                            <p:txEl>
                                              <p:pRg st="7" end="7"/>
                                            </p:txEl>
                                          </p:spTgt>
                                        </p:tgtEl>
                                        <p:attrNameLst>
                                          <p:attrName>style.visibility</p:attrName>
                                        </p:attrNameLst>
                                      </p:cBhvr>
                                      <p:to>
                                        <p:strVal val="visible"/>
                                      </p:to>
                                    </p:set>
                                    <p:anim calcmode="lin" valueType="num">
                                      <p:cBhvr additive="base">
                                        <p:cTn id="19"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299">
                                            <p:txEl>
                                              <p:pRg st="8" end="8"/>
                                            </p:txEl>
                                          </p:spTgt>
                                        </p:tgtEl>
                                        <p:attrNameLst>
                                          <p:attrName>style.visibility</p:attrName>
                                        </p:attrNameLst>
                                      </p:cBhvr>
                                      <p:to>
                                        <p:strVal val="visible"/>
                                      </p:to>
                                    </p:set>
                                    <p:anim calcmode="lin" valueType="num">
                                      <p:cBhvr additive="base">
                                        <p:cTn id="25"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5299">
                                            <p:txEl>
                                              <p:pRg st="9" end="9"/>
                                            </p:txEl>
                                          </p:spTgt>
                                        </p:tgtEl>
                                        <p:attrNameLst>
                                          <p:attrName>style.visibility</p:attrName>
                                        </p:attrNameLst>
                                      </p:cBhvr>
                                      <p:to>
                                        <p:strVal val="visible"/>
                                      </p:to>
                                    </p:set>
                                    <p:anim calcmode="lin" valueType="num">
                                      <p:cBhvr additive="base">
                                        <p:cTn id="31"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hteck 7"/>
          <p:cNvSpPr>
            <a:spLocks noChangeArrowheads="1"/>
          </p:cNvSpPr>
          <p:nvPr/>
        </p:nvSpPr>
        <p:spPr bwMode="auto">
          <a:xfrm>
            <a:off x="0" y="-4"/>
            <a:ext cx="9144000" cy="6876000"/>
          </a:xfrm>
          <a:prstGeom prst="rect">
            <a:avLst/>
          </a:prstGeom>
          <a:solidFill>
            <a:schemeClr val="bg1"/>
          </a:solidFill>
          <a:ln w="63500">
            <a:solidFill>
              <a:srgbClr val="003366"/>
            </a:solidFill>
            <a:miter lim="800000"/>
            <a:headEnd/>
            <a:tailEnd/>
          </a:ln>
        </p:spPr>
        <p:txBody>
          <a:bodyPr>
            <a:spAutoFit/>
          </a:bodyPr>
          <a:lstStyle/>
          <a:p>
            <a:pPr marL="457200" indent="-457200">
              <a:defRPr/>
            </a:pPr>
            <a:r>
              <a:rPr lang="de-DE" sz="2400" b="1" dirty="0">
                <a:solidFill>
                  <a:srgbClr val="003366"/>
                </a:solidFill>
              </a:rPr>
              <a:t>8.   </a:t>
            </a:r>
            <a:r>
              <a:rPr lang="de-DE" sz="2400" b="1" dirty="0">
                <a:solidFill>
                  <a:srgbClr val="003366"/>
                </a:solidFill>
                <a:effectLst>
                  <a:outerShdw blurRad="38100" dist="38100" dir="2700000" algn="tl">
                    <a:srgbClr val="000000">
                      <a:alpha val="43137"/>
                    </a:srgbClr>
                  </a:outerShdw>
                </a:effectLst>
              </a:rPr>
              <a:t>Abgrenzung zulässige Macht- Machtmissbrauch</a:t>
            </a:r>
          </a:p>
          <a:p>
            <a:pPr marL="457200" indent="-457200">
              <a:defRPr/>
            </a:pPr>
            <a:endParaRPr lang="de-DE" sz="2400" b="1" dirty="0">
              <a:solidFill>
                <a:srgbClr val="003366"/>
              </a:solidFill>
              <a:effectLst>
                <a:outerShdw blurRad="38100" dist="38100" dir="2700000" algn="tl">
                  <a:srgbClr val="000000">
                    <a:alpha val="43137"/>
                  </a:srgbClr>
                </a:outerShdw>
              </a:effectLst>
            </a:endParaRPr>
          </a:p>
          <a:p>
            <a:r>
              <a:rPr lang="de-DE" sz="2000" b="1" dirty="0">
                <a:solidFill>
                  <a:srgbClr val="003366"/>
                </a:solidFill>
              </a:rPr>
              <a:t> </a:t>
            </a:r>
          </a:p>
          <a:p>
            <a:pPr algn="ctr"/>
            <a:r>
              <a:rPr lang="de-DE" sz="2000" b="1" dirty="0">
                <a:solidFill>
                  <a:srgbClr val="003366"/>
                </a:solidFill>
              </a:rPr>
              <a:t>2. Dominanz der Juristen</a:t>
            </a:r>
          </a:p>
          <a:p>
            <a:pPr algn="ctr"/>
            <a:endParaRPr lang="de-DE" sz="2000" b="1" dirty="0">
              <a:solidFill>
                <a:srgbClr val="003366"/>
              </a:solidFill>
            </a:endParaRPr>
          </a:p>
          <a:p>
            <a:endParaRPr lang="de-DE" sz="2000" b="1" dirty="0">
              <a:solidFill>
                <a:srgbClr val="003366"/>
              </a:solidFill>
            </a:endParaRPr>
          </a:p>
          <a:p>
            <a:pPr marL="342900" indent="-342900">
              <a:buFont typeface="Arial" panose="020B0604020202020204" pitchFamily="34" charset="0"/>
              <a:buChar char="•"/>
            </a:pPr>
            <a:r>
              <a:rPr lang="de-DE" sz="2000" b="1" dirty="0">
                <a:solidFill>
                  <a:srgbClr val="003366"/>
                </a:solidFill>
              </a:rPr>
              <a:t>Beispiel formal rechtl. Bewertung: </a:t>
            </a:r>
            <a:r>
              <a:rPr lang="de-DE" sz="2000" dirty="0">
                <a:solidFill>
                  <a:srgbClr val="003366"/>
                </a:solidFill>
              </a:rPr>
              <a:t>Ein Schüler einer 9. Klasse stört an ei- </a:t>
            </a:r>
            <a:r>
              <a:rPr lang="de-DE" sz="2000" dirty="0" err="1">
                <a:solidFill>
                  <a:srgbClr val="003366"/>
                </a:solidFill>
              </a:rPr>
              <a:t>nem</a:t>
            </a:r>
            <a:r>
              <a:rPr lang="de-DE" sz="2000" dirty="0">
                <a:solidFill>
                  <a:srgbClr val="003366"/>
                </a:solidFill>
              </a:rPr>
              <a:t> Freitag den Unterricht massiv, der Lehrer zieht deshalb das Handy des Jungen ein. Erst  am folgenden Montag dürfen die Eltern d. Mobiltelefon wie- der abholen. Der Junge u. seine Eltern sind empört und klagen: der Schüler sei in seiner  Ehre verletzt, gedemütigt worden (</a:t>
            </a:r>
            <a:r>
              <a:rPr lang="de-DE" sz="2000" dirty="0" err="1">
                <a:solidFill>
                  <a:srgbClr val="003366"/>
                </a:solidFill>
              </a:rPr>
              <a:t>unzul</a:t>
            </a:r>
            <a:r>
              <a:rPr lang="de-DE" sz="2000" dirty="0">
                <a:solidFill>
                  <a:srgbClr val="003366"/>
                </a:solidFill>
              </a:rPr>
              <a:t>. „Gewalt“).  Außerdem  habe der Lehrer unzulässig in die Erziehung der Eltern eingegriffen. Die </a:t>
            </a:r>
            <a:r>
              <a:rPr lang="de-DE" sz="2000" dirty="0" err="1">
                <a:solidFill>
                  <a:srgbClr val="003366"/>
                </a:solidFill>
              </a:rPr>
              <a:t>Klä</a:t>
            </a:r>
            <a:r>
              <a:rPr lang="de-DE" sz="2000" dirty="0">
                <a:solidFill>
                  <a:srgbClr val="003366"/>
                </a:solidFill>
              </a:rPr>
              <a:t>- </a:t>
            </a:r>
            <a:r>
              <a:rPr lang="de-DE" sz="2000" dirty="0" err="1">
                <a:solidFill>
                  <a:srgbClr val="003366"/>
                </a:solidFill>
              </a:rPr>
              <a:t>ger</a:t>
            </a:r>
            <a:r>
              <a:rPr lang="de-DE" sz="2000" dirty="0">
                <a:solidFill>
                  <a:srgbClr val="003366"/>
                </a:solidFill>
              </a:rPr>
              <a:t> wollen festgestellt wissen, dass das Verhalten rechtswidrig ist. </a:t>
            </a:r>
          </a:p>
          <a:p>
            <a:pPr marL="342900" indent="-342900">
              <a:buFont typeface="Arial" panose="020B0604020202020204" pitchFamily="34" charset="0"/>
              <a:buChar char="•"/>
            </a:pPr>
            <a:endParaRPr lang="de-DE" sz="2000" dirty="0">
              <a:solidFill>
                <a:srgbClr val="003366"/>
              </a:solidFill>
            </a:endParaRPr>
          </a:p>
          <a:p>
            <a:pPr marL="342900" indent="-342900">
              <a:buFont typeface="Arial" panose="020B0604020202020204" pitchFamily="34" charset="0"/>
              <a:buChar char="•"/>
            </a:pPr>
            <a:r>
              <a:rPr lang="de-DE" sz="2000" dirty="0">
                <a:solidFill>
                  <a:srgbClr val="003366"/>
                </a:solidFill>
              </a:rPr>
              <a:t>Der Fall landet vor </a:t>
            </a:r>
            <a:r>
              <a:rPr lang="de-DE" sz="2000" dirty="0" err="1">
                <a:solidFill>
                  <a:srgbClr val="003366"/>
                </a:solidFill>
              </a:rPr>
              <a:t>d.Verwaltungsgericht</a:t>
            </a:r>
            <a:r>
              <a:rPr lang="de-DE" sz="2000" dirty="0">
                <a:solidFill>
                  <a:srgbClr val="003366"/>
                </a:solidFill>
              </a:rPr>
              <a:t> Berlin. Die Richter merken an, dass d. Wegnahme des Mobiltelefons über  d. Wochenende „kein schwerwiegen- der Grundrechtseingriff“ sei. Dass der Schüler nach eigenen Angaben „</a:t>
            </a:r>
            <a:r>
              <a:rPr lang="de-DE" sz="2000" dirty="0" err="1">
                <a:solidFill>
                  <a:srgbClr val="003366"/>
                </a:solidFill>
              </a:rPr>
              <a:t>plötz</a:t>
            </a:r>
            <a:r>
              <a:rPr lang="de-DE" sz="2000" dirty="0">
                <a:solidFill>
                  <a:srgbClr val="003366"/>
                </a:solidFill>
              </a:rPr>
              <a:t>- </a:t>
            </a:r>
            <a:r>
              <a:rPr lang="de-DE" sz="2000" dirty="0" err="1">
                <a:solidFill>
                  <a:srgbClr val="003366"/>
                </a:solidFill>
              </a:rPr>
              <a:t>lich</a:t>
            </a:r>
            <a:r>
              <a:rPr lang="de-DE" sz="2000" dirty="0">
                <a:solidFill>
                  <a:srgbClr val="003366"/>
                </a:solidFill>
              </a:rPr>
              <a:t> unerreichbar“ war, sei „keine unzumutbare </a:t>
            </a:r>
            <a:r>
              <a:rPr lang="de-DE" sz="2000" dirty="0" err="1">
                <a:solidFill>
                  <a:srgbClr val="003366"/>
                </a:solidFill>
              </a:rPr>
              <a:t>Beeinträchtigg</a:t>
            </a:r>
            <a:r>
              <a:rPr lang="de-DE" sz="2000" dirty="0">
                <a:solidFill>
                  <a:srgbClr val="003366"/>
                </a:solidFill>
              </a:rPr>
              <a:t>. seiner Grund- rechte“. </a:t>
            </a:r>
            <a:r>
              <a:rPr lang="de-DE" sz="2000" b="1" dirty="0">
                <a:solidFill>
                  <a:srgbClr val="003366"/>
                </a:solidFill>
              </a:rPr>
              <a:t>Die Vorfrage  der „fachlichen Legitimität“ spielte keine Rolle.</a:t>
            </a:r>
          </a:p>
          <a:p>
            <a:pPr marL="342900" indent="-342900">
              <a:buFont typeface="Arial" panose="020B0604020202020204" pitchFamily="34" charset="0"/>
              <a:buChar char="•"/>
            </a:pPr>
            <a:endParaRPr lang="de-DE" sz="2000" dirty="0">
              <a:solidFill>
                <a:srgbClr val="003366"/>
              </a:solidFill>
            </a:endParaRPr>
          </a:p>
          <a:p>
            <a:endParaRPr lang="de-DE" sz="2400" dirty="0">
              <a:solidFill>
                <a:srgbClr val="003366"/>
              </a:solidFill>
            </a:endParaRPr>
          </a:p>
        </p:txBody>
      </p:sp>
      <p:sp>
        <p:nvSpPr>
          <p:cNvPr id="6" name="Rechteck 5"/>
          <p:cNvSpPr/>
          <p:nvPr/>
        </p:nvSpPr>
        <p:spPr>
          <a:xfrm>
            <a:off x="0" y="0"/>
            <a:ext cx="9144000" cy="461665"/>
          </a:xfrm>
          <a:prstGeom prst="rect">
            <a:avLst/>
          </a:prstGeom>
          <a:solidFill>
            <a:schemeClr val="bg1"/>
          </a:solidFill>
        </p:spPr>
        <p:txBody>
          <a:bodyPr>
            <a:spAutoFit/>
          </a:bodyPr>
          <a:lstStyle/>
          <a:p>
            <a:pPr>
              <a:defRPr/>
            </a:pPr>
            <a:endParaRPr lang="de-DE" sz="2400" u="sng" dirty="0">
              <a:solidFill>
                <a:srgbClr val="003366"/>
              </a:solidFill>
              <a:effectLst>
                <a:outerShdw blurRad="38100" dist="38100" dir="2700000" algn="tl">
                  <a:srgbClr val="000000">
                    <a:alpha val="43137"/>
                  </a:srgbClr>
                </a:outerShdw>
              </a:effectLst>
            </a:endParaRPr>
          </a:p>
        </p:txBody>
      </p:sp>
      <p:sp>
        <p:nvSpPr>
          <p:cNvPr id="7" name="Rechteck 7">
            <a:extLst>
              <a:ext uri="{FF2B5EF4-FFF2-40B4-BE49-F238E27FC236}">
                <a16:creationId xmlns:a16="http://schemas.microsoft.com/office/drawing/2014/main" id="{EDD4F730-6782-4D03-AECC-9584A53BB0B2}"/>
              </a:ext>
            </a:extLst>
          </p:cNvPr>
          <p:cNvSpPr>
            <a:spLocks noChangeArrowheads="1"/>
          </p:cNvSpPr>
          <p:nvPr/>
        </p:nvSpPr>
        <p:spPr bwMode="auto">
          <a:xfrm>
            <a:off x="0" y="-4"/>
            <a:ext cx="9144000" cy="461665"/>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sym typeface="Symbol"/>
              </a:rPr>
              <a:t>    Grenzsetzungen im päd. Alltag - mittelbar Verantwortliche</a:t>
            </a:r>
            <a:endParaRPr lang="de-DE" sz="2000" b="1" i="1" dirty="0">
              <a:solidFill>
                <a:srgbClr val="003366"/>
              </a:solidFill>
            </a:endParaRPr>
          </a:p>
        </p:txBody>
      </p:sp>
    </p:spTree>
    <p:extLst>
      <p:ext uri="{BB962C8B-B14F-4D97-AF65-F5344CB8AC3E}">
        <p14:creationId xmlns:p14="http://schemas.microsoft.com/office/powerpoint/2010/main" val="162746333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124" name="Rectangle 2"/>
          <p:cNvSpPr>
            <a:spLocks noChangeArrowheads="1"/>
          </p:cNvSpPr>
          <p:nvPr/>
        </p:nvSpPr>
        <p:spPr bwMode="auto">
          <a:xfrm>
            <a:off x="0" y="-22427"/>
            <a:ext cx="9144000" cy="6840000"/>
          </a:xfrm>
          <a:prstGeom prst="rect">
            <a:avLst/>
          </a:prstGeom>
          <a:noFill/>
          <a:ln w="63500">
            <a:solidFill>
              <a:srgbClr val="003366"/>
            </a:solid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10" name="Rechteck 9"/>
          <p:cNvSpPr/>
          <p:nvPr/>
        </p:nvSpPr>
        <p:spPr>
          <a:xfrm>
            <a:off x="0" y="589573"/>
            <a:ext cx="9144000" cy="6228000"/>
          </a:xfrm>
          <a:prstGeom prst="rect">
            <a:avLst/>
          </a:prstGeom>
        </p:spPr>
        <p:txBody>
          <a:bodyPr wrap="square">
            <a:spAutoFit/>
          </a:bodyPr>
          <a:lstStyle/>
          <a:p>
            <a:endParaRPr lang="de-DE" b="1" dirty="0"/>
          </a:p>
          <a:p>
            <a:r>
              <a:rPr lang="de-DE" sz="2000" b="1" dirty="0">
                <a:solidFill>
                  <a:srgbClr val="003366"/>
                </a:solidFill>
              </a:rPr>
              <a:t>Das Thema „Handlungssicherheit“ ist nicht evident, steht Lösungen nicht offen: weder in der pädagogischen Praxis noch in Behörden (Tabuthema):</a:t>
            </a:r>
          </a:p>
          <a:p>
            <a:endParaRPr lang="de-DE" sz="2000" b="1" dirty="0">
              <a:solidFill>
                <a:srgbClr val="003366"/>
              </a:solidFill>
            </a:endParaRPr>
          </a:p>
          <a:p>
            <a:pPr marL="719138" indent="-271463">
              <a:buFont typeface="Arial" pitchFamily="34" charset="0"/>
              <a:buChar char="•"/>
            </a:pPr>
            <a:r>
              <a:rPr lang="de-DE" sz="2000" dirty="0">
                <a:solidFill>
                  <a:srgbClr val="003366"/>
                </a:solidFill>
              </a:rPr>
              <a:t>PädagogInnen öffnen sich zum Teil nicht in krisenhaften Situationen des pädagogischen  Alltags, wollen sich und  anderen nicht  eingestehen, an eigene Grenzen zu stoßen.</a:t>
            </a:r>
          </a:p>
          <a:p>
            <a:pPr marL="447675"/>
            <a:endParaRPr lang="de-DE" sz="2000" dirty="0">
              <a:solidFill>
                <a:srgbClr val="003366"/>
              </a:solidFill>
            </a:endParaRPr>
          </a:p>
          <a:p>
            <a:pPr marL="719138" indent="-271463">
              <a:buFont typeface="Arial" pitchFamily="34" charset="0"/>
              <a:buChar char="•"/>
            </a:pPr>
            <a:r>
              <a:rPr lang="de-DE" sz="2000" dirty="0">
                <a:solidFill>
                  <a:srgbClr val="003366"/>
                </a:solidFill>
              </a:rPr>
              <a:t>Oft werden betriebsintern arbeitsrechtliche Konsequenzen befürchtet und Rechtfertigungsdruck gegenüber Aufsichtsinstanzen.</a:t>
            </a:r>
          </a:p>
          <a:p>
            <a:pPr marL="447675"/>
            <a:endParaRPr lang="de-DE" sz="2000" dirty="0">
              <a:solidFill>
                <a:srgbClr val="003366"/>
              </a:solidFill>
            </a:endParaRPr>
          </a:p>
          <a:p>
            <a:pPr marL="719138" indent="-271463">
              <a:buFont typeface="Arial" pitchFamily="34" charset="0"/>
              <a:buChar char="•"/>
            </a:pPr>
            <a:r>
              <a:rPr lang="de-DE" sz="2000" dirty="0">
                <a:solidFill>
                  <a:srgbClr val="003366"/>
                </a:solidFill>
              </a:rPr>
              <a:t>Kindern und Jugendlichen stehen zwar Beschwerdewege offen, im Span- </a:t>
            </a:r>
            <a:r>
              <a:rPr lang="de-DE" sz="2000" dirty="0" err="1">
                <a:solidFill>
                  <a:srgbClr val="003366"/>
                </a:solidFill>
              </a:rPr>
              <a:t>nungsfeld</a:t>
            </a:r>
            <a:r>
              <a:rPr lang="de-DE" sz="2000" dirty="0">
                <a:solidFill>
                  <a:srgbClr val="003366"/>
                </a:solidFill>
              </a:rPr>
              <a:t> Kindesrechte - Erziehung bei päd. Grenzsetzungen entstehen- de Probleme werden aber  oft nicht wahrgenommen. </a:t>
            </a:r>
            <a:r>
              <a:rPr lang="de-DE" sz="2000" dirty="0" err="1">
                <a:solidFill>
                  <a:srgbClr val="003366"/>
                </a:solidFill>
              </a:rPr>
              <a:t>Beschwerdeinstan-zen</a:t>
            </a:r>
            <a:r>
              <a:rPr lang="de-DE" sz="2000" dirty="0">
                <a:solidFill>
                  <a:srgbClr val="003366"/>
                </a:solidFill>
              </a:rPr>
              <a:t>  können kaum zu  Lösungen beitragen, da sie oft Subjektivität durch  eigene ersetzen, sich nicht mit objektivierenden Kriterien </a:t>
            </a:r>
            <a:r>
              <a:rPr lang="de-DE" sz="2000" dirty="0" err="1">
                <a:solidFill>
                  <a:srgbClr val="003366"/>
                </a:solidFill>
              </a:rPr>
              <a:t>d.„Kindeswohl</a:t>
            </a:r>
            <a:r>
              <a:rPr lang="de-DE" sz="2000" dirty="0">
                <a:solidFill>
                  <a:srgbClr val="003366"/>
                </a:solidFill>
              </a:rPr>
              <a:t>“- Auslegung auseinander setzen.</a:t>
            </a:r>
            <a:endParaRPr lang="de-DE" sz="2000" dirty="0">
              <a:solidFill>
                <a:srgbClr val="003366"/>
              </a:solidFill>
              <a:latin typeface="Arial" panose="020B0604020202020204" pitchFamily="34" charset="0"/>
              <a:cs typeface="Arial" panose="020B0604020202020204" pitchFamily="34" charset="0"/>
            </a:endParaRPr>
          </a:p>
          <a:p>
            <a:pPr marL="719138" indent="-271463">
              <a:buFont typeface="Arial" pitchFamily="34" charset="0"/>
              <a:buChar char="•"/>
            </a:pPr>
            <a:endParaRPr lang="de-DE" sz="2000" dirty="0">
              <a:solidFill>
                <a:srgbClr val="003366"/>
              </a:solidFill>
            </a:endParaRPr>
          </a:p>
          <a:p>
            <a:pPr marL="719138" indent="-271463">
              <a:buFont typeface="Arial" pitchFamily="34" charset="0"/>
              <a:buChar char="•"/>
            </a:pPr>
            <a:endParaRPr lang="de-DE" sz="2000" dirty="0">
              <a:solidFill>
                <a:srgbClr val="003366"/>
              </a:solidFill>
            </a:endParaRPr>
          </a:p>
          <a:p>
            <a:pPr marL="447675"/>
            <a:r>
              <a:rPr lang="de-DE" sz="2000" dirty="0">
                <a:solidFill>
                  <a:srgbClr val="003366"/>
                </a:solidFill>
                <a:latin typeface="Arial" panose="020B0604020202020204" pitchFamily="34" charset="0"/>
                <a:cs typeface="Arial" panose="020B0604020202020204" pitchFamily="34" charset="0"/>
              </a:rPr>
              <a:t> </a:t>
            </a:r>
          </a:p>
          <a:p>
            <a:pPr marL="719138" indent="-271463">
              <a:buFont typeface="Arial" pitchFamily="34" charset="0"/>
              <a:buChar char="•"/>
            </a:pPr>
            <a:endParaRPr lang="de-DE" sz="2000" dirty="0">
              <a:solidFill>
                <a:srgbClr val="003366"/>
              </a:solidFill>
              <a:latin typeface="Arial" panose="020B0604020202020204" pitchFamily="34" charset="0"/>
              <a:cs typeface="Arial" panose="020B0604020202020204" pitchFamily="34" charset="0"/>
            </a:endParaRPr>
          </a:p>
          <a:p>
            <a:pPr marL="719138" indent="-271463">
              <a:buFont typeface="Arial" pitchFamily="34" charset="0"/>
              <a:buChar char="•"/>
            </a:pPr>
            <a:endParaRPr lang="de-DE" sz="2000" dirty="0"/>
          </a:p>
          <a:p>
            <a:endParaRPr lang="de-DE" sz="2000" dirty="0">
              <a:solidFill>
                <a:srgbClr val="003366"/>
              </a:solidFill>
            </a:endParaRPr>
          </a:p>
        </p:txBody>
      </p:sp>
      <p:sp>
        <p:nvSpPr>
          <p:cNvPr id="7" name="Rechteck 7">
            <a:extLst>
              <a:ext uri="{FF2B5EF4-FFF2-40B4-BE49-F238E27FC236}">
                <a16:creationId xmlns:a16="http://schemas.microsoft.com/office/drawing/2014/main" id="{BD65A661-4369-4161-932B-0ADADB8F3492}"/>
              </a:ext>
            </a:extLst>
          </p:cNvPr>
          <p:cNvSpPr>
            <a:spLocks noChangeArrowheads="1"/>
          </p:cNvSpPr>
          <p:nvPr/>
        </p:nvSpPr>
        <p:spPr bwMode="auto">
          <a:xfrm>
            <a:off x="0" y="-90001"/>
            <a:ext cx="9144000" cy="648000"/>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rPr>
              <a:t> </a:t>
            </a:r>
            <a:r>
              <a:rPr lang="de-DE" sz="2400" b="1" dirty="0">
                <a:solidFill>
                  <a:srgbClr val="003366"/>
                </a:solidFill>
                <a:effectLst>
                  <a:outerShdw blurRad="38100" dist="38100" dir="2700000" algn="tl">
                    <a:srgbClr val="000000">
                      <a:alpha val="43137"/>
                    </a:srgbClr>
                  </a:outerShdw>
                </a:effectLst>
                <a:sym typeface="Symbol"/>
              </a:rPr>
              <a:t>I. Grenzsetzungen - Problemanalyse   </a:t>
            </a:r>
            <a:r>
              <a:rPr lang="de-DE" sz="2000" b="1" dirty="0">
                <a:solidFill>
                  <a:srgbClr val="003366"/>
                </a:solidFill>
                <a:sym typeface="Symbol"/>
              </a:rPr>
              <a:t>3. Grundlegendes </a:t>
            </a:r>
            <a:endParaRPr lang="de-DE" sz="2000" b="1" i="1" dirty="0">
              <a:solidFill>
                <a:srgbClr val="003366"/>
              </a:solidFill>
            </a:endParaRPr>
          </a:p>
        </p:txBody>
      </p:sp>
    </p:spTree>
    <p:extLst>
      <p:ext uri="{BB962C8B-B14F-4D97-AF65-F5344CB8AC3E}">
        <p14:creationId xmlns:p14="http://schemas.microsoft.com/office/powerpoint/2010/main" val="1000167556"/>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hteck 7"/>
          <p:cNvSpPr>
            <a:spLocks noChangeArrowheads="1"/>
          </p:cNvSpPr>
          <p:nvPr/>
        </p:nvSpPr>
        <p:spPr bwMode="auto">
          <a:xfrm>
            <a:off x="0" y="-5"/>
            <a:ext cx="9144000" cy="6840000"/>
          </a:xfrm>
          <a:prstGeom prst="rect">
            <a:avLst/>
          </a:prstGeom>
          <a:solidFill>
            <a:schemeClr val="bg1"/>
          </a:solidFill>
          <a:ln w="63500">
            <a:solidFill>
              <a:srgbClr val="003366"/>
            </a:solidFill>
            <a:miter lim="800000"/>
            <a:headEnd/>
            <a:tailEnd/>
          </a:ln>
        </p:spPr>
        <p:txBody>
          <a:bodyPr>
            <a:spAutoFit/>
          </a:bodyPr>
          <a:lstStyle/>
          <a:p>
            <a:pPr marL="457200" indent="-457200">
              <a:defRPr/>
            </a:pPr>
            <a:r>
              <a:rPr lang="de-DE" sz="2400" b="1" dirty="0">
                <a:solidFill>
                  <a:srgbClr val="003366"/>
                </a:solidFill>
              </a:rPr>
              <a:t>8.   </a:t>
            </a:r>
            <a:r>
              <a:rPr lang="de-DE" sz="2400" b="1" dirty="0">
                <a:solidFill>
                  <a:srgbClr val="003366"/>
                </a:solidFill>
                <a:effectLst>
                  <a:outerShdw blurRad="38100" dist="38100" dir="2700000" algn="tl">
                    <a:srgbClr val="000000">
                      <a:alpha val="43137"/>
                    </a:srgbClr>
                  </a:outerShdw>
                </a:effectLst>
              </a:rPr>
              <a:t>Abgrenzung zulässige Macht- Machtmissbrauch</a:t>
            </a:r>
          </a:p>
          <a:p>
            <a:pPr marL="457200" indent="-457200">
              <a:defRPr/>
            </a:pPr>
            <a:endParaRPr lang="de-DE" sz="2400" b="1" dirty="0">
              <a:solidFill>
                <a:srgbClr val="003366"/>
              </a:solidFill>
              <a:effectLst>
                <a:outerShdw blurRad="38100" dist="38100" dir="2700000" algn="tl">
                  <a:srgbClr val="000000">
                    <a:alpha val="43137"/>
                  </a:srgbClr>
                </a:outerShdw>
              </a:effectLst>
            </a:endParaRPr>
          </a:p>
          <a:p>
            <a:pPr algn="ctr"/>
            <a:r>
              <a:rPr lang="de-DE" sz="2000" b="1" dirty="0">
                <a:solidFill>
                  <a:srgbClr val="003366"/>
                </a:solidFill>
              </a:rPr>
              <a:t> 2. Dominanz der Juristen</a:t>
            </a:r>
          </a:p>
          <a:p>
            <a:endParaRPr lang="de-DE" sz="2000" b="1" dirty="0">
              <a:solidFill>
                <a:srgbClr val="003366"/>
              </a:solidFill>
            </a:endParaRPr>
          </a:p>
          <a:p>
            <a:pPr marL="342900" indent="-342900">
              <a:buFont typeface="Arial" panose="020B0604020202020204" pitchFamily="34" charset="0"/>
              <a:buChar char="•"/>
            </a:pPr>
            <a:r>
              <a:rPr lang="de-DE" sz="2000" b="1" dirty="0">
                <a:solidFill>
                  <a:srgbClr val="003366"/>
                </a:solidFill>
              </a:rPr>
              <a:t>Entspricht es dem Interesse der Kinder u. Jugendlichen</a:t>
            </a:r>
            <a:r>
              <a:rPr lang="de-DE" sz="2000" dirty="0">
                <a:solidFill>
                  <a:srgbClr val="003366"/>
                </a:solidFill>
              </a:rPr>
              <a:t>, die  </a:t>
            </a:r>
            <a:r>
              <a:rPr lang="de-DE" sz="2000" dirty="0" err="1">
                <a:solidFill>
                  <a:srgbClr val="003366"/>
                </a:solidFill>
              </a:rPr>
              <a:t>außerfami</a:t>
            </a:r>
            <a:r>
              <a:rPr lang="de-DE" sz="2000" dirty="0">
                <a:solidFill>
                  <a:srgbClr val="003366"/>
                </a:solidFill>
              </a:rPr>
              <a:t>-   </a:t>
            </a:r>
          </a:p>
          <a:p>
            <a:r>
              <a:rPr lang="de-DE" sz="2000" dirty="0">
                <a:solidFill>
                  <a:srgbClr val="003366"/>
                </a:solidFill>
              </a:rPr>
              <a:t>    </a:t>
            </a:r>
            <a:r>
              <a:rPr lang="de-DE" sz="2000" dirty="0" err="1">
                <a:solidFill>
                  <a:srgbClr val="003366"/>
                </a:solidFill>
              </a:rPr>
              <a:t>miliärer</a:t>
            </a:r>
            <a:r>
              <a:rPr lang="de-DE" sz="2000" dirty="0">
                <a:solidFill>
                  <a:srgbClr val="003366"/>
                </a:solidFill>
              </a:rPr>
              <a:t> Erziehung anvertraut sind, dass Fragen des "Kindeswohls" und  Ver- </a:t>
            </a:r>
          </a:p>
          <a:p>
            <a:r>
              <a:rPr lang="de-DE" sz="2000" dirty="0">
                <a:solidFill>
                  <a:srgbClr val="003366"/>
                </a:solidFill>
              </a:rPr>
              <a:t>    </a:t>
            </a:r>
            <a:r>
              <a:rPr lang="de-DE" sz="2000" dirty="0" err="1">
                <a:solidFill>
                  <a:srgbClr val="003366"/>
                </a:solidFill>
              </a:rPr>
              <a:t>dachtsmomente</a:t>
            </a:r>
            <a:r>
              <a:rPr lang="de-DE" sz="2000" dirty="0">
                <a:solidFill>
                  <a:srgbClr val="003366"/>
                </a:solidFill>
              </a:rPr>
              <a:t> von „Kindeswohlgefährdung“ nur rechtlich, z.B. strafrechtlich </a:t>
            </a:r>
          </a:p>
          <a:p>
            <a:r>
              <a:rPr lang="de-DE" sz="2000" dirty="0">
                <a:solidFill>
                  <a:srgbClr val="003366"/>
                </a:solidFill>
              </a:rPr>
              <a:t>    aufgearbeitet werden?  Beispiel „Ermittlungen </a:t>
            </a:r>
            <a:r>
              <a:rPr lang="de-DE" sz="2000" dirty="0" err="1">
                <a:solidFill>
                  <a:srgbClr val="003366"/>
                </a:solidFill>
              </a:rPr>
              <a:t>Freiheitsberaubg</a:t>
            </a:r>
            <a:r>
              <a:rPr lang="de-DE" sz="2000" dirty="0">
                <a:solidFill>
                  <a:srgbClr val="003366"/>
                </a:solidFill>
              </a:rPr>
              <a:t>. Niederrhein“</a:t>
            </a:r>
          </a:p>
          <a:p>
            <a:endParaRPr lang="de-DE" sz="2000" dirty="0">
              <a:solidFill>
                <a:srgbClr val="003366"/>
              </a:solidFill>
            </a:endParaRPr>
          </a:p>
          <a:p>
            <a:r>
              <a:rPr lang="de-DE" sz="2000" dirty="0">
                <a:solidFill>
                  <a:srgbClr val="003366"/>
                </a:solidFill>
              </a:rPr>
              <a:t>Ausschließlich  rechtliche Analysen  grenzwertigen Verhaltens sind nicht </a:t>
            </a:r>
            <a:r>
              <a:rPr lang="de-DE" sz="2000" dirty="0" err="1">
                <a:solidFill>
                  <a:srgbClr val="003366"/>
                </a:solidFill>
              </a:rPr>
              <a:t>geeig</a:t>
            </a:r>
            <a:r>
              <a:rPr lang="de-DE" sz="2000" dirty="0">
                <a:solidFill>
                  <a:srgbClr val="003366"/>
                </a:solidFill>
              </a:rPr>
              <a:t>- </a:t>
            </a:r>
            <a:r>
              <a:rPr lang="de-DE" sz="2000" dirty="0" err="1">
                <a:solidFill>
                  <a:srgbClr val="003366"/>
                </a:solidFill>
              </a:rPr>
              <a:t>net</a:t>
            </a:r>
            <a:r>
              <a:rPr lang="de-DE" sz="2000" dirty="0">
                <a:solidFill>
                  <a:srgbClr val="003366"/>
                </a:solidFill>
              </a:rPr>
              <a:t>, die Handlungssicherheit d. PädagogInnen zu stabilisieren. Wenn wir davon </a:t>
            </a:r>
            <a:r>
              <a:rPr lang="de-DE" sz="2000" dirty="0" err="1">
                <a:solidFill>
                  <a:srgbClr val="003366"/>
                </a:solidFill>
              </a:rPr>
              <a:t>ausgehen,dass</a:t>
            </a:r>
            <a:r>
              <a:rPr lang="de-DE" sz="2000" dirty="0">
                <a:solidFill>
                  <a:srgbClr val="003366"/>
                </a:solidFill>
              </a:rPr>
              <a:t> nur </a:t>
            </a:r>
            <a:r>
              <a:rPr lang="de-DE" sz="2000" dirty="0" err="1">
                <a:solidFill>
                  <a:srgbClr val="003366"/>
                </a:solidFill>
              </a:rPr>
              <a:t>fachl.legitimes</a:t>
            </a:r>
            <a:r>
              <a:rPr lang="de-DE" sz="2000" dirty="0">
                <a:solidFill>
                  <a:srgbClr val="003366"/>
                </a:solidFill>
              </a:rPr>
              <a:t>/ begründbares Verhalten rechtens sein kann, bedarf es im Vorfeld jeder rechtl. Würdigung einer fachlichen: fehlt diese </a:t>
            </a:r>
            <a:r>
              <a:rPr lang="de-DE" sz="2000" dirty="0" err="1">
                <a:solidFill>
                  <a:srgbClr val="003366"/>
                </a:solidFill>
              </a:rPr>
              <a:t>vorge</a:t>
            </a:r>
            <a:r>
              <a:rPr lang="de-DE" sz="2000" dirty="0">
                <a:solidFill>
                  <a:srgbClr val="003366"/>
                </a:solidFill>
              </a:rPr>
              <a:t>- schaltete </a:t>
            </a:r>
            <a:r>
              <a:rPr lang="de-DE" sz="2000" dirty="0" err="1">
                <a:solidFill>
                  <a:srgbClr val="003366"/>
                </a:solidFill>
              </a:rPr>
              <a:t>fachl</a:t>
            </a:r>
            <a:r>
              <a:rPr lang="de-DE" sz="2000" dirty="0">
                <a:solidFill>
                  <a:srgbClr val="003366"/>
                </a:solidFill>
              </a:rPr>
              <a:t>. </a:t>
            </a:r>
            <a:r>
              <a:rPr lang="de-DE" sz="2000" dirty="0" err="1">
                <a:solidFill>
                  <a:srgbClr val="003366"/>
                </a:solidFill>
              </a:rPr>
              <a:t>Bewertg</a:t>
            </a:r>
            <a:r>
              <a:rPr lang="de-DE" sz="2000" dirty="0">
                <a:solidFill>
                  <a:srgbClr val="003366"/>
                </a:solidFill>
              </a:rPr>
              <a:t>., ist von einem formal juristischen, kaum  </a:t>
            </a:r>
            <a:r>
              <a:rPr lang="de-DE" sz="2000" dirty="0" err="1">
                <a:solidFill>
                  <a:srgbClr val="003366"/>
                </a:solidFill>
              </a:rPr>
              <a:t>praxisgerech</a:t>
            </a:r>
            <a:r>
              <a:rPr lang="de-DE" sz="2000" dirty="0">
                <a:solidFill>
                  <a:srgbClr val="003366"/>
                </a:solidFill>
              </a:rPr>
              <a:t>-</a:t>
            </a:r>
          </a:p>
          <a:p>
            <a:r>
              <a:rPr lang="de-DE" sz="2000" dirty="0" err="1">
                <a:solidFill>
                  <a:srgbClr val="003366"/>
                </a:solidFill>
              </a:rPr>
              <a:t>ten</a:t>
            </a:r>
            <a:r>
              <a:rPr lang="de-DE" sz="2000" dirty="0">
                <a:solidFill>
                  <a:srgbClr val="003366"/>
                </a:solidFill>
              </a:rPr>
              <a:t> Ergebnis auszugehen.</a:t>
            </a:r>
          </a:p>
          <a:p>
            <a:pPr>
              <a:buFont typeface="Arial" pitchFamily="34" charset="0"/>
              <a:buChar char="•"/>
            </a:pPr>
            <a:endParaRPr lang="de-DE" sz="2000" dirty="0">
              <a:solidFill>
                <a:srgbClr val="003366"/>
              </a:solidFill>
            </a:endParaRPr>
          </a:p>
          <a:p>
            <a:r>
              <a:rPr lang="de-DE" sz="2000" dirty="0">
                <a:solidFill>
                  <a:srgbClr val="003366"/>
                </a:solidFill>
              </a:rPr>
              <a:t>Welche Sachverhaltsbewertung  ist im Sinne päd. Qualität besser geeignet: die juristische mit unscharfer Grenze (z.B. „Kindeswohl“) oder die pädagogische im Sinne fachlicher Legitimität?</a:t>
            </a:r>
          </a:p>
          <a:p>
            <a:pPr>
              <a:buFont typeface="Arial" pitchFamily="34" charset="0"/>
              <a:buChar char="•"/>
            </a:pPr>
            <a:endParaRPr lang="de-DE" sz="2000" dirty="0">
              <a:solidFill>
                <a:srgbClr val="003366"/>
              </a:solidFill>
            </a:endParaRPr>
          </a:p>
          <a:p>
            <a:endParaRPr lang="de-DE" sz="2400" dirty="0">
              <a:solidFill>
                <a:srgbClr val="003366"/>
              </a:solidFill>
            </a:endParaRPr>
          </a:p>
        </p:txBody>
      </p:sp>
      <p:sp>
        <p:nvSpPr>
          <p:cNvPr id="6" name="Rechteck 5"/>
          <p:cNvSpPr/>
          <p:nvPr/>
        </p:nvSpPr>
        <p:spPr>
          <a:xfrm>
            <a:off x="0" y="0"/>
            <a:ext cx="9144000" cy="461665"/>
          </a:xfrm>
          <a:prstGeom prst="rect">
            <a:avLst/>
          </a:prstGeom>
          <a:solidFill>
            <a:schemeClr val="bg1"/>
          </a:solidFill>
        </p:spPr>
        <p:txBody>
          <a:bodyPr>
            <a:spAutoFit/>
          </a:bodyPr>
          <a:lstStyle/>
          <a:p>
            <a:pPr>
              <a:defRPr/>
            </a:pPr>
            <a:endParaRPr lang="de-DE" sz="2400" u="sng" dirty="0">
              <a:solidFill>
                <a:srgbClr val="003366"/>
              </a:solidFill>
              <a:effectLst>
                <a:outerShdw blurRad="38100" dist="38100" dir="2700000" algn="tl">
                  <a:srgbClr val="000000">
                    <a:alpha val="43137"/>
                  </a:srgbClr>
                </a:outerShdw>
              </a:effectLst>
            </a:endParaRPr>
          </a:p>
        </p:txBody>
      </p:sp>
      <p:sp>
        <p:nvSpPr>
          <p:cNvPr id="7" name="Rechteck 7">
            <a:extLst>
              <a:ext uri="{FF2B5EF4-FFF2-40B4-BE49-F238E27FC236}">
                <a16:creationId xmlns:a16="http://schemas.microsoft.com/office/drawing/2014/main" id="{EDD4F730-6782-4D03-AECC-9584A53BB0B2}"/>
              </a:ext>
            </a:extLst>
          </p:cNvPr>
          <p:cNvSpPr>
            <a:spLocks noChangeArrowheads="1"/>
          </p:cNvSpPr>
          <p:nvPr/>
        </p:nvSpPr>
        <p:spPr bwMode="auto">
          <a:xfrm>
            <a:off x="0" y="-4"/>
            <a:ext cx="9144000" cy="461665"/>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sym typeface="Symbol"/>
              </a:rPr>
              <a:t>    Grenzsetzungen im päd. Alltag - mittelbar Verantwortliche</a:t>
            </a:r>
            <a:endParaRPr lang="de-DE" sz="2000" b="1" i="1" dirty="0">
              <a:solidFill>
                <a:srgbClr val="003366"/>
              </a:solidFill>
            </a:endParaRPr>
          </a:p>
        </p:txBody>
      </p:sp>
    </p:spTree>
    <p:extLst>
      <p:ext uri="{BB962C8B-B14F-4D97-AF65-F5344CB8AC3E}">
        <p14:creationId xmlns:p14="http://schemas.microsoft.com/office/powerpoint/2010/main" val="13383822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4" end="4"/>
                                            </p:txEl>
                                          </p:spTgt>
                                        </p:tgtEl>
                                        <p:attrNameLst>
                                          <p:attrName>style.visibility</p:attrName>
                                        </p:attrNameLst>
                                      </p:cBhvr>
                                      <p:to>
                                        <p:strVal val="visible"/>
                                      </p:to>
                                    </p:set>
                                    <p:anim calcmode="lin" valueType="num">
                                      <p:cBhvr additive="base">
                                        <p:cTn id="7"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299">
                                            <p:txEl>
                                              <p:pRg st="5" end="5"/>
                                            </p:txEl>
                                          </p:spTgt>
                                        </p:tgtEl>
                                        <p:attrNameLst>
                                          <p:attrName>style.visibility</p:attrName>
                                        </p:attrNameLst>
                                      </p:cBhvr>
                                      <p:to>
                                        <p:strVal val="visible"/>
                                      </p:to>
                                    </p:set>
                                    <p:anim calcmode="lin" valueType="num">
                                      <p:cBhvr additive="base">
                                        <p:cTn id="11"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5299">
                                            <p:txEl>
                                              <p:pRg st="6" end="6"/>
                                            </p:txEl>
                                          </p:spTgt>
                                        </p:tgtEl>
                                        <p:attrNameLst>
                                          <p:attrName>style.visibility</p:attrName>
                                        </p:attrNameLst>
                                      </p:cBhvr>
                                      <p:to>
                                        <p:strVal val="visible"/>
                                      </p:to>
                                    </p:set>
                                    <p:anim calcmode="lin" valueType="num">
                                      <p:cBhvr additive="base">
                                        <p:cTn id="15"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5299">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5299">
                                            <p:txEl>
                                              <p:pRg st="7" end="7"/>
                                            </p:txEl>
                                          </p:spTgt>
                                        </p:tgtEl>
                                        <p:attrNameLst>
                                          <p:attrName>style.visibility</p:attrName>
                                        </p:attrNameLst>
                                      </p:cBhvr>
                                      <p:to>
                                        <p:strVal val="visible"/>
                                      </p:to>
                                    </p:set>
                                    <p:anim calcmode="lin" valueType="num">
                                      <p:cBhvr additive="base">
                                        <p:cTn id="19"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299">
                                            <p:txEl>
                                              <p:pRg st="9" end="9"/>
                                            </p:txEl>
                                          </p:spTgt>
                                        </p:tgtEl>
                                        <p:attrNameLst>
                                          <p:attrName>style.visibility</p:attrName>
                                        </p:attrNameLst>
                                      </p:cBhvr>
                                      <p:to>
                                        <p:strVal val="visible"/>
                                      </p:to>
                                    </p:set>
                                    <p:anim calcmode="lin" valueType="num">
                                      <p:cBhvr additive="base">
                                        <p:cTn id="25"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5299">
                                            <p:txEl>
                                              <p:pRg st="10" end="10"/>
                                            </p:txEl>
                                          </p:spTgt>
                                        </p:tgtEl>
                                        <p:attrNameLst>
                                          <p:attrName>style.visibility</p:attrName>
                                        </p:attrNameLst>
                                      </p:cBhvr>
                                      <p:to>
                                        <p:strVal val="visible"/>
                                      </p:to>
                                    </p:set>
                                    <p:anim calcmode="lin" valueType="num">
                                      <p:cBhvr additive="base">
                                        <p:cTn id="29" dur="500" fill="hold"/>
                                        <p:tgtEl>
                                          <p:spTgt spid="55299">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529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5299">
                                            <p:txEl>
                                              <p:pRg st="12" end="12"/>
                                            </p:txEl>
                                          </p:spTgt>
                                        </p:tgtEl>
                                        <p:attrNameLst>
                                          <p:attrName>style.visibility</p:attrName>
                                        </p:attrNameLst>
                                      </p:cBhvr>
                                      <p:to>
                                        <p:strVal val="visible"/>
                                      </p:to>
                                    </p:set>
                                    <p:anim calcmode="lin" valueType="num">
                                      <p:cBhvr additive="base">
                                        <p:cTn id="35" dur="500" fill="hold"/>
                                        <p:tgtEl>
                                          <p:spTgt spid="55299">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5299">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hteck 7"/>
          <p:cNvSpPr>
            <a:spLocks noChangeArrowheads="1"/>
          </p:cNvSpPr>
          <p:nvPr/>
        </p:nvSpPr>
        <p:spPr bwMode="auto">
          <a:xfrm>
            <a:off x="0" y="-4"/>
            <a:ext cx="9144000" cy="6840000"/>
          </a:xfrm>
          <a:prstGeom prst="rect">
            <a:avLst/>
          </a:prstGeom>
          <a:solidFill>
            <a:schemeClr val="bg1"/>
          </a:solidFill>
          <a:ln w="63500">
            <a:solidFill>
              <a:srgbClr val="003366"/>
            </a:solidFill>
            <a:miter lim="800000"/>
            <a:headEnd/>
            <a:tailEnd/>
          </a:ln>
        </p:spPr>
        <p:txBody>
          <a:bodyPr>
            <a:spAutoFit/>
          </a:bodyPr>
          <a:lstStyle/>
          <a:p>
            <a:pPr marL="457200" indent="-457200">
              <a:defRPr/>
            </a:pPr>
            <a:r>
              <a:rPr lang="de-DE" sz="2400" b="1" dirty="0">
                <a:solidFill>
                  <a:srgbClr val="003366"/>
                </a:solidFill>
              </a:rPr>
              <a:t>8.   </a:t>
            </a:r>
            <a:r>
              <a:rPr lang="de-DE" sz="2400" b="1" dirty="0">
                <a:solidFill>
                  <a:srgbClr val="003366"/>
                </a:solidFill>
                <a:effectLst>
                  <a:outerShdw blurRad="38100" dist="38100" dir="2700000" algn="tl">
                    <a:srgbClr val="000000">
                      <a:alpha val="43137"/>
                    </a:srgbClr>
                  </a:outerShdw>
                </a:effectLst>
              </a:rPr>
              <a:t>Abgrenzung zulässige Macht- Machtmissbrauch</a:t>
            </a:r>
          </a:p>
          <a:p>
            <a:pPr marL="457200" indent="-457200">
              <a:defRPr/>
            </a:pPr>
            <a:endParaRPr lang="de-DE" sz="2400" b="1" dirty="0">
              <a:solidFill>
                <a:srgbClr val="003366"/>
              </a:solidFill>
              <a:effectLst>
                <a:outerShdw blurRad="38100" dist="38100" dir="2700000" algn="tl">
                  <a:srgbClr val="000000">
                    <a:alpha val="43137"/>
                  </a:srgbClr>
                </a:outerShdw>
              </a:effectLst>
            </a:endParaRPr>
          </a:p>
          <a:p>
            <a:pPr algn="ctr"/>
            <a:r>
              <a:rPr lang="de-DE" sz="2000" b="1" dirty="0">
                <a:solidFill>
                  <a:srgbClr val="003366"/>
                </a:solidFill>
              </a:rPr>
              <a:t> 2. Dominanz der Juristen</a:t>
            </a:r>
          </a:p>
          <a:p>
            <a:pPr algn="ctr"/>
            <a:endParaRPr lang="de-DE" sz="2400" dirty="0">
              <a:solidFill>
                <a:srgbClr val="003366"/>
              </a:solidFill>
            </a:endParaRPr>
          </a:p>
          <a:p>
            <a:pPr algn="ctr"/>
            <a:r>
              <a:rPr lang="de-DE" sz="2000" b="1" dirty="0">
                <a:solidFill>
                  <a:srgbClr val="003366"/>
                </a:solidFill>
              </a:rPr>
              <a:t>Solange Orientierung durch fachliche Leitlinien fehlt:</a:t>
            </a:r>
          </a:p>
          <a:p>
            <a:endParaRPr lang="de-DE" sz="2000" dirty="0">
              <a:solidFill>
                <a:srgbClr val="003366"/>
              </a:solidFill>
            </a:endParaRPr>
          </a:p>
          <a:p>
            <a:pPr marL="342900" indent="-342900">
              <a:buFont typeface="Arial" panose="020B0604020202020204" pitchFamily="34" charset="0"/>
              <a:buChar char="•"/>
            </a:pPr>
            <a:r>
              <a:rPr lang="de-DE" sz="2000" dirty="0">
                <a:solidFill>
                  <a:srgbClr val="003366"/>
                </a:solidFill>
              </a:rPr>
              <a:t>kommt es eher zu Machtmissbrauch oder gar strafbarem Verhalten (z.B. EDUCON- Prozess).</a:t>
            </a:r>
          </a:p>
          <a:p>
            <a:pPr marL="342900" indent="-342900">
              <a:buFont typeface="Arial" panose="020B0604020202020204" pitchFamily="34" charset="0"/>
              <a:buChar char="•"/>
            </a:pPr>
            <a:r>
              <a:rPr lang="de-DE" sz="2000" dirty="0">
                <a:solidFill>
                  <a:srgbClr val="003366"/>
                </a:solidFill>
              </a:rPr>
              <a:t>besteht ein höheres Potential an Handlungsunsicherheit</a:t>
            </a:r>
          </a:p>
          <a:p>
            <a:pPr marL="342900" indent="-342900">
              <a:buFont typeface="Arial" panose="020B0604020202020204" pitchFamily="34" charset="0"/>
              <a:buChar char="•"/>
            </a:pPr>
            <a:r>
              <a:rPr lang="de-DE" sz="2000" dirty="0">
                <a:solidFill>
                  <a:srgbClr val="003366"/>
                </a:solidFill>
              </a:rPr>
              <a:t>reichen die rechtlichen Grenzen nicht, um päd. Qualität zu ermöglichen</a:t>
            </a:r>
          </a:p>
          <a:p>
            <a:pPr marL="342900" indent="-342900">
              <a:buFont typeface="Arial" panose="020B0604020202020204" pitchFamily="34" charset="0"/>
              <a:buChar char="•"/>
            </a:pPr>
            <a:r>
              <a:rPr lang="de-DE" sz="2000" dirty="0">
                <a:solidFill>
                  <a:srgbClr val="003366"/>
                </a:solidFill>
              </a:rPr>
              <a:t>werden fachliche Grenzen durch rechtliche ersetzt, das heißt es dominieren juristische Ideen und bei den PädagogInnen Absicherungsdenken</a:t>
            </a:r>
          </a:p>
          <a:p>
            <a:pPr marL="342900" indent="-342900">
              <a:buFont typeface="Arial" panose="020B0604020202020204" pitchFamily="34" charset="0"/>
              <a:buChar char="•"/>
            </a:pPr>
            <a:r>
              <a:rPr lang="de-DE" sz="2000" dirty="0">
                <a:solidFill>
                  <a:srgbClr val="003366"/>
                </a:solidFill>
              </a:rPr>
              <a:t>besteht ein größeres </a:t>
            </a:r>
            <a:r>
              <a:rPr lang="de-DE" sz="2000" dirty="0" err="1">
                <a:solidFill>
                  <a:srgbClr val="003366"/>
                </a:solidFill>
              </a:rPr>
              <a:t>Beliebigkeitsrisiko</a:t>
            </a:r>
            <a:r>
              <a:rPr lang="de-DE" sz="2000" dirty="0">
                <a:solidFill>
                  <a:srgbClr val="003366"/>
                </a:solidFill>
              </a:rPr>
              <a:t> in der Auslegung des „unbestimmten Rechtsbegriffs Kindeswohl“ in zust. Behörden/ Instanzen</a:t>
            </a:r>
          </a:p>
          <a:p>
            <a:pPr marL="342900" indent="-342900">
              <a:buFont typeface="Arial" panose="020B0604020202020204" pitchFamily="34" charset="0"/>
              <a:buChar char="•"/>
            </a:pPr>
            <a:endParaRPr lang="de-DE" sz="2000" dirty="0">
              <a:solidFill>
                <a:srgbClr val="003366"/>
              </a:solidFill>
            </a:endParaRPr>
          </a:p>
          <a:p>
            <a:r>
              <a:rPr lang="de-DE" sz="2000" dirty="0">
                <a:solidFill>
                  <a:srgbClr val="003366"/>
                </a:solidFill>
              </a:rPr>
              <a:t>Ein </a:t>
            </a:r>
            <a:r>
              <a:rPr lang="de-DE" sz="2000" dirty="0" err="1">
                <a:solidFill>
                  <a:srgbClr val="003366"/>
                </a:solidFill>
              </a:rPr>
              <a:t>fachl</a:t>
            </a:r>
            <a:r>
              <a:rPr lang="de-DE" sz="2000" dirty="0">
                <a:solidFill>
                  <a:srgbClr val="003366"/>
                </a:solidFill>
              </a:rPr>
              <a:t>. Orientierungsrahmen, der in Leitlinien legitimes Verhalten beschreibt, würde die  rechtliche Bewertung päd. Verhaltens beeinflussen. </a:t>
            </a:r>
            <a:r>
              <a:rPr lang="de-DE" sz="2000" dirty="0" err="1">
                <a:solidFill>
                  <a:srgbClr val="003366"/>
                </a:solidFill>
              </a:rPr>
              <a:t>Fachl</a:t>
            </a:r>
            <a:r>
              <a:rPr lang="de-DE" sz="2000" dirty="0">
                <a:solidFill>
                  <a:srgbClr val="003366"/>
                </a:solidFill>
              </a:rPr>
              <a:t>. Leitlinien  würden eine vorgeschaltete </a:t>
            </a:r>
            <a:r>
              <a:rPr lang="de-DE" sz="2000" dirty="0" err="1">
                <a:solidFill>
                  <a:srgbClr val="003366"/>
                </a:solidFill>
              </a:rPr>
              <a:t>fachl</a:t>
            </a:r>
            <a:r>
              <a:rPr lang="de-DE" sz="2000" dirty="0">
                <a:solidFill>
                  <a:srgbClr val="003366"/>
                </a:solidFill>
              </a:rPr>
              <a:t>. Analyse ermöglichen, d. Handlungssicherheit stabilisieren u. damit auch rechtliche Bewertungen erleichtern.</a:t>
            </a:r>
          </a:p>
          <a:p>
            <a:endParaRPr lang="de-DE" sz="2000" dirty="0">
              <a:solidFill>
                <a:srgbClr val="003366"/>
              </a:solidFill>
            </a:endParaRPr>
          </a:p>
          <a:p>
            <a:endParaRPr lang="de-DE" sz="2400" dirty="0">
              <a:solidFill>
                <a:srgbClr val="003366"/>
              </a:solidFill>
            </a:endParaRPr>
          </a:p>
        </p:txBody>
      </p:sp>
      <p:sp>
        <p:nvSpPr>
          <p:cNvPr id="6" name="Rechteck 5"/>
          <p:cNvSpPr/>
          <p:nvPr/>
        </p:nvSpPr>
        <p:spPr>
          <a:xfrm>
            <a:off x="0" y="0"/>
            <a:ext cx="9144000" cy="461665"/>
          </a:xfrm>
          <a:prstGeom prst="rect">
            <a:avLst/>
          </a:prstGeom>
          <a:solidFill>
            <a:schemeClr val="bg1"/>
          </a:solidFill>
        </p:spPr>
        <p:txBody>
          <a:bodyPr>
            <a:spAutoFit/>
          </a:bodyPr>
          <a:lstStyle/>
          <a:p>
            <a:pPr>
              <a:defRPr/>
            </a:pPr>
            <a:endParaRPr lang="de-DE" sz="2400" u="sng" dirty="0">
              <a:solidFill>
                <a:srgbClr val="003366"/>
              </a:solidFill>
              <a:effectLst>
                <a:outerShdw blurRad="38100" dist="38100" dir="2700000" algn="tl">
                  <a:srgbClr val="000000">
                    <a:alpha val="43137"/>
                  </a:srgbClr>
                </a:outerShdw>
              </a:effectLst>
            </a:endParaRPr>
          </a:p>
        </p:txBody>
      </p:sp>
      <p:sp>
        <p:nvSpPr>
          <p:cNvPr id="7" name="Rechteck 7">
            <a:extLst>
              <a:ext uri="{FF2B5EF4-FFF2-40B4-BE49-F238E27FC236}">
                <a16:creationId xmlns:a16="http://schemas.microsoft.com/office/drawing/2014/main" id="{EDD4F730-6782-4D03-AECC-9584A53BB0B2}"/>
              </a:ext>
            </a:extLst>
          </p:cNvPr>
          <p:cNvSpPr>
            <a:spLocks noChangeArrowheads="1"/>
          </p:cNvSpPr>
          <p:nvPr/>
        </p:nvSpPr>
        <p:spPr bwMode="auto">
          <a:xfrm>
            <a:off x="0" y="-4"/>
            <a:ext cx="9144000" cy="461665"/>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sym typeface="Symbol"/>
              </a:rPr>
              <a:t>    Grenzsetzungen im päd. Alltag - mittelbar Verantwortliche</a:t>
            </a:r>
            <a:endParaRPr lang="de-DE" sz="2000" b="1" i="1" dirty="0">
              <a:solidFill>
                <a:srgbClr val="003366"/>
              </a:solidFill>
            </a:endParaRPr>
          </a:p>
        </p:txBody>
      </p:sp>
    </p:spTree>
    <p:extLst>
      <p:ext uri="{BB962C8B-B14F-4D97-AF65-F5344CB8AC3E}">
        <p14:creationId xmlns:p14="http://schemas.microsoft.com/office/powerpoint/2010/main" val="1218819460"/>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hteck 7"/>
          <p:cNvSpPr>
            <a:spLocks noChangeArrowheads="1"/>
          </p:cNvSpPr>
          <p:nvPr/>
        </p:nvSpPr>
        <p:spPr bwMode="auto">
          <a:xfrm>
            <a:off x="0" y="-2"/>
            <a:ext cx="9144000" cy="6876000"/>
          </a:xfrm>
          <a:prstGeom prst="rect">
            <a:avLst/>
          </a:prstGeom>
          <a:solidFill>
            <a:schemeClr val="bg1"/>
          </a:solidFill>
          <a:ln w="63500">
            <a:solidFill>
              <a:srgbClr val="003366"/>
            </a:solidFill>
            <a:miter lim="800000"/>
            <a:headEnd/>
            <a:tailEnd/>
          </a:ln>
        </p:spPr>
        <p:txBody>
          <a:bodyPr>
            <a:spAutoFit/>
          </a:bodyPr>
          <a:lstStyle/>
          <a:p>
            <a:pPr marL="457200" indent="-457200">
              <a:defRPr/>
            </a:pPr>
            <a:r>
              <a:rPr lang="de-DE" sz="2400" b="1" dirty="0">
                <a:solidFill>
                  <a:srgbClr val="003366"/>
                </a:solidFill>
              </a:rPr>
              <a:t>8.   </a:t>
            </a:r>
            <a:r>
              <a:rPr lang="de-DE" sz="2400" b="1" dirty="0">
                <a:solidFill>
                  <a:srgbClr val="003366"/>
                </a:solidFill>
                <a:effectLst>
                  <a:outerShdw blurRad="38100" dist="38100" dir="2700000" algn="tl">
                    <a:srgbClr val="000000">
                      <a:alpha val="43137"/>
                    </a:srgbClr>
                  </a:outerShdw>
                </a:effectLst>
              </a:rPr>
              <a:t>Abgrenzung zulässige Macht- Machtmissbrauch</a:t>
            </a:r>
          </a:p>
          <a:p>
            <a:pPr marL="457200" indent="-457200">
              <a:defRPr/>
            </a:pPr>
            <a:endParaRPr lang="de-DE" sz="2400" b="1" dirty="0">
              <a:solidFill>
                <a:srgbClr val="003366"/>
              </a:solidFill>
              <a:effectLst>
                <a:outerShdw blurRad="38100" dist="38100" dir="2700000" algn="tl">
                  <a:srgbClr val="000000">
                    <a:alpha val="43137"/>
                  </a:srgbClr>
                </a:outerShdw>
              </a:effectLst>
            </a:endParaRPr>
          </a:p>
          <a:p>
            <a:pPr algn="ctr"/>
            <a:r>
              <a:rPr lang="de-DE" sz="2000" b="1" dirty="0">
                <a:solidFill>
                  <a:srgbClr val="003366"/>
                </a:solidFill>
              </a:rPr>
              <a:t> 2. Dominanz der Juristen</a:t>
            </a:r>
          </a:p>
          <a:p>
            <a:endParaRPr lang="de-DE" sz="2000" b="1" dirty="0">
              <a:solidFill>
                <a:srgbClr val="003366"/>
              </a:solidFill>
            </a:endParaRPr>
          </a:p>
          <a:p>
            <a:pPr>
              <a:buFont typeface="Arial" pitchFamily="34" charset="0"/>
              <a:buChar char="•"/>
            </a:pPr>
            <a:r>
              <a:rPr lang="de-DE" sz="2000" dirty="0">
                <a:solidFill>
                  <a:srgbClr val="003366"/>
                </a:solidFill>
              </a:rPr>
              <a:t>   Fachliche Leitlinien erleichtern die Abgrenzung "fachlich begründbaren Ver- </a:t>
            </a:r>
          </a:p>
          <a:p>
            <a:r>
              <a:rPr lang="de-DE" sz="2000" dirty="0">
                <a:solidFill>
                  <a:srgbClr val="003366"/>
                </a:solidFill>
              </a:rPr>
              <a:t>     </a:t>
            </a:r>
            <a:r>
              <a:rPr lang="de-DE" sz="2000" dirty="0" err="1">
                <a:solidFill>
                  <a:srgbClr val="003366"/>
                </a:solidFill>
              </a:rPr>
              <a:t>haltens</a:t>
            </a:r>
            <a:r>
              <a:rPr lang="de-DE" sz="2000" dirty="0">
                <a:solidFill>
                  <a:srgbClr val="003366"/>
                </a:solidFill>
              </a:rPr>
              <a:t>" gegenüber "päd. Kunstfehlern".</a:t>
            </a:r>
          </a:p>
          <a:p>
            <a:endParaRPr lang="de-DE" sz="2000" dirty="0">
              <a:solidFill>
                <a:srgbClr val="003366"/>
              </a:solidFill>
            </a:endParaRPr>
          </a:p>
          <a:p>
            <a:pPr>
              <a:buFont typeface="Arial" pitchFamily="34" charset="0"/>
              <a:buChar char="•"/>
            </a:pPr>
            <a:r>
              <a:rPr lang="de-DE" sz="2000" dirty="0">
                <a:solidFill>
                  <a:srgbClr val="003366"/>
                </a:solidFill>
              </a:rPr>
              <a:t>   Fehlt der Orientierungsrahmen fachlicher Leitlinien, besteht die Gefahr, dass </a:t>
            </a:r>
          </a:p>
          <a:p>
            <a:r>
              <a:rPr lang="de-DE" sz="2000" dirty="0">
                <a:solidFill>
                  <a:srgbClr val="003366"/>
                </a:solidFill>
              </a:rPr>
              <a:t>    die Lücke ausschließlich rechtlich besetzt wird („Verrechtlichung“).</a:t>
            </a:r>
          </a:p>
          <a:p>
            <a:endParaRPr lang="de-DE" sz="2000" dirty="0">
              <a:solidFill>
                <a:srgbClr val="003366"/>
              </a:solidFill>
            </a:endParaRPr>
          </a:p>
          <a:p>
            <a:pPr>
              <a:buFont typeface="Arial" pitchFamily="34" charset="0"/>
              <a:buChar char="•"/>
            </a:pPr>
            <a:r>
              <a:rPr lang="de-DE" sz="2000" dirty="0">
                <a:solidFill>
                  <a:srgbClr val="003366"/>
                </a:solidFill>
              </a:rPr>
              <a:t>  Jugendhilfebehörden entscheiden zum Teil ohne objektivierend fachliche </a:t>
            </a:r>
            <a:r>
              <a:rPr lang="de-DE" sz="2000" dirty="0" err="1">
                <a:solidFill>
                  <a:srgbClr val="003366"/>
                </a:solidFill>
              </a:rPr>
              <a:t>Kri</a:t>
            </a:r>
            <a:r>
              <a:rPr lang="de-DE" sz="2000" dirty="0">
                <a:solidFill>
                  <a:srgbClr val="003366"/>
                </a:solidFill>
              </a:rPr>
              <a:t>- </a:t>
            </a:r>
          </a:p>
          <a:p>
            <a:r>
              <a:rPr lang="de-DE" sz="2000" dirty="0">
                <a:solidFill>
                  <a:srgbClr val="003366"/>
                </a:solidFill>
              </a:rPr>
              <a:t>    </a:t>
            </a:r>
            <a:r>
              <a:rPr lang="de-DE" sz="2000" dirty="0" err="1">
                <a:solidFill>
                  <a:srgbClr val="003366"/>
                </a:solidFill>
              </a:rPr>
              <a:t>terien</a:t>
            </a:r>
            <a:r>
              <a:rPr lang="de-DE" sz="2000" dirty="0">
                <a:solidFill>
                  <a:srgbClr val="003366"/>
                </a:solidFill>
              </a:rPr>
              <a:t>, ausschließlich nach persönlicher </a:t>
            </a:r>
            <a:r>
              <a:rPr lang="de-DE" sz="2000" dirty="0" err="1">
                <a:solidFill>
                  <a:srgbClr val="003366"/>
                </a:solidFill>
              </a:rPr>
              <a:t>päd.Haltung</a:t>
            </a:r>
            <a:r>
              <a:rPr lang="de-DE" sz="2000" dirty="0">
                <a:solidFill>
                  <a:srgbClr val="003366"/>
                </a:solidFill>
              </a:rPr>
              <a:t>. Wenn dann noch in die </a:t>
            </a:r>
          </a:p>
          <a:p>
            <a:r>
              <a:rPr lang="de-DE" sz="2000" dirty="0">
                <a:solidFill>
                  <a:srgbClr val="003366"/>
                </a:solidFill>
              </a:rPr>
              <a:t>    Pädagogik importierte  Rechtsprinzipien fachliche Entscheidungskriterien  er- </a:t>
            </a:r>
          </a:p>
          <a:p>
            <a:r>
              <a:rPr lang="de-DE" sz="2000" dirty="0">
                <a:solidFill>
                  <a:srgbClr val="003366"/>
                </a:solidFill>
              </a:rPr>
              <a:t>    setzen, kann  es zu  Eingriffen in  die  pädagogische  Gestaltungsfreiheit von </a:t>
            </a:r>
          </a:p>
          <a:p>
            <a:r>
              <a:rPr lang="de-DE" sz="2000" dirty="0">
                <a:solidFill>
                  <a:srgbClr val="003366"/>
                </a:solidFill>
              </a:rPr>
              <a:t>    Trägern  kommen. Von einer  problematischen "Verrechtlichung" ist also aus- </a:t>
            </a:r>
          </a:p>
          <a:p>
            <a:r>
              <a:rPr lang="de-DE" sz="2000" dirty="0">
                <a:solidFill>
                  <a:srgbClr val="003366"/>
                </a:solidFill>
              </a:rPr>
              <a:t>    zugehen, wenn  Rechtsnormen  in  die  päd.  Gestaltungsfreiheit  eingreifen. </a:t>
            </a:r>
          </a:p>
          <a:p>
            <a:endParaRPr lang="de-DE" sz="2000" dirty="0">
              <a:solidFill>
                <a:srgbClr val="003366"/>
              </a:solidFill>
            </a:endParaRPr>
          </a:p>
          <a:p>
            <a:pPr>
              <a:buFont typeface="Arial" pitchFamily="34" charset="0"/>
              <a:buChar char="•"/>
            </a:pPr>
            <a:r>
              <a:rPr lang="de-DE" sz="2000" b="1" dirty="0">
                <a:solidFill>
                  <a:srgbClr val="003366"/>
                </a:solidFill>
              </a:rPr>
              <a:t>   Daher: kein  unreflektierter Import von Rechtsnormen in die Pädagogik, </a:t>
            </a:r>
          </a:p>
          <a:p>
            <a:r>
              <a:rPr lang="de-DE" sz="2000" b="1" dirty="0">
                <a:solidFill>
                  <a:srgbClr val="003366"/>
                </a:solidFill>
              </a:rPr>
              <a:t>    da dies </a:t>
            </a:r>
            <a:r>
              <a:rPr lang="de-DE" sz="2000" b="1" dirty="0" err="1">
                <a:solidFill>
                  <a:srgbClr val="003366"/>
                </a:solidFill>
              </a:rPr>
              <a:t>d.päd</a:t>
            </a:r>
            <a:r>
              <a:rPr lang="de-DE" sz="2000" b="1" dirty="0">
                <a:solidFill>
                  <a:srgbClr val="003366"/>
                </a:solidFill>
              </a:rPr>
              <a:t>. Gestaltungsfreiheit/ Trägerautonomie unzulässig </a:t>
            </a:r>
            <a:r>
              <a:rPr lang="de-DE" sz="2000" b="1" dirty="0" err="1">
                <a:solidFill>
                  <a:srgbClr val="003366"/>
                </a:solidFill>
              </a:rPr>
              <a:t>begren</a:t>
            </a:r>
            <a:r>
              <a:rPr lang="de-DE" sz="2000" b="1" dirty="0">
                <a:solidFill>
                  <a:srgbClr val="003366"/>
                </a:solidFill>
              </a:rPr>
              <a:t>- </a:t>
            </a:r>
          </a:p>
          <a:p>
            <a:r>
              <a:rPr lang="de-DE" sz="2000" b="1" dirty="0">
                <a:solidFill>
                  <a:srgbClr val="003366"/>
                </a:solidFill>
              </a:rPr>
              <a:t>    </a:t>
            </a:r>
            <a:r>
              <a:rPr lang="de-DE" sz="2000" b="1" dirty="0" err="1">
                <a:solidFill>
                  <a:srgbClr val="003366"/>
                </a:solidFill>
              </a:rPr>
              <a:t>zen</a:t>
            </a:r>
            <a:r>
              <a:rPr lang="de-DE" sz="2000" b="1" dirty="0">
                <a:solidFill>
                  <a:srgbClr val="003366"/>
                </a:solidFill>
              </a:rPr>
              <a:t> kann</a:t>
            </a:r>
            <a:r>
              <a:rPr lang="de-DE" sz="2000" dirty="0">
                <a:solidFill>
                  <a:srgbClr val="003366"/>
                </a:solidFill>
              </a:rPr>
              <a:t>. Diese "Verrechtlichung der Pädagogik" ist fachlich unerwünscht u. </a:t>
            </a:r>
          </a:p>
          <a:p>
            <a:r>
              <a:rPr lang="de-DE" sz="2000" dirty="0">
                <a:solidFill>
                  <a:srgbClr val="003366"/>
                </a:solidFill>
              </a:rPr>
              <a:t>    rechtsproblematisch (Beispiel „Verhältnismäßigkeit“).   </a:t>
            </a:r>
            <a:endParaRPr lang="de-DE" sz="2000" b="1" dirty="0">
              <a:solidFill>
                <a:srgbClr val="003366"/>
              </a:solidFill>
            </a:endParaRPr>
          </a:p>
          <a:p>
            <a:pPr marL="457200" indent="-457200">
              <a:buFont typeface="Arial" pitchFamily="34" charset="0"/>
              <a:buChar char="•"/>
              <a:defRPr/>
            </a:pPr>
            <a:endParaRPr lang="de-DE" sz="2000" b="1" dirty="0">
              <a:solidFill>
                <a:srgbClr val="003366"/>
              </a:solidFill>
            </a:endParaRPr>
          </a:p>
          <a:p>
            <a:pPr marL="457200" indent="-457200">
              <a:buFont typeface="Arial" pitchFamily="34" charset="0"/>
              <a:buChar char="•"/>
              <a:defRPr/>
            </a:pPr>
            <a:endParaRPr lang="de-DE" sz="2000" b="1" dirty="0">
              <a:solidFill>
                <a:srgbClr val="003366"/>
              </a:solidFill>
            </a:endParaRPr>
          </a:p>
          <a:p>
            <a:pPr marL="457200" indent="-457200">
              <a:buFont typeface="Arial" pitchFamily="34" charset="0"/>
              <a:buChar char="•"/>
              <a:defRPr/>
            </a:pPr>
            <a:endParaRPr lang="de-DE" sz="2000" dirty="0">
              <a:solidFill>
                <a:srgbClr val="003366"/>
              </a:solidFill>
            </a:endParaRPr>
          </a:p>
          <a:p>
            <a:pPr marL="457200" indent="-457200">
              <a:buFont typeface="Arial" pitchFamily="34" charset="0"/>
              <a:buChar char="•"/>
              <a:defRPr/>
            </a:pPr>
            <a:endParaRPr lang="de-DE" sz="2400" dirty="0">
              <a:solidFill>
                <a:srgbClr val="003366"/>
              </a:solidFill>
            </a:endParaRPr>
          </a:p>
        </p:txBody>
      </p:sp>
      <p:sp>
        <p:nvSpPr>
          <p:cNvPr id="6" name="Rechteck 5"/>
          <p:cNvSpPr/>
          <p:nvPr/>
        </p:nvSpPr>
        <p:spPr>
          <a:xfrm>
            <a:off x="0" y="0"/>
            <a:ext cx="9144000" cy="461665"/>
          </a:xfrm>
          <a:prstGeom prst="rect">
            <a:avLst/>
          </a:prstGeom>
          <a:solidFill>
            <a:schemeClr val="bg1"/>
          </a:solidFill>
        </p:spPr>
        <p:txBody>
          <a:bodyPr>
            <a:spAutoFit/>
          </a:bodyPr>
          <a:lstStyle/>
          <a:p>
            <a:pPr>
              <a:defRPr/>
            </a:pPr>
            <a:endParaRPr lang="de-DE" sz="2400" u="sng" dirty="0">
              <a:solidFill>
                <a:srgbClr val="003366"/>
              </a:solidFill>
              <a:effectLst>
                <a:outerShdw blurRad="38100" dist="38100" dir="2700000" algn="tl">
                  <a:srgbClr val="000000">
                    <a:alpha val="43137"/>
                  </a:srgbClr>
                </a:outerShdw>
              </a:effectLst>
            </a:endParaRPr>
          </a:p>
        </p:txBody>
      </p:sp>
      <p:sp>
        <p:nvSpPr>
          <p:cNvPr id="7" name="Rechteck 7">
            <a:extLst>
              <a:ext uri="{FF2B5EF4-FFF2-40B4-BE49-F238E27FC236}">
                <a16:creationId xmlns:a16="http://schemas.microsoft.com/office/drawing/2014/main" id="{01E952E9-ECEF-4FD3-98F6-CCDB35FD0A69}"/>
              </a:ext>
            </a:extLst>
          </p:cNvPr>
          <p:cNvSpPr>
            <a:spLocks noChangeArrowheads="1"/>
          </p:cNvSpPr>
          <p:nvPr/>
        </p:nvSpPr>
        <p:spPr bwMode="auto">
          <a:xfrm>
            <a:off x="0" y="-4"/>
            <a:ext cx="9144000" cy="461665"/>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sym typeface="Symbol"/>
              </a:rPr>
              <a:t>    Grenzsetzungen im päd. Alltag - mittelbar Verantwortliche</a:t>
            </a:r>
            <a:endParaRPr lang="de-DE" sz="2000" b="1" i="1" dirty="0">
              <a:solidFill>
                <a:srgbClr val="003366"/>
              </a:solidFill>
            </a:endParaRPr>
          </a:p>
        </p:txBody>
      </p:sp>
    </p:spTree>
    <p:extLst>
      <p:ext uri="{BB962C8B-B14F-4D97-AF65-F5344CB8AC3E}">
        <p14:creationId xmlns:p14="http://schemas.microsoft.com/office/powerpoint/2010/main" val="1980011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4" end="4"/>
                                            </p:txEl>
                                          </p:spTgt>
                                        </p:tgtEl>
                                        <p:attrNameLst>
                                          <p:attrName>style.visibility</p:attrName>
                                        </p:attrNameLst>
                                      </p:cBhvr>
                                      <p:to>
                                        <p:strVal val="visible"/>
                                      </p:to>
                                    </p:set>
                                    <p:anim calcmode="lin" valueType="num">
                                      <p:cBhvr additive="base">
                                        <p:cTn id="7"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299">
                                            <p:txEl>
                                              <p:pRg st="5" end="5"/>
                                            </p:txEl>
                                          </p:spTgt>
                                        </p:tgtEl>
                                        <p:attrNameLst>
                                          <p:attrName>style.visibility</p:attrName>
                                        </p:attrNameLst>
                                      </p:cBhvr>
                                      <p:to>
                                        <p:strVal val="visible"/>
                                      </p:to>
                                    </p:set>
                                    <p:anim calcmode="lin" valueType="num">
                                      <p:cBhvr additive="base">
                                        <p:cTn id="11"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299">
                                            <p:txEl>
                                              <p:pRg st="7" end="7"/>
                                            </p:txEl>
                                          </p:spTgt>
                                        </p:tgtEl>
                                        <p:attrNameLst>
                                          <p:attrName>style.visibility</p:attrName>
                                        </p:attrNameLst>
                                      </p:cBhvr>
                                      <p:to>
                                        <p:strVal val="visible"/>
                                      </p:to>
                                    </p:set>
                                    <p:anim calcmode="lin" valueType="num">
                                      <p:cBhvr additive="base">
                                        <p:cTn id="17"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299">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5299">
                                            <p:txEl>
                                              <p:pRg st="8" end="8"/>
                                            </p:txEl>
                                          </p:spTgt>
                                        </p:tgtEl>
                                        <p:attrNameLst>
                                          <p:attrName>style.visibility</p:attrName>
                                        </p:attrNameLst>
                                      </p:cBhvr>
                                      <p:to>
                                        <p:strVal val="visible"/>
                                      </p:to>
                                    </p:set>
                                    <p:anim calcmode="lin" valueType="num">
                                      <p:cBhvr additive="base">
                                        <p:cTn id="21"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29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5299">
                                            <p:txEl>
                                              <p:pRg st="10" end="10"/>
                                            </p:txEl>
                                          </p:spTgt>
                                        </p:tgtEl>
                                        <p:attrNameLst>
                                          <p:attrName>style.visibility</p:attrName>
                                        </p:attrNameLst>
                                      </p:cBhvr>
                                      <p:to>
                                        <p:strVal val="visible"/>
                                      </p:to>
                                    </p:set>
                                    <p:anim calcmode="lin" valueType="num">
                                      <p:cBhvr additive="base">
                                        <p:cTn id="27" dur="500" fill="hold"/>
                                        <p:tgtEl>
                                          <p:spTgt spid="55299">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5299">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5299">
                                            <p:txEl>
                                              <p:pRg st="11" end="11"/>
                                            </p:txEl>
                                          </p:spTgt>
                                        </p:tgtEl>
                                        <p:attrNameLst>
                                          <p:attrName>style.visibility</p:attrName>
                                        </p:attrNameLst>
                                      </p:cBhvr>
                                      <p:to>
                                        <p:strVal val="visible"/>
                                      </p:to>
                                    </p:set>
                                    <p:anim calcmode="lin" valueType="num">
                                      <p:cBhvr additive="base">
                                        <p:cTn id="31" dur="500" fill="hold"/>
                                        <p:tgtEl>
                                          <p:spTgt spid="55299">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9">
                                            <p:txEl>
                                              <p:pRg st="11" end="1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5299">
                                            <p:txEl>
                                              <p:pRg st="12" end="12"/>
                                            </p:txEl>
                                          </p:spTgt>
                                        </p:tgtEl>
                                        <p:attrNameLst>
                                          <p:attrName>style.visibility</p:attrName>
                                        </p:attrNameLst>
                                      </p:cBhvr>
                                      <p:to>
                                        <p:strVal val="visible"/>
                                      </p:to>
                                    </p:set>
                                    <p:anim calcmode="lin" valueType="num">
                                      <p:cBhvr additive="base">
                                        <p:cTn id="35" dur="500" fill="hold"/>
                                        <p:tgtEl>
                                          <p:spTgt spid="55299">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5299">
                                            <p:txEl>
                                              <p:pRg st="12" end="1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5299">
                                            <p:txEl>
                                              <p:pRg st="13" end="13"/>
                                            </p:txEl>
                                          </p:spTgt>
                                        </p:tgtEl>
                                        <p:attrNameLst>
                                          <p:attrName>style.visibility</p:attrName>
                                        </p:attrNameLst>
                                      </p:cBhvr>
                                      <p:to>
                                        <p:strVal val="visible"/>
                                      </p:to>
                                    </p:set>
                                    <p:anim calcmode="lin" valueType="num">
                                      <p:cBhvr additive="base">
                                        <p:cTn id="39" dur="500" fill="hold"/>
                                        <p:tgtEl>
                                          <p:spTgt spid="55299">
                                            <p:txEl>
                                              <p:pRg st="13" end="1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5299">
                                            <p:txEl>
                                              <p:pRg st="13" end="1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5299">
                                            <p:txEl>
                                              <p:pRg st="14" end="14"/>
                                            </p:txEl>
                                          </p:spTgt>
                                        </p:tgtEl>
                                        <p:attrNameLst>
                                          <p:attrName>style.visibility</p:attrName>
                                        </p:attrNameLst>
                                      </p:cBhvr>
                                      <p:to>
                                        <p:strVal val="visible"/>
                                      </p:to>
                                    </p:set>
                                    <p:anim calcmode="lin" valueType="num">
                                      <p:cBhvr additive="base">
                                        <p:cTn id="43" dur="500" fill="hold"/>
                                        <p:tgtEl>
                                          <p:spTgt spid="55299">
                                            <p:txEl>
                                              <p:pRg st="14" end="1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5299">
                                            <p:txEl>
                                              <p:pRg st="14" end="14"/>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5299">
                                            <p:txEl>
                                              <p:pRg st="15" end="15"/>
                                            </p:txEl>
                                          </p:spTgt>
                                        </p:tgtEl>
                                        <p:attrNameLst>
                                          <p:attrName>style.visibility</p:attrName>
                                        </p:attrNameLst>
                                      </p:cBhvr>
                                      <p:to>
                                        <p:strVal val="visible"/>
                                      </p:to>
                                    </p:set>
                                    <p:anim calcmode="lin" valueType="num">
                                      <p:cBhvr additive="base">
                                        <p:cTn id="47" dur="500" fill="hold"/>
                                        <p:tgtEl>
                                          <p:spTgt spid="55299">
                                            <p:txEl>
                                              <p:pRg st="15" end="1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5299">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5299">
                                            <p:txEl>
                                              <p:pRg st="17" end="17"/>
                                            </p:txEl>
                                          </p:spTgt>
                                        </p:tgtEl>
                                        <p:attrNameLst>
                                          <p:attrName>style.visibility</p:attrName>
                                        </p:attrNameLst>
                                      </p:cBhvr>
                                      <p:to>
                                        <p:strVal val="visible"/>
                                      </p:to>
                                    </p:set>
                                    <p:anim calcmode="lin" valueType="num">
                                      <p:cBhvr additive="base">
                                        <p:cTn id="53" dur="500" fill="hold"/>
                                        <p:tgtEl>
                                          <p:spTgt spid="55299">
                                            <p:txEl>
                                              <p:pRg st="17" end="1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5299">
                                            <p:txEl>
                                              <p:pRg st="17" end="17"/>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5299">
                                            <p:txEl>
                                              <p:pRg st="18" end="18"/>
                                            </p:txEl>
                                          </p:spTgt>
                                        </p:tgtEl>
                                        <p:attrNameLst>
                                          <p:attrName>style.visibility</p:attrName>
                                        </p:attrNameLst>
                                      </p:cBhvr>
                                      <p:to>
                                        <p:strVal val="visible"/>
                                      </p:to>
                                    </p:set>
                                    <p:anim calcmode="lin" valueType="num">
                                      <p:cBhvr additive="base">
                                        <p:cTn id="57" dur="500" fill="hold"/>
                                        <p:tgtEl>
                                          <p:spTgt spid="55299">
                                            <p:txEl>
                                              <p:pRg st="18" end="1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5299">
                                            <p:txEl>
                                              <p:pRg st="18" end="18"/>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5299">
                                            <p:txEl>
                                              <p:pRg st="19" end="19"/>
                                            </p:txEl>
                                          </p:spTgt>
                                        </p:tgtEl>
                                        <p:attrNameLst>
                                          <p:attrName>style.visibility</p:attrName>
                                        </p:attrNameLst>
                                      </p:cBhvr>
                                      <p:to>
                                        <p:strVal val="visible"/>
                                      </p:to>
                                    </p:set>
                                    <p:anim calcmode="lin" valueType="num">
                                      <p:cBhvr additive="base">
                                        <p:cTn id="61" dur="500" fill="hold"/>
                                        <p:tgtEl>
                                          <p:spTgt spid="55299">
                                            <p:txEl>
                                              <p:pRg st="19" end="1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5299">
                                            <p:txEl>
                                              <p:pRg st="19" end="19"/>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5299">
                                            <p:txEl>
                                              <p:pRg st="20" end="20"/>
                                            </p:txEl>
                                          </p:spTgt>
                                        </p:tgtEl>
                                        <p:attrNameLst>
                                          <p:attrName>style.visibility</p:attrName>
                                        </p:attrNameLst>
                                      </p:cBhvr>
                                      <p:to>
                                        <p:strVal val="visible"/>
                                      </p:to>
                                    </p:set>
                                    <p:anim calcmode="lin" valueType="num">
                                      <p:cBhvr additive="base">
                                        <p:cTn id="65" dur="500" fill="hold"/>
                                        <p:tgtEl>
                                          <p:spTgt spid="55299">
                                            <p:txEl>
                                              <p:pRg st="20" end="2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5299">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hteck 7"/>
          <p:cNvSpPr>
            <a:spLocks noChangeArrowheads="1"/>
          </p:cNvSpPr>
          <p:nvPr/>
        </p:nvSpPr>
        <p:spPr bwMode="auto">
          <a:xfrm>
            <a:off x="0" y="-2"/>
            <a:ext cx="9144000" cy="6876000"/>
          </a:xfrm>
          <a:prstGeom prst="rect">
            <a:avLst/>
          </a:prstGeom>
          <a:solidFill>
            <a:schemeClr val="bg1"/>
          </a:solidFill>
          <a:ln w="63500">
            <a:solidFill>
              <a:srgbClr val="003366"/>
            </a:solidFill>
            <a:miter lim="800000"/>
            <a:headEnd/>
            <a:tailEnd/>
          </a:ln>
        </p:spPr>
        <p:txBody>
          <a:bodyPr>
            <a:spAutoFit/>
          </a:bodyPr>
          <a:lstStyle/>
          <a:p>
            <a:pPr marL="457200" indent="-457200">
              <a:defRPr/>
            </a:pPr>
            <a:r>
              <a:rPr lang="de-DE" sz="2400" b="1" dirty="0">
                <a:solidFill>
                  <a:srgbClr val="003366"/>
                </a:solidFill>
              </a:rPr>
              <a:t>8.   </a:t>
            </a:r>
            <a:r>
              <a:rPr lang="de-DE" sz="2400" b="1" dirty="0">
                <a:solidFill>
                  <a:srgbClr val="003366"/>
                </a:solidFill>
                <a:effectLst>
                  <a:outerShdw blurRad="38100" dist="38100" dir="2700000" algn="tl">
                    <a:srgbClr val="000000">
                      <a:alpha val="43137"/>
                    </a:srgbClr>
                  </a:outerShdw>
                </a:effectLst>
              </a:rPr>
              <a:t>Abgrenzung zulässige Macht- Machtmissbrauch</a:t>
            </a:r>
          </a:p>
          <a:p>
            <a:pPr marL="457200" indent="-457200">
              <a:defRPr/>
            </a:pPr>
            <a:endParaRPr lang="de-DE" sz="2400" b="1" dirty="0">
              <a:solidFill>
                <a:srgbClr val="003366"/>
              </a:solidFill>
              <a:effectLst>
                <a:outerShdw blurRad="38100" dist="38100" dir="2700000" algn="tl">
                  <a:srgbClr val="000000">
                    <a:alpha val="43137"/>
                  </a:srgbClr>
                </a:outerShdw>
              </a:effectLst>
            </a:endParaRPr>
          </a:p>
          <a:p>
            <a:pPr algn="ctr"/>
            <a:r>
              <a:rPr lang="de-DE" sz="2000" b="1" dirty="0">
                <a:solidFill>
                  <a:srgbClr val="003366"/>
                </a:solidFill>
              </a:rPr>
              <a:t> 3. Fachdiskurs „Leitlinien Kindeswohl“ starten </a:t>
            </a:r>
          </a:p>
          <a:p>
            <a:r>
              <a:rPr lang="de-DE" sz="2000" dirty="0"/>
              <a:t> </a:t>
            </a:r>
          </a:p>
          <a:p>
            <a:r>
              <a:rPr lang="de-DE" sz="2000" dirty="0">
                <a:solidFill>
                  <a:srgbClr val="003366"/>
                </a:solidFill>
              </a:rPr>
              <a:t>Es geht darum, den Rechtsbegriff "Kindeswohl" für den Bereich außerfamiliärer Erziehung fachlich zu </a:t>
            </a:r>
            <a:r>
              <a:rPr lang="de-DE" sz="2000" dirty="0" err="1">
                <a:solidFill>
                  <a:srgbClr val="003366"/>
                </a:solidFill>
              </a:rPr>
              <a:t>konkretisieren.Dazu</a:t>
            </a:r>
            <a:r>
              <a:rPr lang="de-DE" sz="2000" dirty="0">
                <a:solidFill>
                  <a:srgbClr val="003366"/>
                </a:solidFill>
              </a:rPr>
              <a:t> wird folgendes Vorgehen empfohlen:</a:t>
            </a:r>
          </a:p>
          <a:p>
            <a:r>
              <a:rPr lang="de-DE" sz="2000" b="1" dirty="0">
                <a:solidFill>
                  <a:srgbClr val="003366"/>
                </a:solidFill>
              </a:rPr>
              <a:t>1. Schritt: </a:t>
            </a:r>
            <a:r>
              <a:rPr lang="de-DE" sz="2000" dirty="0">
                <a:solidFill>
                  <a:srgbClr val="003366"/>
                </a:solidFill>
              </a:rPr>
              <a:t>Mit dem Ziel eines einheitlichen "Kindeswohl„ - Verständnisses aller Beteiligter (</a:t>
            </a:r>
            <a:r>
              <a:rPr lang="de-DE" sz="2000" dirty="0" err="1">
                <a:solidFill>
                  <a:srgbClr val="003366"/>
                </a:solidFill>
              </a:rPr>
              <a:t>PädagogInnen</a:t>
            </a:r>
            <a:r>
              <a:rPr lang="de-DE" sz="2000" dirty="0">
                <a:solidFill>
                  <a:srgbClr val="003366"/>
                </a:solidFill>
              </a:rPr>
              <a:t>, Behörden, Fachverbände)  Verständigung, dass  in der Erziehung das "Kindeswohl" von 2 grundsätzlichen Elementen getragen ist: der  Entwicklung zur "eigenverantwortlichen, gemeinschaftsfähigen Persönlich- </a:t>
            </a:r>
            <a:r>
              <a:rPr lang="de-DE" sz="2000" dirty="0" err="1">
                <a:solidFill>
                  <a:srgbClr val="003366"/>
                </a:solidFill>
              </a:rPr>
              <a:t>keit</a:t>
            </a:r>
            <a:r>
              <a:rPr lang="de-DE" sz="2000" dirty="0">
                <a:solidFill>
                  <a:srgbClr val="003366"/>
                </a:solidFill>
              </a:rPr>
              <a:t>“ und den Kindesrechten, die im Spannungsfeld mit dem  Erziehungsauftrag nicht verletzt werden dürfen.</a:t>
            </a:r>
          </a:p>
          <a:p>
            <a:r>
              <a:rPr lang="de-DE" sz="2000" b="1" dirty="0">
                <a:solidFill>
                  <a:srgbClr val="003366"/>
                </a:solidFill>
              </a:rPr>
              <a:t>2. Schritt: </a:t>
            </a:r>
            <a:r>
              <a:rPr lang="de-DE" sz="2000" dirty="0">
                <a:solidFill>
                  <a:srgbClr val="003366"/>
                </a:solidFill>
              </a:rPr>
              <a:t>"Kindeswohl"- Kriterien festlegen (vorliegend/ 138 ABGB Österreich)</a:t>
            </a:r>
          </a:p>
          <a:p>
            <a:r>
              <a:rPr lang="de-DE" sz="2000" b="1" dirty="0">
                <a:solidFill>
                  <a:srgbClr val="003366"/>
                </a:solidFill>
              </a:rPr>
              <a:t>3. Schritt: </a:t>
            </a:r>
            <a:r>
              <a:rPr lang="de-DE" sz="2000" dirty="0">
                <a:solidFill>
                  <a:srgbClr val="003366"/>
                </a:solidFill>
              </a:rPr>
              <a:t>Einigung,</a:t>
            </a:r>
            <a:r>
              <a:rPr lang="de-DE" sz="2000" b="1" dirty="0">
                <a:solidFill>
                  <a:srgbClr val="003366"/>
                </a:solidFill>
              </a:rPr>
              <a:t> </a:t>
            </a:r>
            <a:r>
              <a:rPr lang="de-DE" sz="2000" dirty="0">
                <a:solidFill>
                  <a:srgbClr val="003366"/>
                </a:solidFill>
              </a:rPr>
              <a:t>dass der Entwicklung zur "eigenverantwortlichen, gemein- </a:t>
            </a:r>
            <a:r>
              <a:rPr lang="de-DE" sz="2000" dirty="0" err="1">
                <a:solidFill>
                  <a:srgbClr val="003366"/>
                </a:solidFill>
              </a:rPr>
              <a:t>schaftsfähigen</a:t>
            </a:r>
            <a:r>
              <a:rPr lang="de-DE" sz="2000" dirty="0">
                <a:solidFill>
                  <a:srgbClr val="003366"/>
                </a:solidFill>
              </a:rPr>
              <a:t> Persönlichkeit" entsprochen wird, sofern Verhalten/ Entscheiden geeignet ist, nachvollziehbar ein päd. Ziel  zu verfolgen (</a:t>
            </a:r>
            <a:r>
              <a:rPr lang="de-DE" sz="2000" dirty="0" err="1">
                <a:solidFill>
                  <a:srgbClr val="003366"/>
                </a:solidFill>
              </a:rPr>
              <a:t>fachl</a:t>
            </a:r>
            <a:r>
              <a:rPr lang="de-DE" sz="2000" dirty="0">
                <a:solidFill>
                  <a:srgbClr val="003366"/>
                </a:solidFill>
              </a:rPr>
              <a:t>. </a:t>
            </a:r>
            <a:r>
              <a:rPr lang="de-DE" sz="2000" dirty="0" err="1">
                <a:solidFill>
                  <a:srgbClr val="003366"/>
                </a:solidFill>
              </a:rPr>
              <a:t>Begründbarkeit</a:t>
            </a:r>
            <a:r>
              <a:rPr lang="de-DE" sz="2000" dirty="0">
                <a:solidFill>
                  <a:srgbClr val="003366"/>
                </a:solidFill>
              </a:rPr>
              <a:t>).</a:t>
            </a:r>
          </a:p>
          <a:p>
            <a:r>
              <a:rPr lang="de-DE" sz="2000" b="1" dirty="0">
                <a:solidFill>
                  <a:srgbClr val="003366"/>
                </a:solidFill>
              </a:rPr>
              <a:t>4. Schritt: </a:t>
            </a:r>
            <a:r>
              <a:rPr lang="de-DE" sz="2000" dirty="0">
                <a:solidFill>
                  <a:srgbClr val="003366"/>
                </a:solidFill>
              </a:rPr>
              <a:t>Fachdiskurs "Leitlinien Kindeswohl" starten, an  dessen  Ende unter Berücksichtigung der „Kindeswohl“ - Kriterien Verhaltensempfehlungen als </a:t>
            </a:r>
            <a:r>
              <a:rPr lang="de-DE" sz="2000" dirty="0" err="1">
                <a:solidFill>
                  <a:srgbClr val="003366"/>
                </a:solidFill>
              </a:rPr>
              <a:t>Ori</a:t>
            </a:r>
            <a:r>
              <a:rPr lang="de-DE" sz="2000" dirty="0">
                <a:solidFill>
                  <a:srgbClr val="003366"/>
                </a:solidFill>
              </a:rPr>
              <a:t>- </a:t>
            </a:r>
            <a:r>
              <a:rPr lang="de-DE" sz="2000" dirty="0" err="1">
                <a:solidFill>
                  <a:srgbClr val="003366"/>
                </a:solidFill>
              </a:rPr>
              <a:t>entierungsrahmen</a:t>
            </a:r>
            <a:r>
              <a:rPr lang="de-DE" sz="2000" dirty="0">
                <a:solidFill>
                  <a:srgbClr val="003366"/>
                </a:solidFill>
              </a:rPr>
              <a:t> </a:t>
            </a:r>
            <a:r>
              <a:rPr lang="de-DE" sz="2000" dirty="0" err="1">
                <a:solidFill>
                  <a:srgbClr val="003366"/>
                </a:solidFill>
              </a:rPr>
              <a:t>stehen:unter</a:t>
            </a:r>
            <a:r>
              <a:rPr lang="de-DE" sz="2000" dirty="0">
                <a:solidFill>
                  <a:srgbClr val="003366"/>
                </a:solidFill>
              </a:rPr>
              <a:t> welches Voraussetzungen kann in </a:t>
            </a:r>
            <a:r>
              <a:rPr lang="de-DE" sz="2000" dirty="0" err="1">
                <a:solidFill>
                  <a:srgbClr val="003366"/>
                </a:solidFill>
              </a:rPr>
              <a:t>d.Pädagogik</a:t>
            </a:r>
            <a:r>
              <a:rPr lang="de-DE" sz="2000" dirty="0">
                <a:solidFill>
                  <a:srgbClr val="003366"/>
                </a:solidFill>
              </a:rPr>
              <a:t> Verhalten kindeswohlgerecht sein? Wo liegen </a:t>
            </a:r>
            <a:r>
              <a:rPr lang="de-DE" sz="2000" dirty="0" err="1">
                <a:solidFill>
                  <a:srgbClr val="003366"/>
                </a:solidFill>
              </a:rPr>
              <a:t>fachl.Erziehungsgrenzen</a:t>
            </a:r>
            <a:r>
              <a:rPr lang="de-DE" sz="2000" dirty="0">
                <a:solidFill>
                  <a:srgbClr val="003366"/>
                </a:solidFill>
              </a:rPr>
              <a:t> (</a:t>
            </a:r>
            <a:r>
              <a:rPr lang="de-DE" sz="2000" dirty="0" err="1">
                <a:solidFill>
                  <a:srgbClr val="003366"/>
                </a:solidFill>
              </a:rPr>
              <a:t>ausfor</a:t>
            </a:r>
            <a:r>
              <a:rPr lang="de-DE" sz="2000" dirty="0">
                <a:solidFill>
                  <a:srgbClr val="003366"/>
                </a:solidFill>
              </a:rPr>
              <a:t>- </a:t>
            </a:r>
            <a:r>
              <a:rPr lang="de-DE" sz="2000" dirty="0" err="1">
                <a:solidFill>
                  <a:srgbClr val="003366"/>
                </a:solidFill>
              </a:rPr>
              <a:t>mulierte</a:t>
            </a:r>
            <a:r>
              <a:rPr lang="de-DE" sz="2000" dirty="0">
                <a:solidFill>
                  <a:srgbClr val="003366"/>
                </a:solidFill>
              </a:rPr>
              <a:t>  Erziehungsethik)? </a:t>
            </a:r>
            <a:endParaRPr lang="de-DE" sz="2400" dirty="0">
              <a:solidFill>
                <a:srgbClr val="003366"/>
              </a:solidFill>
            </a:endParaRPr>
          </a:p>
        </p:txBody>
      </p:sp>
      <p:sp>
        <p:nvSpPr>
          <p:cNvPr id="6" name="Rechteck 5"/>
          <p:cNvSpPr/>
          <p:nvPr/>
        </p:nvSpPr>
        <p:spPr>
          <a:xfrm>
            <a:off x="0" y="0"/>
            <a:ext cx="9144000" cy="461665"/>
          </a:xfrm>
          <a:prstGeom prst="rect">
            <a:avLst/>
          </a:prstGeom>
          <a:solidFill>
            <a:schemeClr val="bg1"/>
          </a:solidFill>
        </p:spPr>
        <p:txBody>
          <a:bodyPr>
            <a:spAutoFit/>
          </a:bodyPr>
          <a:lstStyle/>
          <a:p>
            <a:pPr>
              <a:defRPr/>
            </a:pPr>
            <a:endParaRPr lang="de-DE" sz="2400" u="sng" dirty="0">
              <a:solidFill>
                <a:srgbClr val="003366"/>
              </a:solidFill>
              <a:effectLst>
                <a:outerShdw blurRad="38100" dist="38100" dir="2700000" algn="tl">
                  <a:srgbClr val="000000">
                    <a:alpha val="43137"/>
                  </a:srgbClr>
                </a:outerShdw>
              </a:effectLst>
            </a:endParaRPr>
          </a:p>
        </p:txBody>
      </p:sp>
      <p:sp>
        <p:nvSpPr>
          <p:cNvPr id="5" name="Rechteck 7">
            <a:extLst>
              <a:ext uri="{FF2B5EF4-FFF2-40B4-BE49-F238E27FC236}">
                <a16:creationId xmlns:a16="http://schemas.microsoft.com/office/drawing/2014/main" id="{5C3FB77C-7F41-45AC-868D-FDC7C306B921}"/>
              </a:ext>
            </a:extLst>
          </p:cNvPr>
          <p:cNvSpPr>
            <a:spLocks noChangeArrowheads="1"/>
          </p:cNvSpPr>
          <p:nvPr/>
        </p:nvSpPr>
        <p:spPr bwMode="auto">
          <a:xfrm>
            <a:off x="0" y="-4"/>
            <a:ext cx="9144000" cy="461665"/>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sym typeface="Symbol"/>
              </a:rPr>
              <a:t>    Grenzsetzungen im päd. Alltag - mittelbar Verantwortliche</a:t>
            </a:r>
            <a:endParaRPr lang="de-DE" sz="2000" b="1" i="1" dirty="0">
              <a:solidFill>
                <a:srgbClr val="003366"/>
              </a:solidFill>
            </a:endParaRPr>
          </a:p>
        </p:txBody>
      </p:sp>
    </p:spTree>
    <p:extLst>
      <p:ext uri="{BB962C8B-B14F-4D97-AF65-F5344CB8AC3E}">
        <p14:creationId xmlns:p14="http://schemas.microsoft.com/office/powerpoint/2010/main" val="18262932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5" end="5"/>
                                            </p:txEl>
                                          </p:spTgt>
                                        </p:tgtEl>
                                        <p:attrNameLst>
                                          <p:attrName>style.visibility</p:attrName>
                                        </p:attrNameLst>
                                      </p:cBhvr>
                                      <p:to>
                                        <p:strVal val="visible"/>
                                      </p:to>
                                    </p:set>
                                    <p:anim calcmode="lin" valueType="num">
                                      <p:cBhvr additive="base">
                                        <p:cTn id="7"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6" end="6"/>
                                            </p:txEl>
                                          </p:spTgt>
                                        </p:tgtEl>
                                        <p:attrNameLst>
                                          <p:attrName>style.visibility</p:attrName>
                                        </p:attrNameLst>
                                      </p:cBhvr>
                                      <p:to>
                                        <p:strVal val="visible"/>
                                      </p:to>
                                    </p:set>
                                    <p:anim calcmode="lin" valueType="num">
                                      <p:cBhvr additive="base">
                                        <p:cTn id="13"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9">
                                            <p:txEl>
                                              <p:pRg st="7" end="7"/>
                                            </p:txEl>
                                          </p:spTgt>
                                        </p:tgtEl>
                                        <p:attrNameLst>
                                          <p:attrName>style.visibility</p:attrName>
                                        </p:attrNameLst>
                                      </p:cBhvr>
                                      <p:to>
                                        <p:strVal val="visible"/>
                                      </p:to>
                                    </p:set>
                                    <p:anim calcmode="lin" valueType="num">
                                      <p:cBhvr additive="base">
                                        <p:cTn id="19"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299">
                                            <p:txEl>
                                              <p:pRg st="8" end="8"/>
                                            </p:txEl>
                                          </p:spTgt>
                                        </p:tgtEl>
                                        <p:attrNameLst>
                                          <p:attrName>style.visibility</p:attrName>
                                        </p:attrNameLst>
                                      </p:cBhvr>
                                      <p:to>
                                        <p:strVal val="visible"/>
                                      </p:to>
                                    </p:set>
                                    <p:anim calcmode="lin" valueType="num">
                                      <p:cBhvr additive="base">
                                        <p:cTn id="25"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hteck 7"/>
          <p:cNvSpPr>
            <a:spLocks noChangeArrowheads="1"/>
          </p:cNvSpPr>
          <p:nvPr/>
        </p:nvSpPr>
        <p:spPr bwMode="auto">
          <a:xfrm>
            <a:off x="0" y="-4"/>
            <a:ext cx="9144000" cy="6840000"/>
          </a:xfrm>
          <a:prstGeom prst="rect">
            <a:avLst/>
          </a:prstGeom>
          <a:solidFill>
            <a:schemeClr val="bg1"/>
          </a:solidFill>
          <a:ln w="63500">
            <a:solidFill>
              <a:srgbClr val="003366"/>
            </a:solidFill>
            <a:miter lim="800000"/>
            <a:headEnd/>
            <a:tailEnd/>
          </a:ln>
        </p:spPr>
        <p:txBody>
          <a:bodyPr>
            <a:spAutoFit/>
          </a:bodyPr>
          <a:lstStyle/>
          <a:p>
            <a:pPr marL="457200" indent="-457200">
              <a:defRPr/>
            </a:pPr>
            <a:r>
              <a:rPr lang="de-DE" sz="2400" b="1" dirty="0">
                <a:solidFill>
                  <a:srgbClr val="003366"/>
                </a:solidFill>
              </a:rPr>
              <a:t>8.   </a:t>
            </a:r>
            <a:r>
              <a:rPr lang="de-DE" sz="2400" b="1" dirty="0">
                <a:solidFill>
                  <a:srgbClr val="003366"/>
                </a:solidFill>
                <a:effectLst>
                  <a:outerShdw blurRad="38100" dist="38100" dir="2700000" algn="tl">
                    <a:srgbClr val="000000">
                      <a:alpha val="43137"/>
                    </a:srgbClr>
                  </a:outerShdw>
                </a:effectLst>
              </a:rPr>
              <a:t>Abgrenzung zulässige Macht- Machtmissbrauch</a:t>
            </a:r>
          </a:p>
          <a:p>
            <a:pPr marL="457200" indent="-457200" algn="ctr">
              <a:defRPr/>
            </a:pPr>
            <a:endParaRPr lang="de-DE" sz="2000" b="1" dirty="0">
              <a:solidFill>
                <a:srgbClr val="003366"/>
              </a:solidFill>
            </a:endParaRPr>
          </a:p>
          <a:p>
            <a:pPr marL="457200" indent="-457200" algn="ctr">
              <a:defRPr/>
            </a:pPr>
            <a:endParaRPr lang="de-DE" sz="2000" b="1" dirty="0">
              <a:solidFill>
                <a:srgbClr val="003366"/>
              </a:solidFill>
            </a:endParaRPr>
          </a:p>
          <a:p>
            <a:pPr marL="457200" indent="-457200" algn="ctr">
              <a:defRPr/>
            </a:pPr>
            <a:r>
              <a:rPr lang="de-DE" sz="2000" b="1" dirty="0">
                <a:solidFill>
                  <a:srgbClr val="003366"/>
                </a:solidFill>
              </a:rPr>
              <a:t>4. Pädagogik u. Recht treffen sich vor Gericht - warum nicht vorher?</a:t>
            </a:r>
          </a:p>
          <a:p>
            <a:pPr marL="457200" indent="-457200">
              <a:defRPr/>
            </a:pPr>
            <a:endParaRPr lang="de-DE" sz="2000" b="1" dirty="0">
              <a:solidFill>
                <a:srgbClr val="003366"/>
              </a:solidFill>
            </a:endParaRPr>
          </a:p>
          <a:p>
            <a:pPr marL="457200" indent="-277813">
              <a:buFont typeface="Arial" pitchFamily="34" charset="0"/>
              <a:buChar char="•"/>
              <a:defRPr/>
            </a:pPr>
            <a:r>
              <a:rPr lang="de-DE" sz="2000" dirty="0">
                <a:solidFill>
                  <a:srgbClr val="003366"/>
                </a:solidFill>
              </a:rPr>
              <a:t>Vor Gerichten fehlt gegenseitiges Verstehen (KW- Verständnis d. Richter?)</a:t>
            </a:r>
          </a:p>
          <a:p>
            <a:pPr marL="457200" indent="-277813">
              <a:buFont typeface="Arial" pitchFamily="34" charset="0"/>
              <a:buChar char="•"/>
              <a:defRPr/>
            </a:pPr>
            <a:endParaRPr lang="de-DE" sz="2000" dirty="0">
              <a:solidFill>
                <a:srgbClr val="003366"/>
              </a:solidFill>
            </a:endParaRPr>
          </a:p>
          <a:p>
            <a:pPr marL="457200" indent="-277813">
              <a:buFont typeface="Arial" pitchFamily="34" charset="0"/>
              <a:buChar char="•"/>
              <a:defRPr/>
            </a:pPr>
            <a:r>
              <a:rPr lang="de-DE" sz="2000" dirty="0">
                <a:solidFill>
                  <a:srgbClr val="003366"/>
                </a:solidFill>
              </a:rPr>
              <a:t>Zur  Bewertung  des Verhaltens von  PädagogInnen ist  eine ausschließlich juristische  Sicht nicht ausreichend. Beispiel „EDUCON- Prozess“:</a:t>
            </a:r>
          </a:p>
          <a:p>
            <a:pPr marL="1093787" lvl="1" indent="-457200">
              <a:buFont typeface="+mj-lt"/>
              <a:buAutoNum type="alphaLcPeriod"/>
              <a:defRPr/>
            </a:pPr>
            <a:r>
              <a:rPr lang="de-DE" sz="2000" dirty="0">
                <a:solidFill>
                  <a:srgbClr val="003366"/>
                </a:solidFill>
              </a:rPr>
              <a:t>Zeuge zu einem grenzwertigen heilpädagogischen Konzept: „Alle ha- </a:t>
            </a:r>
            <a:r>
              <a:rPr lang="de-DE" sz="2000" dirty="0" err="1">
                <a:solidFill>
                  <a:srgbClr val="003366"/>
                </a:solidFill>
              </a:rPr>
              <a:t>ben</a:t>
            </a:r>
            <a:r>
              <a:rPr lang="de-DE" sz="2000" dirty="0">
                <a:solidFill>
                  <a:srgbClr val="003366"/>
                </a:solidFill>
              </a:rPr>
              <a:t> sich ihre Legitimation selbst gebaut.“</a:t>
            </a:r>
          </a:p>
          <a:p>
            <a:pPr marL="1093787" lvl="1" indent="-457200">
              <a:buFont typeface="+mj-lt"/>
              <a:buAutoNum type="alphaLcPeriod"/>
              <a:defRPr/>
            </a:pPr>
            <a:r>
              <a:rPr lang="de-DE" sz="2000" dirty="0">
                <a:solidFill>
                  <a:srgbClr val="003366"/>
                </a:solidFill>
              </a:rPr>
              <a:t>Gericht hinterfragte nicht, ob es einen Orientierungsrahmen „</a:t>
            </a:r>
            <a:r>
              <a:rPr lang="de-DE" sz="2000" dirty="0" err="1">
                <a:solidFill>
                  <a:srgbClr val="003366"/>
                </a:solidFill>
              </a:rPr>
              <a:t>fachl.Le</a:t>
            </a:r>
            <a:r>
              <a:rPr lang="de-DE" sz="2000" dirty="0">
                <a:solidFill>
                  <a:srgbClr val="003366"/>
                </a:solidFill>
              </a:rPr>
              <a:t>- </a:t>
            </a:r>
            <a:r>
              <a:rPr lang="de-DE" sz="2000" dirty="0" err="1">
                <a:solidFill>
                  <a:srgbClr val="003366"/>
                </a:solidFill>
              </a:rPr>
              <a:t>gitimität</a:t>
            </a:r>
            <a:r>
              <a:rPr lang="de-DE" sz="2000" dirty="0">
                <a:solidFill>
                  <a:srgbClr val="003366"/>
                </a:solidFill>
              </a:rPr>
              <a:t>“  gibt und  was ggfs. ein solcher  beinhaltet: keinen neutralen (Heil)</a:t>
            </a:r>
            <a:r>
              <a:rPr lang="de-DE" sz="2000" dirty="0" err="1">
                <a:solidFill>
                  <a:srgbClr val="003366"/>
                </a:solidFill>
              </a:rPr>
              <a:t>pädagogen</a:t>
            </a:r>
            <a:r>
              <a:rPr lang="de-DE" sz="2000" dirty="0">
                <a:solidFill>
                  <a:srgbClr val="003366"/>
                </a:solidFill>
              </a:rPr>
              <a:t> als Zeuge befragt. </a:t>
            </a:r>
          </a:p>
          <a:p>
            <a:pPr marL="457200" indent="-277813">
              <a:buFont typeface="Arial" pitchFamily="34" charset="0"/>
              <a:buChar char="•"/>
              <a:defRPr/>
            </a:pPr>
            <a:endParaRPr lang="de-DE" sz="2000" dirty="0">
              <a:solidFill>
                <a:srgbClr val="003366"/>
              </a:solidFill>
            </a:endParaRPr>
          </a:p>
          <a:p>
            <a:pPr marL="457200" indent="-277813">
              <a:buFont typeface="Arial" pitchFamily="34" charset="0"/>
              <a:buChar char="•"/>
              <a:defRPr/>
            </a:pPr>
            <a:r>
              <a:rPr lang="de-DE" sz="2000" dirty="0">
                <a:solidFill>
                  <a:srgbClr val="003366"/>
                </a:solidFill>
              </a:rPr>
              <a:t>Pädagogik  und  Rechtslehre  müssen  bestimmte  Prinzipien  verbinden </a:t>
            </a:r>
            <a:r>
              <a:rPr lang="de-DE" sz="2000" dirty="0">
                <a:solidFill>
                  <a:srgbClr val="003366"/>
                </a:solidFill>
                <a:sym typeface="Symbol"/>
              </a:rPr>
              <a:t></a:t>
            </a:r>
            <a:r>
              <a:rPr lang="de-DE" sz="2000" dirty="0">
                <a:solidFill>
                  <a:srgbClr val="003366"/>
                </a:solidFill>
              </a:rPr>
              <a:t>   das  Projekt  geht  von  folgenden  selbstverständlichen  Grundsätzen  aus: </a:t>
            </a:r>
          </a:p>
          <a:p>
            <a:pPr marL="715963" lvl="1" indent="-273050">
              <a:buFont typeface="+mj-lt"/>
              <a:buAutoNum type="alphaLcPeriod"/>
              <a:defRPr/>
            </a:pPr>
            <a:r>
              <a:rPr lang="de-DE" sz="2000" dirty="0">
                <a:solidFill>
                  <a:srgbClr val="003366"/>
                </a:solidFill>
              </a:rPr>
              <a:t>In der Pädagogik kann  nur </a:t>
            </a:r>
            <a:r>
              <a:rPr lang="de-DE" sz="2000" dirty="0" err="1">
                <a:solidFill>
                  <a:srgbClr val="003366"/>
                </a:solidFill>
              </a:rPr>
              <a:t>fachl</a:t>
            </a:r>
            <a:r>
              <a:rPr lang="de-DE" sz="2000" dirty="0">
                <a:solidFill>
                  <a:srgbClr val="003366"/>
                </a:solidFill>
              </a:rPr>
              <a:t>. begründbares Verhalten  rechtens sein.</a:t>
            </a:r>
          </a:p>
          <a:p>
            <a:pPr marL="715963" lvl="1" indent="-273050">
              <a:buFont typeface="+mj-lt"/>
              <a:buAutoNum type="alphaLcPeriod"/>
              <a:defRPr/>
            </a:pPr>
            <a:r>
              <a:rPr lang="de-DE" sz="2000" dirty="0">
                <a:solidFill>
                  <a:srgbClr val="003366"/>
                </a:solidFill>
              </a:rPr>
              <a:t>Sofern  Verhalten  fachlich  begründbar  ist,  kann es nicht  strafbar  sein.</a:t>
            </a:r>
          </a:p>
          <a:p>
            <a:pPr marL="258763" indent="-273050">
              <a:defRPr/>
            </a:pPr>
            <a:endParaRPr lang="de-DE" sz="2000" b="1" dirty="0">
              <a:solidFill>
                <a:srgbClr val="003366"/>
              </a:solidFill>
              <a:sym typeface="Symbol"/>
            </a:endParaRPr>
          </a:p>
          <a:p>
            <a:pPr marL="258763" indent="-273050" algn="ctr">
              <a:defRPr/>
            </a:pPr>
            <a:r>
              <a:rPr lang="de-DE" sz="2000" b="1" dirty="0">
                <a:solidFill>
                  <a:srgbClr val="003366"/>
                </a:solidFill>
                <a:sym typeface="Symbol"/>
              </a:rPr>
              <a:t> </a:t>
            </a:r>
            <a:r>
              <a:rPr lang="de-DE" sz="2000" b="1" dirty="0">
                <a:solidFill>
                  <a:srgbClr val="003366"/>
                </a:solidFill>
              </a:rPr>
              <a:t>Brücke zwischen Pädagogik und Recht gehen.</a:t>
            </a:r>
            <a:endParaRPr lang="de-DE" sz="2400" b="1" dirty="0">
              <a:solidFill>
                <a:srgbClr val="003366"/>
              </a:solidFill>
            </a:endParaRPr>
          </a:p>
        </p:txBody>
      </p:sp>
      <p:sp>
        <p:nvSpPr>
          <p:cNvPr id="6" name="Rechteck 5"/>
          <p:cNvSpPr/>
          <p:nvPr/>
        </p:nvSpPr>
        <p:spPr>
          <a:xfrm>
            <a:off x="0" y="0"/>
            <a:ext cx="9144000" cy="461665"/>
          </a:xfrm>
          <a:prstGeom prst="rect">
            <a:avLst/>
          </a:prstGeom>
          <a:solidFill>
            <a:schemeClr val="bg1"/>
          </a:solidFill>
        </p:spPr>
        <p:txBody>
          <a:bodyPr>
            <a:spAutoFit/>
          </a:bodyPr>
          <a:lstStyle/>
          <a:p>
            <a:pPr>
              <a:defRPr/>
            </a:pPr>
            <a:endParaRPr lang="de-DE" sz="2400" u="sng" dirty="0">
              <a:solidFill>
                <a:srgbClr val="003366"/>
              </a:solidFill>
              <a:effectLst>
                <a:outerShdw blurRad="38100" dist="38100" dir="2700000" algn="tl">
                  <a:srgbClr val="000000">
                    <a:alpha val="43137"/>
                  </a:srgbClr>
                </a:outerShdw>
              </a:effectLst>
            </a:endParaRPr>
          </a:p>
        </p:txBody>
      </p:sp>
      <p:sp>
        <p:nvSpPr>
          <p:cNvPr id="5" name="Rechteck 7">
            <a:extLst>
              <a:ext uri="{FF2B5EF4-FFF2-40B4-BE49-F238E27FC236}">
                <a16:creationId xmlns:a16="http://schemas.microsoft.com/office/drawing/2014/main" id="{974728BF-2387-41DE-8809-ED221DA61A96}"/>
              </a:ext>
            </a:extLst>
          </p:cNvPr>
          <p:cNvSpPr>
            <a:spLocks noChangeArrowheads="1"/>
          </p:cNvSpPr>
          <p:nvPr/>
        </p:nvSpPr>
        <p:spPr bwMode="auto">
          <a:xfrm>
            <a:off x="0" y="-4"/>
            <a:ext cx="9144000" cy="461665"/>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sym typeface="Symbol"/>
              </a:rPr>
              <a:t>    Grenzsetzungen im päd. Alltag - mittelbar Verantwortliche</a:t>
            </a:r>
            <a:endParaRPr lang="de-DE" sz="2000" b="1" i="1" dirty="0">
              <a:solidFill>
                <a:srgbClr val="003366"/>
              </a:solidFill>
            </a:endParaRPr>
          </a:p>
        </p:txBody>
      </p:sp>
    </p:spTree>
    <p:extLst>
      <p:ext uri="{BB962C8B-B14F-4D97-AF65-F5344CB8AC3E}">
        <p14:creationId xmlns:p14="http://schemas.microsoft.com/office/powerpoint/2010/main" val="4041440810"/>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pic>
        <p:nvPicPr>
          <p:cNvPr id="11" name="Picture 2" descr="F:\Bilder\KW- Symbol.png"/>
          <p:cNvPicPr>
            <a:picLocks noChangeAspect="1" noChangeArrowheads="1"/>
          </p:cNvPicPr>
          <p:nvPr/>
        </p:nvPicPr>
        <p:blipFill>
          <a:blip r:embed="rId3" cstate="print"/>
          <a:srcRect/>
          <a:stretch>
            <a:fillRect/>
          </a:stretch>
        </p:blipFill>
        <p:spPr bwMode="auto">
          <a:xfrm>
            <a:off x="36000" y="2132856"/>
            <a:ext cx="9072000" cy="4646924"/>
          </a:xfrm>
          <a:prstGeom prst="rect">
            <a:avLst/>
          </a:prstGeom>
          <a:noFill/>
          <a:ln w="63500">
            <a:solidFill>
              <a:srgbClr val="003366"/>
            </a:solidFill>
            <a:miter lim="800000"/>
            <a:headEnd/>
            <a:tailEnd/>
          </a:ln>
        </p:spPr>
      </p:pic>
      <p:sp>
        <p:nvSpPr>
          <p:cNvPr id="17" name="Rechteck 16"/>
          <p:cNvSpPr/>
          <p:nvPr/>
        </p:nvSpPr>
        <p:spPr>
          <a:xfrm>
            <a:off x="0" y="510042"/>
            <a:ext cx="9144000" cy="1584000"/>
          </a:xfrm>
          <a:prstGeom prst="rect">
            <a:avLst/>
          </a:prstGeom>
          <a:ln w="63500">
            <a:solidFill>
              <a:srgbClr val="003366"/>
            </a:solidFill>
          </a:ln>
        </p:spPr>
        <p:txBody>
          <a:bodyPr wrap="square">
            <a:spAutoFit/>
          </a:bodyPr>
          <a:lstStyle/>
          <a:p>
            <a:pPr>
              <a:defRPr/>
            </a:pPr>
            <a:r>
              <a:rPr lang="de-DE" sz="2000" b="1" dirty="0">
                <a:solidFill>
                  <a:srgbClr val="003366"/>
                </a:solidFill>
              </a:rPr>
              <a:t>5. Kindeswohl - Entscheidungen werden in 3 Stufen getroffen:        </a:t>
            </a:r>
          </a:p>
          <a:p>
            <a:pPr marL="715963" indent="-357188">
              <a:buFont typeface="Arial" pitchFamily="34" charset="0"/>
              <a:buChar char="•"/>
              <a:defRPr/>
            </a:pPr>
            <a:r>
              <a:rPr lang="de-DE" sz="2000" dirty="0">
                <a:solidFill>
                  <a:srgbClr val="003366"/>
                </a:solidFill>
              </a:rPr>
              <a:t>Basis = pädagogische Haltung</a:t>
            </a:r>
          </a:p>
          <a:p>
            <a:pPr marL="715963" indent="-357188">
              <a:buFont typeface="Arial" pitchFamily="34" charset="0"/>
              <a:buChar char="•"/>
              <a:defRPr/>
            </a:pPr>
            <a:r>
              <a:rPr lang="de-DE" sz="2000" dirty="0">
                <a:solidFill>
                  <a:srgbClr val="003366"/>
                </a:solidFill>
              </a:rPr>
              <a:t>darauf baut die </a:t>
            </a:r>
            <a:r>
              <a:rPr lang="de-DE" sz="2000" b="1" dirty="0" err="1">
                <a:solidFill>
                  <a:srgbClr val="003366"/>
                </a:solidFill>
              </a:rPr>
              <a:t>fachl</a:t>
            </a:r>
            <a:r>
              <a:rPr lang="de-DE" sz="2000" b="1" dirty="0">
                <a:solidFill>
                  <a:srgbClr val="003366"/>
                </a:solidFill>
              </a:rPr>
              <a:t>. Reflexionsebene </a:t>
            </a:r>
            <a:r>
              <a:rPr lang="de-DE" sz="2000" dirty="0">
                <a:solidFill>
                  <a:srgbClr val="003366"/>
                </a:solidFill>
              </a:rPr>
              <a:t>auf: ist die </a:t>
            </a:r>
            <a:r>
              <a:rPr lang="de-DE" sz="2000" dirty="0" err="1">
                <a:solidFill>
                  <a:srgbClr val="003366"/>
                </a:solidFill>
              </a:rPr>
              <a:t>Entscheidg</a:t>
            </a:r>
            <a:r>
              <a:rPr lang="de-DE" sz="2000" dirty="0">
                <a:solidFill>
                  <a:srgbClr val="003366"/>
                </a:solidFill>
              </a:rPr>
              <a:t>. fachlich </a:t>
            </a:r>
          </a:p>
          <a:p>
            <a:pPr marL="715963" indent="-357188">
              <a:defRPr/>
            </a:pPr>
            <a:r>
              <a:rPr lang="de-DE" sz="2000" dirty="0">
                <a:solidFill>
                  <a:srgbClr val="003366"/>
                </a:solidFill>
              </a:rPr>
              <a:t>      begründbar? Wird nachvollziehbar ein pädagogisches Ziel verfolgt?</a:t>
            </a:r>
          </a:p>
          <a:p>
            <a:pPr marL="715963" indent="-357188">
              <a:buFont typeface="Arial" pitchFamily="34" charset="0"/>
              <a:buChar char="•"/>
              <a:defRPr/>
            </a:pPr>
            <a:r>
              <a:rPr lang="de-DE" sz="2000" dirty="0">
                <a:solidFill>
                  <a:srgbClr val="003366"/>
                </a:solidFill>
              </a:rPr>
              <a:t> darauf baut die </a:t>
            </a:r>
            <a:r>
              <a:rPr lang="de-DE" sz="2000" b="1" dirty="0">
                <a:solidFill>
                  <a:srgbClr val="003366"/>
                </a:solidFill>
              </a:rPr>
              <a:t>rechtl. Reflexionsebene </a:t>
            </a:r>
            <a:r>
              <a:rPr lang="de-DE" sz="2000" dirty="0">
                <a:solidFill>
                  <a:srgbClr val="003366"/>
                </a:solidFill>
              </a:rPr>
              <a:t>auf: Kindesrechte beinhaltend</a:t>
            </a:r>
          </a:p>
          <a:p>
            <a:pPr>
              <a:defRPr/>
            </a:pPr>
            <a:r>
              <a:rPr lang="de-DE" sz="2000" dirty="0">
                <a:solidFill>
                  <a:srgbClr val="003366"/>
                </a:solidFill>
              </a:rPr>
              <a:t>  </a:t>
            </a:r>
          </a:p>
          <a:p>
            <a:pPr>
              <a:defRPr/>
            </a:pPr>
            <a:r>
              <a:rPr lang="de-DE" sz="2000" dirty="0">
                <a:solidFill>
                  <a:srgbClr val="003366"/>
                </a:solidFill>
              </a:rPr>
              <a:t> </a:t>
            </a:r>
            <a:endParaRPr lang="de-DE" sz="2000" dirty="0"/>
          </a:p>
        </p:txBody>
      </p:sp>
      <p:sp>
        <p:nvSpPr>
          <p:cNvPr id="6" name="Rechteck 5"/>
          <p:cNvSpPr/>
          <p:nvPr/>
        </p:nvSpPr>
        <p:spPr>
          <a:xfrm>
            <a:off x="323528" y="5445224"/>
            <a:ext cx="9144000" cy="400110"/>
          </a:xfrm>
          <a:prstGeom prst="rect">
            <a:avLst/>
          </a:prstGeom>
        </p:spPr>
        <p:txBody>
          <a:bodyPr wrap="square">
            <a:spAutoFit/>
          </a:bodyPr>
          <a:lstStyle/>
          <a:p>
            <a:endParaRPr lang="de-DE" sz="2000" dirty="0">
              <a:solidFill>
                <a:srgbClr val="003366"/>
              </a:solidFill>
            </a:endParaRPr>
          </a:p>
        </p:txBody>
      </p:sp>
      <p:sp>
        <p:nvSpPr>
          <p:cNvPr id="7" name="Rechteck 7">
            <a:extLst>
              <a:ext uri="{FF2B5EF4-FFF2-40B4-BE49-F238E27FC236}">
                <a16:creationId xmlns:a16="http://schemas.microsoft.com/office/drawing/2014/main" id="{2E585AB2-493A-44A4-B9BA-67B76553979E}"/>
              </a:ext>
            </a:extLst>
          </p:cNvPr>
          <p:cNvSpPr>
            <a:spLocks noChangeArrowheads="1"/>
          </p:cNvSpPr>
          <p:nvPr/>
        </p:nvSpPr>
        <p:spPr bwMode="auto">
          <a:xfrm>
            <a:off x="0" y="-5"/>
            <a:ext cx="9144000" cy="540000"/>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sym typeface="Symbol"/>
              </a:rPr>
              <a:t>    Grenzsetzungen im päd. Alltag - mittelbar Verantwortliche</a:t>
            </a:r>
            <a:endParaRPr lang="de-DE" sz="2000" b="1" i="1" dirty="0">
              <a:solidFill>
                <a:srgbClr val="003366"/>
              </a:solidFill>
            </a:endParaRPr>
          </a:p>
        </p:txBody>
      </p:sp>
    </p:spTree>
    <p:extLst>
      <p:ext uri="{BB962C8B-B14F-4D97-AF65-F5344CB8AC3E}">
        <p14:creationId xmlns:p14="http://schemas.microsoft.com/office/powerpoint/2010/main" val="16139458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17" name="Rechteck 16"/>
          <p:cNvSpPr/>
          <p:nvPr/>
        </p:nvSpPr>
        <p:spPr>
          <a:xfrm>
            <a:off x="0" y="510042"/>
            <a:ext cx="9144000" cy="6336000"/>
          </a:xfrm>
          <a:prstGeom prst="rect">
            <a:avLst/>
          </a:prstGeom>
          <a:ln w="63500">
            <a:solidFill>
              <a:srgbClr val="003366"/>
            </a:solidFill>
          </a:ln>
        </p:spPr>
        <p:txBody>
          <a:bodyPr wrap="square">
            <a:spAutoFit/>
          </a:bodyPr>
          <a:lstStyle/>
          <a:p>
            <a:pPr>
              <a:defRPr/>
            </a:pPr>
            <a:endParaRPr lang="de-DE" sz="2000" b="1" dirty="0">
              <a:solidFill>
                <a:srgbClr val="003366"/>
              </a:solidFill>
            </a:endParaRPr>
          </a:p>
          <a:p>
            <a:pPr>
              <a:defRPr/>
            </a:pPr>
            <a:r>
              <a:rPr lang="de-DE" sz="2000" b="1" dirty="0">
                <a:solidFill>
                  <a:srgbClr val="003366"/>
                </a:solidFill>
              </a:rPr>
              <a:t>6. Die Begriffe „Kindeswohl“ und „Kindeswohlgefährdung“</a:t>
            </a:r>
          </a:p>
          <a:p>
            <a:pPr>
              <a:defRPr/>
            </a:pPr>
            <a:endParaRPr lang="de-DE" sz="2000" b="1" dirty="0">
              <a:solidFill>
                <a:srgbClr val="003366"/>
              </a:solidFill>
            </a:endParaRPr>
          </a:p>
          <a:p>
            <a:pPr>
              <a:defRPr/>
            </a:pPr>
            <a:r>
              <a:rPr lang="de-DE" sz="2000" b="1" dirty="0">
                <a:solidFill>
                  <a:srgbClr val="003366"/>
                </a:solidFill>
              </a:rPr>
              <a:t>Kindeswohl = </a:t>
            </a:r>
            <a:r>
              <a:rPr lang="de-DE" sz="2000" dirty="0">
                <a:solidFill>
                  <a:srgbClr val="003366"/>
                </a:solidFill>
              </a:rPr>
              <a:t>umschließt das körperliche, geistige und seelische Wohl, in d.  Pädagogik sichergestellt durch fachlich legitimes, d.h. begründbares, Verhalten.</a:t>
            </a:r>
          </a:p>
          <a:p>
            <a:pPr>
              <a:defRPr/>
            </a:pPr>
            <a:r>
              <a:rPr lang="de-DE" sz="2000" dirty="0">
                <a:solidFill>
                  <a:srgbClr val="003366"/>
                </a:solidFill>
              </a:rPr>
              <a:t>Fachlich  begründbar ist  Verhalten, wenn  nachvollziehbar ein  pädagogisches  Ziel der Eigenverantwortlichkeit und/ od. „Gemeinschaftsfähigkeit“ verfolgt wird. </a:t>
            </a:r>
          </a:p>
          <a:p>
            <a:pPr>
              <a:defRPr/>
            </a:pPr>
            <a:endParaRPr lang="de-DE" sz="2000" dirty="0">
              <a:solidFill>
                <a:srgbClr val="003366"/>
              </a:solidFill>
            </a:endParaRPr>
          </a:p>
          <a:p>
            <a:pPr>
              <a:defRPr/>
            </a:pPr>
            <a:r>
              <a:rPr lang="de-DE" sz="2000" b="1" dirty="0">
                <a:solidFill>
                  <a:srgbClr val="003366"/>
                </a:solidFill>
              </a:rPr>
              <a:t>Kindeswohlgefährdung = </a:t>
            </a:r>
            <a:r>
              <a:rPr lang="de-DE" sz="2000" dirty="0">
                <a:solidFill>
                  <a:srgbClr val="003366"/>
                </a:solidFill>
              </a:rPr>
              <a:t>liegt im Kontext der Pädagogik vor:</a:t>
            </a:r>
          </a:p>
          <a:p>
            <a:pPr>
              <a:defRPr/>
            </a:pPr>
            <a:endParaRPr lang="de-DE" sz="2000" dirty="0">
              <a:solidFill>
                <a:srgbClr val="003366"/>
              </a:solidFill>
            </a:endParaRPr>
          </a:p>
          <a:p>
            <a:pPr marL="342900" indent="-342900">
              <a:buFont typeface="Arial" panose="020B0604020202020204" pitchFamily="34" charset="0"/>
              <a:buChar char="•"/>
              <a:defRPr/>
            </a:pPr>
            <a:r>
              <a:rPr lang="de-DE" sz="2000" dirty="0">
                <a:solidFill>
                  <a:srgbClr val="003366"/>
                </a:solidFill>
              </a:rPr>
              <a:t>Bei Lebens- oder erhebliche Gesundheitsgefahr</a:t>
            </a:r>
          </a:p>
          <a:p>
            <a:pPr marL="342900" indent="-342900">
              <a:buFont typeface="Arial" panose="020B0604020202020204" pitchFamily="34" charset="0"/>
              <a:buChar char="•"/>
              <a:defRPr/>
            </a:pPr>
            <a:r>
              <a:rPr lang="de-DE" sz="2000" dirty="0">
                <a:solidFill>
                  <a:srgbClr val="003366"/>
                </a:solidFill>
              </a:rPr>
              <a:t>Bei prognostizierter andauernder Gefahr für d. Entwicklung zur </a:t>
            </a:r>
            <a:r>
              <a:rPr lang="de-DE" sz="2000" dirty="0" err="1">
                <a:solidFill>
                  <a:srgbClr val="003366"/>
                </a:solidFill>
              </a:rPr>
              <a:t>eigenverant</a:t>
            </a:r>
            <a:r>
              <a:rPr lang="de-DE" sz="2000" dirty="0">
                <a:solidFill>
                  <a:srgbClr val="003366"/>
                </a:solidFill>
              </a:rPr>
              <a:t>- </a:t>
            </a:r>
            <a:r>
              <a:rPr lang="de-DE" sz="2000" dirty="0" err="1">
                <a:solidFill>
                  <a:srgbClr val="003366"/>
                </a:solidFill>
              </a:rPr>
              <a:t>wortlichen</a:t>
            </a:r>
            <a:r>
              <a:rPr lang="de-DE" sz="2000" dirty="0">
                <a:solidFill>
                  <a:srgbClr val="003366"/>
                </a:solidFill>
              </a:rPr>
              <a:t>, gemeinschaftsfähigen Persönlichkeit in körperlicher, geistiger o. seelischer Hinsicht, verursacht durch fachlich nicht begründbares Verhalten. Dies  ist  zum  Beispiel der Fall bei  Vernachlässigung. Vernachlässigung ist kindeswohlgefährdend, wenn aufgrund fehlender o. unzureichender </a:t>
            </a:r>
            <a:r>
              <a:rPr lang="de-DE" sz="2000" dirty="0" err="1">
                <a:solidFill>
                  <a:srgbClr val="003366"/>
                </a:solidFill>
              </a:rPr>
              <a:t>Fürsor</a:t>
            </a:r>
            <a:r>
              <a:rPr lang="de-DE" sz="2000" dirty="0">
                <a:solidFill>
                  <a:srgbClr val="003366"/>
                </a:solidFill>
              </a:rPr>
              <a:t>- </a:t>
            </a:r>
            <a:r>
              <a:rPr lang="de-DE" sz="2000" dirty="0" err="1">
                <a:solidFill>
                  <a:srgbClr val="003366"/>
                </a:solidFill>
              </a:rPr>
              <a:t>ge</a:t>
            </a:r>
            <a:r>
              <a:rPr lang="de-DE" sz="2000" dirty="0">
                <a:solidFill>
                  <a:srgbClr val="003366"/>
                </a:solidFill>
              </a:rPr>
              <a:t> elementare Bedürfnisse nicht oder nur mangelhaft befriedigt werden, mit der Prognose chronischer körperlicher, geistiger o. </a:t>
            </a:r>
            <a:r>
              <a:rPr lang="de-DE" sz="2000" dirty="0" err="1">
                <a:solidFill>
                  <a:srgbClr val="003366"/>
                </a:solidFill>
              </a:rPr>
              <a:t>seel</a:t>
            </a:r>
            <a:r>
              <a:rPr lang="de-DE" sz="2000" dirty="0">
                <a:solidFill>
                  <a:srgbClr val="003366"/>
                </a:solidFill>
              </a:rPr>
              <a:t>. Unterversorgung.</a:t>
            </a:r>
          </a:p>
          <a:p>
            <a:pPr marL="342900" indent="-342900">
              <a:buFont typeface="Arial" panose="020B0604020202020204" pitchFamily="34" charset="0"/>
              <a:buChar char="•"/>
              <a:defRPr/>
            </a:pPr>
            <a:endParaRPr lang="de-DE" sz="2000" dirty="0">
              <a:solidFill>
                <a:srgbClr val="003366"/>
              </a:solidFill>
            </a:endParaRPr>
          </a:p>
          <a:p>
            <a:pPr marL="342900" indent="-342900">
              <a:buFont typeface="Arial" panose="020B0604020202020204" pitchFamily="34" charset="0"/>
              <a:buChar char="•"/>
              <a:defRPr/>
            </a:pPr>
            <a:endParaRPr lang="de-DE" sz="2000" dirty="0">
              <a:solidFill>
                <a:srgbClr val="003366"/>
              </a:solidFill>
            </a:endParaRPr>
          </a:p>
          <a:p>
            <a:pPr>
              <a:defRPr/>
            </a:pPr>
            <a:endParaRPr lang="de-DE" sz="2000" dirty="0"/>
          </a:p>
        </p:txBody>
      </p:sp>
      <p:sp>
        <p:nvSpPr>
          <p:cNvPr id="6" name="Rechteck 5"/>
          <p:cNvSpPr/>
          <p:nvPr/>
        </p:nvSpPr>
        <p:spPr>
          <a:xfrm>
            <a:off x="323528" y="5445224"/>
            <a:ext cx="9144000" cy="400110"/>
          </a:xfrm>
          <a:prstGeom prst="rect">
            <a:avLst/>
          </a:prstGeom>
        </p:spPr>
        <p:txBody>
          <a:bodyPr wrap="square">
            <a:spAutoFit/>
          </a:bodyPr>
          <a:lstStyle/>
          <a:p>
            <a:endParaRPr lang="de-DE" sz="2000" dirty="0">
              <a:solidFill>
                <a:srgbClr val="003366"/>
              </a:solidFill>
            </a:endParaRPr>
          </a:p>
        </p:txBody>
      </p:sp>
      <p:sp>
        <p:nvSpPr>
          <p:cNvPr id="7" name="Rechteck 7">
            <a:extLst>
              <a:ext uri="{FF2B5EF4-FFF2-40B4-BE49-F238E27FC236}">
                <a16:creationId xmlns:a16="http://schemas.microsoft.com/office/drawing/2014/main" id="{8853AA6B-E6D3-44AE-B0FF-04E5188319FB}"/>
              </a:ext>
            </a:extLst>
          </p:cNvPr>
          <p:cNvSpPr>
            <a:spLocks noChangeArrowheads="1"/>
          </p:cNvSpPr>
          <p:nvPr/>
        </p:nvSpPr>
        <p:spPr bwMode="auto">
          <a:xfrm>
            <a:off x="0" y="-5"/>
            <a:ext cx="9144000" cy="504000"/>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sym typeface="Symbol"/>
              </a:rPr>
              <a:t>    Grenzsetzungen im päd. Alltag - mittelbar Verantwortliche</a:t>
            </a:r>
            <a:endParaRPr lang="de-DE" sz="2000" b="1" i="1" dirty="0">
              <a:solidFill>
                <a:srgbClr val="003366"/>
              </a:solidFill>
            </a:endParaRPr>
          </a:p>
        </p:txBody>
      </p:sp>
    </p:spTree>
    <p:extLst>
      <p:ext uri="{BB962C8B-B14F-4D97-AF65-F5344CB8AC3E}">
        <p14:creationId xmlns:p14="http://schemas.microsoft.com/office/powerpoint/2010/main" val="4644230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3" end="3"/>
                                            </p:txEl>
                                          </p:spTgt>
                                        </p:tgtEl>
                                        <p:attrNameLst>
                                          <p:attrName>style.visibility</p:attrName>
                                        </p:attrNameLst>
                                      </p:cBhvr>
                                      <p:to>
                                        <p:strVal val="visible"/>
                                      </p:to>
                                    </p:set>
                                    <p:anim calcmode="lin" valueType="num">
                                      <p:cBhvr additive="base">
                                        <p:cTn id="7"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4" end="4"/>
                                            </p:txEl>
                                          </p:spTgt>
                                        </p:tgtEl>
                                        <p:attrNameLst>
                                          <p:attrName>style.visibility</p:attrName>
                                        </p:attrNameLst>
                                      </p:cBhvr>
                                      <p:to>
                                        <p:strVal val="visible"/>
                                      </p:to>
                                    </p:set>
                                    <p:anim calcmode="lin" valueType="num">
                                      <p:cBhvr additive="base">
                                        <p:cTn id="11"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xEl>
                                              <p:pRg st="6" end="6"/>
                                            </p:txEl>
                                          </p:spTgt>
                                        </p:tgtEl>
                                        <p:attrNameLst>
                                          <p:attrName>style.visibility</p:attrName>
                                        </p:attrNameLst>
                                      </p:cBhvr>
                                      <p:to>
                                        <p:strVal val="visible"/>
                                      </p:to>
                                    </p:set>
                                    <p:anim calcmode="lin" valueType="num">
                                      <p:cBhvr additive="base">
                                        <p:cTn id="17"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xEl>
                                              <p:pRg st="8" end="8"/>
                                            </p:txEl>
                                          </p:spTgt>
                                        </p:tgtEl>
                                        <p:attrNameLst>
                                          <p:attrName>style.visibility</p:attrName>
                                        </p:attrNameLst>
                                      </p:cBhvr>
                                      <p:to>
                                        <p:strVal val="visible"/>
                                      </p:to>
                                    </p:set>
                                    <p:anim calcmode="lin" valueType="num">
                                      <p:cBhvr additive="base">
                                        <p:cTn id="23"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xEl>
                                              <p:pRg st="9" end="9"/>
                                            </p:txEl>
                                          </p:spTgt>
                                        </p:tgtEl>
                                        <p:attrNameLst>
                                          <p:attrName>style.visibility</p:attrName>
                                        </p:attrNameLst>
                                      </p:cBhvr>
                                      <p:to>
                                        <p:strVal val="visible"/>
                                      </p:to>
                                    </p:set>
                                    <p:anim calcmode="lin" valueType="num">
                                      <p:cBhvr additive="base">
                                        <p:cTn id="29" dur="500" fill="hold"/>
                                        <p:tgtEl>
                                          <p:spTgt spid="17">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9" name="Rechteck 8"/>
          <p:cNvSpPr/>
          <p:nvPr/>
        </p:nvSpPr>
        <p:spPr>
          <a:xfrm>
            <a:off x="0" y="486000"/>
            <a:ext cx="9108000" cy="6336000"/>
          </a:xfrm>
          <a:prstGeom prst="rect">
            <a:avLst/>
          </a:prstGeom>
          <a:solidFill>
            <a:schemeClr val="bg1"/>
          </a:solidFill>
          <a:ln w="63500">
            <a:noFill/>
          </a:ln>
        </p:spPr>
        <p:txBody>
          <a:bodyPr>
            <a:spAutoFit/>
          </a:bodyPr>
          <a:lstStyle/>
          <a:p>
            <a:pPr>
              <a:defRPr/>
            </a:pPr>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pPr>
              <a:defRPr/>
            </a:pPr>
            <a:endParaRPr lang="de-DE" sz="2000" dirty="0">
              <a:solidFill>
                <a:srgbClr val="003366"/>
              </a:solidFill>
            </a:endParaRPr>
          </a:p>
        </p:txBody>
      </p:sp>
      <p:pic>
        <p:nvPicPr>
          <p:cNvPr id="2" name="Grafik 1">
            <a:extLst>
              <a:ext uri="{FF2B5EF4-FFF2-40B4-BE49-F238E27FC236}">
                <a16:creationId xmlns:a16="http://schemas.microsoft.com/office/drawing/2014/main" id="{B7A904E4-1616-47FF-83F9-03B4CD789B7B}"/>
              </a:ext>
            </a:extLst>
          </p:cNvPr>
          <p:cNvPicPr>
            <a:picLocks noChangeAspect="1"/>
          </p:cNvPicPr>
          <p:nvPr/>
        </p:nvPicPr>
        <p:blipFill>
          <a:blip r:embed="rId3"/>
          <a:stretch>
            <a:fillRect/>
          </a:stretch>
        </p:blipFill>
        <p:spPr>
          <a:xfrm>
            <a:off x="-21423" y="-33609"/>
            <a:ext cx="9150846" cy="6948000"/>
          </a:xfrm>
          <a:prstGeom prst="rect">
            <a:avLst/>
          </a:prstGeom>
        </p:spPr>
      </p:pic>
      <p:sp>
        <p:nvSpPr>
          <p:cNvPr id="6" name="Rechteck 7">
            <a:extLst>
              <a:ext uri="{FF2B5EF4-FFF2-40B4-BE49-F238E27FC236}">
                <a16:creationId xmlns:a16="http://schemas.microsoft.com/office/drawing/2014/main" id="{35074BD6-25A4-4991-886C-6D73FFAC580D}"/>
              </a:ext>
            </a:extLst>
          </p:cNvPr>
          <p:cNvSpPr>
            <a:spLocks noChangeArrowheads="1"/>
          </p:cNvSpPr>
          <p:nvPr/>
        </p:nvSpPr>
        <p:spPr bwMode="auto">
          <a:xfrm>
            <a:off x="0" y="-126001"/>
            <a:ext cx="9108000" cy="540000"/>
          </a:xfrm>
          <a:prstGeom prst="rect">
            <a:avLst/>
          </a:prstGeom>
          <a:solidFill>
            <a:schemeClr val="bg1"/>
          </a:solidFill>
          <a:ln w="63500">
            <a:solidFill>
              <a:srgbClr val="003366"/>
            </a:solidFill>
            <a:miter lim="800000"/>
            <a:headEnd/>
            <a:tailEnd/>
          </a:ln>
        </p:spPr>
        <p:txBody>
          <a:bodyPr wrap="square">
            <a:spAutoFit/>
          </a:bodyPr>
          <a:lstStyle/>
          <a:p>
            <a:pPr lvl="0" algn="ctr">
              <a:tabLst>
                <a:tab pos="3321050" algn="l"/>
              </a:tabLst>
            </a:pPr>
            <a:r>
              <a:rPr lang="de-DE" sz="2400" b="1" dirty="0">
                <a:solidFill>
                  <a:srgbClr val="003366"/>
                </a:solidFill>
                <a:effectLst>
                  <a:outerShdw blurRad="38100" dist="38100" dir="2700000" algn="tl">
                    <a:srgbClr val="000000">
                      <a:alpha val="43137"/>
                    </a:srgbClr>
                  </a:outerShdw>
                </a:effectLst>
                <a:sym typeface="Symbol"/>
              </a:rPr>
              <a:t>7. Grenzsetzung / Prüfschema</a:t>
            </a:r>
            <a:endParaRPr lang="de-DE" sz="2000" b="1" i="1" dirty="0">
              <a:solidFill>
                <a:srgbClr val="003366"/>
              </a:solidFill>
            </a:endParaRPr>
          </a:p>
        </p:txBody>
      </p:sp>
    </p:spTree>
    <p:extLst>
      <p:ext uri="{BB962C8B-B14F-4D97-AF65-F5344CB8AC3E}">
        <p14:creationId xmlns:p14="http://schemas.microsoft.com/office/powerpoint/2010/main" val="762180891"/>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 name="Rechteck 4">
            <a:extLst>
              <a:ext uri="{FF2B5EF4-FFF2-40B4-BE49-F238E27FC236}">
                <a16:creationId xmlns:a16="http://schemas.microsoft.com/office/drawing/2014/main" id="{C40F9E48-5BB4-4256-9F18-9119AFD4B44D}"/>
              </a:ext>
            </a:extLst>
          </p:cNvPr>
          <p:cNvSpPr/>
          <p:nvPr/>
        </p:nvSpPr>
        <p:spPr>
          <a:xfrm>
            <a:off x="-18000" y="589180"/>
            <a:ext cx="9180000" cy="6300000"/>
          </a:xfrm>
          <a:prstGeom prst="rect">
            <a:avLst/>
          </a:prstGeom>
          <a:solidFill>
            <a:srgbClr val="003366"/>
          </a:solidFill>
        </p:spPr>
        <p:txBody>
          <a:bodyPr wrap="square">
            <a:spAutoFit/>
          </a:bodyPr>
          <a:lstStyle/>
          <a:p>
            <a:pPr algn="ctr">
              <a:tabLst>
                <a:tab pos="88900" algn="l"/>
              </a:tabLst>
            </a:pPr>
            <a:r>
              <a:rPr lang="de-DE" sz="2000" b="1" u="sng" dirty="0">
                <a:solidFill>
                  <a:schemeClr val="bg1"/>
                </a:solidFill>
              </a:rPr>
              <a:t>Freiheitsentzug</a:t>
            </a:r>
            <a:r>
              <a:rPr lang="de-DE" sz="2000" b="1" dirty="0">
                <a:solidFill>
                  <a:schemeClr val="bg1"/>
                </a:solidFill>
              </a:rPr>
              <a:t> / „geschlossene Unterbringung“ – allg. </a:t>
            </a:r>
            <a:r>
              <a:rPr lang="de-DE" sz="2000" b="1" dirty="0" err="1">
                <a:solidFill>
                  <a:schemeClr val="bg1"/>
                </a:solidFill>
              </a:rPr>
              <a:t>Bund.verfass.ges</a:t>
            </a:r>
            <a:r>
              <a:rPr lang="de-DE" sz="2000" b="1" dirty="0">
                <a:solidFill>
                  <a:schemeClr val="bg1"/>
                </a:solidFill>
              </a:rPr>
              <a:t>. „Schutz d. persönlichen Freiheit“ (spezielles Unterbringungsgesetz UBG):  </a:t>
            </a:r>
          </a:p>
          <a:p>
            <a:pPr algn="ctr">
              <a:tabLst>
                <a:tab pos="88900" algn="l"/>
              </a:tabLst>
            </a:pPr>
            <a:endParaRPr lang="de-DE" sz="2000" b="1" dirty="0">
              <a:solidFill>
                <a:schemeClr val="bg1"/>
              </a:solidFill>
            </a:endParaRPr>
          </a:p>
          <a:p>
            <a:pPr algn="just">
              <a:tabLst>
                <a:tab pos="88900" algn="l"/>
              </a:tabLst>
            </a:pPr>
            <a:r>
              <a:rPr lang="de-DE" sz="2000" b="1" dirty="0">
                <a:solidFill>
                  <a:schemeClr val="bg1"/>
                </a:solidFill>
              </a:rPr>
              <a:t>Artikel 1 </a:t>
            </a:r>
            <a:r>
              <a:rPr lang="de-DE" sz="2000" dirty="0">
                <a:solidFill>
                  <a:schemeClr val="bg1"/>
                </a:solidFill>
              </a:rPr>
              <a:t>Jedermann hat </a:t>
            </a:r>
            <a:r>
              <a:rPr lang="de-DE" sz="2000" dirty="0" err="1">
                <a:solidFill>
                  <a:schemeClr val="bg1"/>
                </a:solidFill>
              </a:rPr>
              <a:t>d.Recht</a:t>
            </a:r>
            <a:r>
              <a:rPr lang="de-DE" sz="2000" dirty="0">
                <a:solidFill>
                  <a:schemeClr val="bg1"/>
                </a:solidFill>
              </a:rPr>
              <a:t> auf Freiheit </a:t>
            </a:r>
            <a:r>
              <a:rPr lang="de-DE" sz="2000" dirty="0" err="1">
                <a:solidFill>
                  <a:schemeClr val="bg1"/>
                </a:solidFill>
              </a:rPr>
              <a:t>u.Sicherheit</a:t>
            </a:r>
            <a:r>
              <a:rPr lang="de-DE" sz="2000" dirty="0">
                <a:solidFill>
                  <a:schemeClr val="bg1"/>
                </a:solidFill>
              </a:rPr>
              <a:t> (persönliche Freiheit).</a:t>
            </a:r>
          </a:p>
          <a:p>
            <a:pPr algn="just">
              <a:tabLst>
                <a:tab pos="88900" algn="l"/>
              </a:tabLst>
            </a:pPr>
            <a:r>
              <a:rPr lang="de-DE" sz="2000" dirty="0">
                <a:solidFill>
                  <a:schemeClr val="bg1"/>
                </a:solidFill>
              </a:rPr>
              <a:t>Niemand darf aus anderen als den in diesem Bundesverfassungsgesetz genannten Gründen oder auf eine andere als die gesetzlich vorgeschriebene Weise festgenommen oder angehalten werden. </a:t>
            </a:r>
          </a:p>
          <a:p>
            <a:pPr algn="just">
              <a:tabLst>
                <a:tab pos="88900" algn="l"/>
              </a:tabLst>
            </a:pPr>
            <a:endParaRPr lang="de-DE" sz="2000" dirty="0">
              <a:solidFill>
                <a:schemeClr val="bg1"/>
              </a:solidFill>
            </a:endParaRPr>
          </a:p>
          <a:p>
            <a:pPr algn="just">
              <a:tabLst>
                <a:tab pos="88900" algn="l"/>
              </a:tabLst>
            </a:pPr>
            <a:r>
              <a:rPr lang="de-DE" sz="2000" b="1" dirty="0">
                <a:solidFill>
                  <a:schemeClr val="bg1"/>
                </a:solidFill>
              </a:rPr>
              <a:t>Artikel 2 </a:t>
            </a:r>
            <a:r>
              <a:rPr lang="de-DE" sz="2000" dirty="0">
                <a:solidFill>
                  <a:schemeClr val="bg1"/>
                </a:solidFill>
              </a:rPr>
              <a:t>Die persönliche </a:t>
            </a:r>
            <a:r>
              <a:rPr lang="de-DE" sz="2000" b="1" u="sng" dirty="0">
                <a:solidFill>
                  <a:schemeClr val="bg1"/>
                </a:solidFill>
              </a:rPr>
              <a:t>Freiheit</a:t>
            </a:r>
            <a:r>
              <a:rPr lang="de-DE" sz="2000" dirty="0">
                <a:solidFill>
                  <a:schemeClr val="bg1"/>
                </a:solidFill>
              </a:rPr>
              <a:t> darf einem Menschen in folgenden Fällen auf die gesetzlich vorgeschriebene Weise </a:t>
            </a:r>
            <a:r>
              <a:rPr lang="de-DE" sz="2000" b="1" u="sng" dirty="0">
                <a:solidFill>
                  <a:schemeClr val="bg1"/>
                </a:solidFill>
              </a:rPr>
              <a:t>entzogen</a:t>
            </a:r>
            <a:r>
              <a:rPr lang="de-DE" sz="2000" dirty="0">
                <a:solidFill>
                  <a:schemeClr val="bg1"/>
                </a:solidFill>
              </a:rPr>
              <a:t> werden (Ziffer 6): </a:t>
            </a:r>
            <a:r>
              <a:rPr lang="de-DE" sz="2000" b="1" u="sng" dirty="0">
                <a:solidFill>
                  <a:schemeClr val="bg1"/>
                </a:solidFill>
              </a:rPr>
              <a:t>zum Zweck notwendiger Erziehungsmaßnahmen bei einem Minderjährigen</a:t>
            </a:r>
            <a:r>
              <a:rPr lang="de-DE" sz="2000" u="sng" dirty="0">
                <a:solidFill>
                  <a:schemeClr val="bg1"/>
                </a:solidFill>
              </a:rPr>
              <a:t>.</a:t>
            </a:r>
          </a:p>
          <a:p>
            <a:pPr algn="just">
              <a:tabLst>
                <a:tab pos="88900" algn="l"/>
              </a:tabLst>
            </a:pPr>
            <a:endParaRPr lang="de-DE" sz="2000" dirty="0">
              <a:solidFill>
                <a:schemeClr val="bg1"/>
              </a:solidFill>
            </a:endParaRPr>
          </a:p>
          <a:p>
            <a:pPr algn="just">
              <a:tabLst>
                <a:tab pos="88900" algn="l"/>
              </a:tabLst>
            </a:pPr>
            <a:r>
              <a:rPr lang="de-DE" sz="2000" b="1" dirty="0">
                <a:solidFill>
                  <a:schemeClr val="bg1"/>
                </a:solidFill>
              </a:rPr>
              <a:t>Artikel 6 </a:t>
            </a:r>
            <a:r>
              <a:rPr lang="de-DE" sz="2000" dirty="0">
                <a:solidFill>
                  <a:schemeClr val="bg1"/>
                </a:solidFill>
              </a:rPr>
              <a:t>Jedermann, der festgenommen o. angehalten wird, hat das Recht auf ein Verfahren, in dem durch Gericht o. durch eine and. unabhängige Behörde über </a:t>
            </a:r>
            <a:r>
              <a:rPr lang="de-DE" sz="2000" dirty="0" err="1">
                <a:solidFill>
                  <a:schemeClr val="bg1"/>
                </a:solidFill>
              </a:rPr>
              <a:t>d.Rechtmäßigkeit</a:t>
            </a:r>
            <a:r>
              <a:rPr lang="de-DE" sz="2000" dirty="0">
                <a:solidFill>
                  <a:schemeClr val="bg1"/>
                </a:solidFill>
              </a:rPr>
              <a:t> </a:t>
            </a:r>
            <a:r>
              <a:rPr lang="de-DE" sz="2000" dirty="0" err="1">
                <a:solidFill>
                  <a:schemeClr val="bg1"/>
                </a:solidFill>
              </a:rPr>
              <a:t>d.Freiheitsentzuges</a:t>
            </a:r>
            <a:r>
              <a:rPr lang="de-DE" sz="2000" dirty="0">
                <a:solidFill>
                  <a:schemeClr val="bg1"/>
                </a:solidFill>
              </a:rPr>
              <a:t> entschieden u.im Falle d. Rechts- </a:t>
            </a:r>
            <a:r>
              <a:rPr lang="de-DE" sz="2000" dirty="0" err="1">
                <a:solidFill>
                  <a:schemeClr val="bg1"/>
                </a:solidFill>
              </a:rPr>
              <a:t>widrigkeit</a:t>
            </a:r>
            <a:r>
              <a:rPr lang="de-DE" sz="2000" dirty="0">
                <a:solidFill>
                  <a:schemeClr val="bg1"/>
                </a:solidFill>
              </a:rPr>
              <a:t> seine </a:t>
            </a:r>
            <a:r>
              <a:rPr lang="de-DE" sz="2000" dirty="0" err="1">
                <a:solidFill>
                  <a:schemeClr val="bg1"/>
                </a:solidFill>
              </a:rPr>
              <a:t>Freilassg</a:t>
            </a:r>
            <a:r>
              <a:rPr lang="de-DE" sz="2000" dirty="0">
                <a:solidFill>
                  <a:schemeClr val="bg1"/>
                </a:solidFill>
              </a:rPr>
              <a:t>. angeordnet wird. Die </a:t>
            </a:r>
            <a:r>
              <a:rPr lang="de-DE" sz="2000" dirty="0" err="1">
                <a:solidFill>
                  <a:schemeClr val="bg1"/>
                </a:solidFill>
              </a:rPr>
              <a:t>Entscheidg</a:t>
            </a:r>
            <a:r>
              <a:rPr lang="de-DE" sz="2000" dirty="0">
                <a:solidFill>
                  <a:schemeClr val="bg1"/>
                </a:solidFill>
              </a:rPr>
              <a:t>. hat binnen einer Woche zu ergehen, es sei denn, </a:t>
            </a:r>
            <a:r>
              <a:rPr lang="de-DE" sz="2000" dirty="0" err="1">
                <a:solidFill>
                  <a:schemeClr val="bg1"/>
                </a:solidFill>
              </a:rPr>
              <a:t>d.Anhaltung</a:t>
            </a:r>
            <a:r>
              <a:rPr lang="de-DE" sz="2000" dirty="0">
                <a:solidFill>
                  <a:schemeClr val="bg1"/>
                </a:solidFill>
              </a:rPr>
              <a:t> hätte vorher geendet. Im Fall einer </a:t>
            </a:r>
            <a:r>
              <a:rPr lang="de-DE" sz="2000" dirty="0" err="1">
                <a:solidFill>
                  <a:schemeClr val="bg1"/>
                </a:solidFill>
              </a:rPr>
              <a:t>Anhaltg</a:t>
            </a:r>
            <a:r>
              <a:rPr lang="de-DE" sz="2000" dirty="0">
                <a:solidFill>
                  <a:schemeClr val="bg1"/>
                </a:solidFill>
              </a:rPr>
              <a:t>. </a:t>
            </a:r>
            <a:r>
              <a:rPr lang="de-DE" sz="2000" dirty="0" err="1">
                <a:solidFill>
                  <a:schemeClr val="bg1"/>
                </a:solidFill>
              </a:rPr>
              <a:t>v.unbestimmter</a:t>
            </a:r>
            <a:r>
              <a:rPr lang="de-DE" sz="2000" dirty="0">
                <a:solidFill>
                  <a:schemeClr val="bg1"/>
                </a:solidFill>
              </a:rPr>
              <a:t> Dauer ist deren Notwendigk.in </a:t>
            </a:r>
            <a:r>
              <a:rPr lang="de-DE" sz="2000" dirty="0" err="1">
                <a:solidFill>
                  <a:schemeClr val="bg1"/>
                </a:solidFill>
              </a:rPr>
              <a:t>angemess.Abstän</a:t>
            </a:r>
            <a:r>
              <a:rPr lang="de-DE" sz="2000" dirty="0">
                <a:solidFill>
                  <a:schemeClr val="bg1"/>
                </a:solidFill>
              </a:rPr>
              <a:t>- den durch ein Gericht </a:t>
            </a:r>
            <a:r>
              <a:rPr lang="de-DE" sz="2000" dirty="0" err="1">
                <a:solidFill>
                  <a:schemeClr val="bg1"/>
                </a:solidFill>
              </a:rPr>
              <a:t>o.durch</a:t>
            </a:r>
            <a:r>
              <a:rPr lang="de-DE" sz="2000" dirty="0">
                <a:solidFill>
                  <a:schemeClr val="bg1"/>
                </a:solidFill>
              </a:rPr>
              <a:t> eine and. unabhängige Behörde zu überprüfen.</a:t>
            </a:r>
          </a:p>
          <a:p>
            <a:pPr algn="just">
              <a:tabLst>
                <a:tab pos="88900" algn="l"/>
              </a:tabLst>
            </a:pPr>
            <a:endParaRPr lang="de-DE" sz="2000" dirty="0">
              <a:solidFill>
                <a:schemeClr val="bg1"/>
              </a:solidFill>
            </a:endParaRPr>
          </a:p>
          <a:p>
            <a:pPr algn="just">
              <a:tabLst>
                <a:tab pos="88900" algn="l"/>
              </a:tabLst>
            </a:pPr>
            <a:endParaRPr lang="de-DE" sz="2000" dirty="0">
              <a:solidFill>
                <a:schemeClr val="bg1"/>
              </a:solidFill>
            </a:endParaRPr>
          </a:p>
          <a:p>
            <a:pPr algn="just">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endParaRPr lang="de-DE" sz="2000" b="1" dirty="0">
              <a:solidFill>
                <a:schemeClr val="bg1"/>
              </a:solidFill>
            </a:endParaRPr>
          </a:p>
          <a:p>
            <a:pPr algn="ctr">
              <a:tabLst>
                <a:tab pos="88900" algn="l"/>
              </a:tabLst>
            </a:pPr>
            <a:r>
              <a:rPr lang="de-DE" sz="2000" b="1" dirty="0">
                <a:solidFill>
                  <a:schemeClr val="bg1"/>
                </a:solidFill>
              </a:rPr>
              <a:t> </a:t>
            </a:r>
          </a:p>
        </p:txBody>
      </p:sp>
      <p:sp>
        <p:nvSpPr>
          <p:cNvPr id="6" name="Rechteck 7">
            <a:extLst>
              <a:ext uri="{FF2B5EF4-FFF2-40B4-BE49-F238E27FC236}">
                <a16:creationId xmlns:a16="http://schemas.microsoft.com/office/drawing/2014/main" id="{86982FC8-6F72-4A94-BB89-7E47E72083B8}"/>
              </a:ext>
            </a:extLst>
          </p:cNvPr>
          <p:cNvSpPr>
            <a:spLocks noChangeArrowheads="1"/>
          </p:cNvSpPr>
          <p:nvPr/>
        </p:nvSpPr>
        <p:spPr bwMode="auto">
          <a:xfrm>
            <a:off x="0" y="-8"/>
            <a:ext cx="9144000" cy="576000"/>
          </a:xfrm>
          <a:prstGeom prst="rect">
            <a:avLst/>
          </a:prstGeom>
          <a:solidFill>
            <a:schemeClr val="bg1"/>
          </a:solidFill>
          <a:ln w="63500">
            <a:solidFill>
              <a:srgbClr val="003366"/>
            </a:solidFill>
            <a:miter lim="800000"/>
            <a:headEnd/>
            <a:tailEnd/>
          </a:ln>
        </p:spPr>
        <p:txBody>
          <a:bodyPr wrap="square">
            <a:spAutoFit/>
          </a:bodyPr>
          <a:lstStyle/>
          <a:p>
            <a:pPr lvl="0" algn="ctr">
              <a:tabLst>
                <a:tab pos="3321050" algn="l"/>
              </a:tabLst>
            </a:pPr>
            <a:r>
              <a:rPr lang="de-DE" sz="2400" b="1" dirty="0">
                <a:solidFill>
                  <a:srgbClr val="003366"/>
                </a:solidFill>
                <a:effectLst>
                  <a:outerShdw blurRad="38100" dist="38100" dir="2700000" algn="tl">
                    <a:srgbClr val="000000">
                      <a:alpha val="43137"/>
                    </a:srgbClr>
                  </a:outerShdw>
                </a:effectLst>
                <a:sym typeface="Symbol"/>
              </a:rPr>
              <a:t>8. Grenzsetzung - Freiheit der Fortbewegung</a:t>
            </a:r>
            <a:endParaRPr lang="de-DE" sz="2000" b="1" i="1" dirty="0">
              <a:solidFill>
                <a:srgbClr val="003366"/>
              </a:solidFill>
            </a:endParaRPr>
          </a:p>
        </p:txBody>
      </p:sp>
    </p:spTree>
    <p:extLst>
      <p:ext uri="{BB962C8B-B14F-4D97-AF65-F5344CB8AC3E}">
        <p14:creationId xmlns:p14="http://schemas.microsoft.com/office/powerpoint/2010/main" val="2442058963"/>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6148"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8" name="Rechteck 7"/>
          <p:cNvSpPr/>
          <p:nvPr/>
        </p:nvSpPr>
        <p:spPr>
          <a:xfrm>
            <a:off x="3666" y="795044"/>
            <a:ext cx="9108000" cy="6084000"/>
          </a:xfrm>
          <a:prstGeom prst="rect">
            <a:avLst/>
          </a:prstGeom>
          <a:ln w="63500">
            <a:solidFill>
              <a:srgbClr val="003366"/>
            </a:solidFill>
          </a:ln>
        </p:spPr>
        <p:txBody>
          <a:bodyPr>
            <a:spAutoFit/>
          </a:bodyPr>
          <a:lstStyle/>
          <a:p>
            <a:pPr>
              <a:defRPr/>
            </a:pPr>
            <a:r>
              <a:rPr lang="de-DE" sz="2000" b="1" dirty="0">
                <a:solidFill>
                  <a:srgbClr val="003366"/>
                </a:solidFill>
              </a:rPr>
              <a:t>        </a:t>
            </a: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r>
              <a:rPr lang="de-DE" sz="2000" b="1" dirty="0">
                <a:solidFill>
                  <a:srgbClr val="003366"/>
                </a:solidFill>
              </a:rPr>
              <a:t>         </a:t>
            </a: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u="sng" dirty="0">
              <a:solidFill>
                <a:srgbClr val="003366"/>
              </a:solidFill>
              <a:effectLst>
                <a:outerShdw blurRad="38100" dist="38100" dir="2700000" algn="tl">
                  <a:srgbClr val="000000">
                    <a:alpha val="43137"/>
                  </a:srgbClr>
                </a:outerShdw>
              </a:effectLst>
            </a:endParaRPr>
          </a:p>
        </p:txBody>
      </p:sp>
      <p:sp>
        <p:nvSpPr>
          <p:cNvPr id="2" name="Rechteck 1">
            <a:extLst>
              <a:ext uri="{FF2B5EF4-FFF2-40B4-BE49-F238E27FC236}">
                <a16:creationId xmlns:a16="http://schemas.microsoft.com/office/drawing/2014/main" id="{59942FFB-33D2-4786-948F-BEB32146BAA2}"/>
              </a:ext>
            </a:extLst>
          </p:cNvPr>
          <p:cNvSpPr/>
          <p:nvPr/>
        </p:nvSpPr>
        <p:spPr>
          <a:xfrm>
            <a:off x="0" y="889933"/>
            <a:ext cx="9144000" cy="6012000"/>
          </a:xfrm>
          <a:prstGeom prst="rect">
            <a:avLst/>
          </a:prstGeom>
        </p:spPr>
        <p:txBody>
          <a:bodyPr wrap="square">
            <a:spAutoFit/>
          </a:bodyPr>
          <a:lstStyle/>
          <a:p>
            <a:pPr algn="ctr"/>
            <a:endParaRPr lang="de-DE" sz="2000" b="1" u="sng" dirty="0">
              <a:solidFill>
                <a:srgbClr val="003366"/>
              </a:solidFill>
              <a:latin typeface="Arial" panose="020B0604020202020204" pitchFamily="34" charset="0"/>
            </a:endParaRPr>
          </a:p>
          <a:p>
            <a:pPr algn="ctr"/>
            <a:endParaRPr lang="de-DE" sz="2000" b="1" u="sng" dirty="0">
              <a:solidFill>
                <a:srgbClr val="003366"/>
              </a:solidFill>
              <a:latin typeface="Arial" panose="020B0604020202020204" pitchFamily="34" charset="0"/>
            </a:endParaRPr>
          </a:p>
          <a:p>
            <a:pPr algn="ctr"/>
            <a:r>
              <a:rPr lang="de-DE" sz="2000" b="1" u="sng" dirty="0">
                <a:solidFill>
                  <a:srgbClr val="003366"/>
                </a:solidFill>
                <a:latin typeface="Arial" panose="020B0604020202020204" pitchFamily="34" charset="0"/>
              </a:rPr>
              <a:t>Freiheitsbeeinträchtigung in der Erziehung / Pädagogik </a:t>
            </a:r>
          </a:p>
          <a:p>
            <a:pPr algn="just"/>
            <a:endParaRPr lang="de-DE" sz="2000" b="1" dirty="0">
              <a:solidFill>
                <a:srgbClr val="003366"/>
              </a:solidFill>
              <a:latin typeface="Arial" panose="020B0604020202020204" pitchFamily="34" charset="0"/>
            </a:endParaRPr>
          </a:p>
          <a:p>
            <a:r>
              <a:rPr lang="de-DE" sz="2000" b="1" dirty="0">
                <a:solidFill>
                  <a:srgbClr val="003366"/>
                </a:solidFill>
                <a:latin typeface="Arial" panose="020B0604020202020204" pitchFamily="34" charset="0"/>
              </a:rPr>
              <a:t>Die körperliche </a:t>
            </a:r>
            <a:r>
              <a:rPr lang="de-DE" sz="2000" b="1" u="sng" dirty="0">
                <a:solidFill>
                  <a:srgbClr val="003366"/>
                </a:solidFill>
                <a:latin typeface="Arial" panose="020B0604020202020204" pitchFamily="34" charset="0"/>
              </a:rPr>
              <a:t>Bewegungsfreiheit wird erschwert</a:t>
            </a:r>
            <a:r>
              <a:rPr lang="de-DE" sz="2000" b="1" dirty="0">
                <a:solidFill>
                  <a:srgbClr val="003366"/>
                </a:solidFill>
                <a:latin typeface="Arial" panose="020B0604020202020204" pitchFamily="34" charset="0"/>
              </a:rPr>
              <a:t>:</a:t>
            </a:r>
          </a:p>
          <a:p>
            <a:pPr algn="just"/>
            <a:endParaRPr lang="de-DE" sz="2000" b="1" dirty="0">
              <a:solidFill>
                <a:srgbClr val="003366"/>
              </a:solidFill>
              <a:latin typeface="Arial" panose="020B0604020202020204" pitchFamily="34" charset="0"/>
            </a:endParaRPr>
          </a:p>
          <a:p>
            <a:pPr marL="342900" indent="-342900" algn="just">
              <a:buFont typeface="Arial" panose="020B0604020202020204" pitchFamily="34" charset="0"/>
              <a:buChar char="•"/>
            </a:pPr>
            <a:r>
              <a:rPr lang="de-DE" sz="2000" dirty="0">
                <a:solidFill>
                  <a:srgbClr val="003366"/>
                </a:solidFill>
                <a:latin typeface="Arial" panose="020B0604020202020204" pitchFamily="34" charset="0"/>
              </a:rPr>
              <a:t>durch </a:t>
            </a:r>
            <a:r>
              <a:rPr lang="de-DE" sz="2000" b="1" dirty="0">
                <a:solidFill>
                  <a:srgbClr val="003366"/>
                </a:solidFill>
                <a:latin typeface="Arial" panose="020B0604020202020204" pitchFamily="34" charset="0"/>
              </a:rPr>
              <a:t>Intensivbetreuung </a:t>
            </a:r>
            <a:r>
              <a:rPr lang="de-DE" sz="2000" dirty="0">
                <a:solidFill>
                  <a:srgbClr val="003366"/>
                </a:solidFill>
                <a:latin typeface="Arial" panose="020B0604020202020204" pitchFamily="34" charset="0"/>
              </a:rPr>
              <a:t>als päd. begründbare/ legitime auf Dauer </a:t>
            </a:r>
            <a:r>
              <a:rPr lang="de-DE" sz="2000" dirty="0" err="1">
                <a:solidFill>
                  <a:srgbClr val="003366"/>
                </a:solidFill>
                <a:latin typeface="Arial" panose="020B0604020202020204" pitchFamily="34" charset="0"/>
              </a:rPr>
              <a:t>ausge</a:t>
            </a:r>
            <a:r>
              <a:rPr lang="de-DE" sz="2000" dirty="0">
                <a:solidFill>
                  <a:srgbClr val="003366"/>
                </a:solidFill>
                <a:latin typeface="Arial" panose="020B0604020202020204" pitchFamily="34" charset="0"/>
              </a:rPr>
              <a:t>- richtete stationärer Betreuung mittels engmaschiger personaler Kontrollen   </a:t>
            </a:r>
          </a:p>
          <a:p>
            <a:pPr algn="ctr"/>
            <a:r>
              <a:rPr lang="de-DE" sz="2000" b="1" dirty="0">
                <a:solidFill>
                  <a:srgbClr val="003366"/>
                </a:solidFill>
                <a:latin typeface="Arial" panose="020B0604020202020204" pitchFamily="34" charset="0"/>
              </a:rPr>
              <a:t>     </a:t>
            </a:r>
          </a:p>
          <a:p>
            <a:pPr marL="342900" indent="-342900" algn="just">
              <a:buFont typeface="Arial" panose="020B0604020202020204" pitchFamily="34" charset="0"/>
              <a:buChar char="•"/>
            </a:pPr>
            <a:r>
              <a:rPr lang="de-DE" sz="2000" b="1" dirty="0">
                <a:solidFill>
                  <a:srgbClr val="003366"/>
                </a:solidFill>
                <a:latin typeface="Arial" panose="020B0604020202020204" pitchFamily="34" charset="0"/>
              </a:rPr>
              <a:t>durch Einzelmaßnahme fachlich begründbar/ legitim </a:t>
            </a:r>
            <a:r>
              <a:rPr lang="de-DE" sz="2000" dirty="0">
                <a:solidFill>
                  <a:srgbClr val="003366"/>
                </a:solidFill>
                <a:latin typeface="Arial" panose="020B0604020202020204" pitchFamily="34" charset="0"/>
              </a:rPr>
              <a:t>(z.B. Festhalten od. vor die Tür stellen während des päd. Gesprächs). Das heißt: die </a:t>
            </a:r>
            <a:r>
              <a:rPr lang="de-DE" sz="2000" dirty="0" err="1">
                <a:solidFill>
                  <a:srgbClr val="003366"/>
                </a:solidFill>
                <a:latin typeface="Arial" panose="020B0604020202020204" pitchFamily="34" charset="0"/>
              </a:rPr>
              <a:t>freiheitsbe</a:t>
            </a:r>
            <a:r>
              <a:rPr lang="de-DE" sz="2000" dirty="0">
                <a:solidFill>
                  <a:srgbClr val="003366"/>
                </a:solidFill>
                <a:latin typeface="Arial" panose="020B0604020202020204" pitchFamily="34" charset="0"/>
              </a:rPr>
              <a:t>- </a:t>
            </a:r>
            <a:r>
              <a:rPr lang="de-DE" sz="2000" dirty="0" err="1">
                <a:solidFill>
                  <a:srgbClr val="003366"/>
                </a:solidFill>
                <a:latin typeface="Arial" panose="020B0604020202020204" pitchFamily="34" charset="0"/>
              </a:rPr>
              <a:t>einträchtigende</a:t>
            </a:r>
            <a:r>
              <a:rPr lang="de-DE" sz="2000" dirty="0">
                <a:solidFill>
                  <a:srgbClr val="003366"/>
                </a:solidFill>
                <a:latin typeface="Arial" panose="020B0604020202020204" pitchFamily="34" charset="0"/>
              </a:rPr>
              <a:t> Maßnahme ist geeignet, päd. Wirkung zu erzielen, z.B. als  Gespräch, das zielführend auf Beruhigung ausgerichtet ist. Wird die </a:t>
            </a:r>
            <a:r>
              <a:rPr lang="de-DE" sz="2000" dirty="0" err="1">
                <a:solidFill>
                  <a:srgbClr val="003366"/>
                </a:solidFill>
                <a:latin typeface="Arial" panose="020B0604020202020204" pitchFamily="34" charset="0"/>
              </a:rPr>
              <a:t>Bewe</a:t>
            </a:r>
            <a:r>
              <a:rPr lang="de-DE" sz="2000" dirty="0">
                <a:solidFill>
                  <a:srgbClr val="003366"/>
                </a:solidFill>
                <a:latin typeface="Arial" panose="020B0604020202020204" pitchFamily="34" charset="0"/>
              </a:rPr>
              <a:t>- </a:t>
            </a:r>
            <a:r>
              <a:rPr lang="de-DE" sz="2000" dirty="0" err="1">
                <a:solidFill>
                  <a:srgbClr val="003366"/>
                </a:solidFill>
                <a:latin typeface="Arial" panose="020B0604020202020204" pitchFamily="34" charset="0"/>
              </a:rPr>
              <a:t>gungsfreiheit</a:t>
            </a:r>
            <a:r>
              <a:rPr lang="de-DE" sz="2000" dirty="0">
                <a:solidFill>
                  <a:srgbClr val="003366"/>
                </a:solidFill>
                <a:latin typeface="Arial" panose="020B0604020202020204" pitchFamily="34" charset="0"/>
              </a:rPr>
              <a:t> nach erfolglosem Gespräch nicht wiederhergestellt, fehlt die päd. Begründbarkeit, liegt Illegitimität vor, d.h. Legalität kann nur bei akuter Eigen- oder Fremdgefährdung des Kind./ </a:t>
            </a:r>
            <a:r>
              <a:rPr lang="de-DE" sz="2000" dirty="0" err="1">
                <a:solidFill>
                  <a:srgbClr val="003366"/>
                </a:solidFill>
                <a:latin typeface="Arial" panose="020B0604020202020204" pitchFamily="34" charset="0"/>
              </a:rPr>
              <a:t>Jugdln</a:t>
            </a:r>
            <a:r>
              <a:rPr lang="de-DE" sz="2000" dirty="0">
                <a:solidFill>
                  <a:srgbClr val="003366"/>
                </a:solidFill>
                <a:latin typeface="Arial" panose="020B0604020202020204" pitchFamily="34" charset="0"/>
              </a:rPr>
              <a:t>. als freiheitsbeschränkende Maßnahme</a:t>
            </a:r>
            <a:r>
              <a:rPr lang="de-DE" sz="2000" b="1" dirty="0">
                <a:solidFill>
                  <a:srgbClr val="003366"/>
                </a:solidFill>
                <a:latin typeface="Arial" panose="020B0604020202020204" pitchFamily="34" charset="0"/>
              </a:rPr>
              <a:t> </a:t>
            </a:r>
            <a:r>
              <a:rPr lang="de-DE" sz="2000" dirty="0">
                <a:solidFill>
                  <a:srgbClr val="003366"/>
                </a:solidFill>
                <a:latin typeface="Arial" panose="020B0604020202020204" pitchFamily="34" charset="0"/>
              </a:rPr>
              <a:t>gegeben sein (nächste Folie).                                                                                               </a:t>
            </a:r>
          </a:p>
          <a:p>
            <a:pPr algn="just"/>
            <a:r>
              <a:rPr lang="de-DE" sz="2000" b="1" dirty="0">
                <a:solidFill>
                  <a:srgbClr val="003366"/>
                </a:solidFill>
                <a:latin typeface="Arial" panose="020B0604020202020204" pitchFamily="34" charset="0"/>
              </a:rPr>
              <a:t>     Sonderfall „In Aussicht gestellte Konsequenzen“: </a:t>
            </a:r>
            <a:r>
              <a:rPr lang="de-DE" sz="2000" dirty="0">
                <a:solidFill>
                  <a:srgbClr val="003366"/>
                </a:solidFill>
                <a:latin typeface="Arial" panose="020B0604020202020204" pitchFamily="34" charset="0"/>
              </a:rPr>
              <a:t>„Zimmer-/ Hausarrest“ </a:t>
            </a:r>
          </a:p>
          <a:p>
            <a:pPr algn="just"/>
            <a:endParaRPr lang="de-DE" sz="2000" dirty="0">
              <a:solidFill>
                <a:srgbClr val="003366"/>
              </a:solidFill>
              <a:latin typeface="Arial" panose="020B0604020202020204" pitchFamily="34" charset="0"/>
            </a:endParaRPr>
          </a:p>
          <a:p>
            <a:pPr algn="just"/>
            <a:r>
              <a:rPr lang="de-DE" sz="2000" dirty="0">
                <a:solidFill>
                  <a:srgbClr val="003366"/>
                </a:solidFill>
                <a:latin typeface="Arial" panose="020B0604020202020204" pitchFamily="34" charset="0"/>
              </a:rPr>
              <a:t>                                                                              </a:t>
            </a:r>
            <a:r>
              <a:rPr lang="de-DE" sz="2000" b="1" dirty="0">
                <a:solidFill>
                  <a:srgbClr val="003366"/>
                </a:solidFill>
                <a:latin typeface="Arial" panose="020B0604020202020204" pitchFamily="34" charset="0"/>
              </a:rPr>
              <a:t>             </a:t>
            </a:r>
          </a:p>
          <a:p>
            <a:pPr marL="355600" algn="just"/>
            <a:endParaRPr lang="de-DE" sz="2000" dirty="0">
              <a:solidFill>
                <a:srgbClr val="003366"/>
              </a:solidFill>
              <a:latin typeface="Arial" panose="020B0604020202020204" pitchFamily="34" charset="0"/>
            </a:endParaRPr>
          </a:p>
          <a:p>
            <a:endParaRPr lang="de-DE" sz="2000" dirty="0">
              <a:solidFill>
                <a:srgbClr val="003366"/>
              </a:solidFill>
              <a:latin typeface="Arial" panose="020B0604020202020204" pitchFamily="34" charset="0"/>
            </a:endParaRPr>
          </a:p>
        </p:txBody>
      </p:sp>
      <p:sp>
        <p:nvSpPr>
          <p:cNvPr id="10" name="Rechteck 7">
            <a:extLst>
              <a:ext uri="{FF2B5EF4-FFF2-40B4-BE49-F238E27FC236}">
                <a16:creationId xmlns:a16="http://schemas.microsoft.com/office/drawing/2014/main" id="{0ABB23DB-C16A-4BB2-970A-F00657CC694D}"/>
              </a:ext>
            </a:extLst>
          </p:cNvPr>
          <p:cNvSpPr>
            <a:spLocks noChangeArrowheads="1"/>
          </p:cNvSpPr>
          <p:nvPr/>
        </p:nvSpPr>
        <p:spPr bwMode="auto">
          <a:xfrm>
            <a:off x="0" y="-8"/>
            <a:ext cx="9144000" cy="792000"/>
          </a:xfrm>
          <a:prstGeom prst="rect">
            <a:avLst/>
          </a:prstGeom>
          <a:solidFill>
            <a:schemeClr val="bg1"/>
          </a:solidFill>
          <a:ln w="63500">
            <a:solidFill>
              <a:srgbClr val="003366"/>
            </a:solidFill>
            <a:miter lim="800000"/>
            <a:headEnd/>
            <a:tailEnd/>
          </a:ln>
        </p:spPr>
        <p:txBody>
          <a:bodyPr wrap="square">
            <a:spAutoFit/>
          </a:bodyPr>
          <a:lstStyle/>
          <a:p>
            <a:pPr lvl="0" algn="ctr">
              <a:tabLst>
                <a:tab pos="3321050" algn="l"/>
              </a:tabLst>
            </a:pPr>
            <a:r>
              <a:rPr lang="de-DE" sz="2400" b="1" dirty="0">
                <a:solidFill>
                  <a:srgbClr val="003366"/>
                </a:solidFill>
                <a:effectLst>
                  <a:outerShdw blurRad="38100" dist="38100" dir="2700000" algn="tl">
                    <a:srgbClr val="000000">
                      <a:alpha val="43137"/>
                    </a:srgbClr>
                  </a:outerShdw>
                </a:effectLst>
                <a:sym typeface="Symbol"/>
              </a:rPr>
              <a:t>8. Grenzsetzung - Freiheit der Fortbewegung</a:t>
            </a:r>
            <a:endParaRPr lang="de-DE" sz="2000" b="1" i="1" dirty="0">
              <a:solidFill>
                <a:srgbClr val="003366"/>
              </a:solidFill>
            </a:endParaRPr>
          </a:p>
        </p:txBody>
      </p:sp>
    </p:spTree>
    <p:extLst>
      <p:ext uri="{BB962C8B-B14F-4D97-AF65-F5344CB8AC3E}">
        <p14:creationId xmlns:p14="http://schemas.microsoft.com/office/powerpoint/2010/main" val="8164579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 calcmode="lin" valueType="num">
                                      <p:cBhvr additive="base">
                                        <p:cTn id="1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 calcmode="lin" valueType="num">
                                      <p:cBhvr additive="base">
                                        <p:cTn id="1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 calcmode="lin" valueType="num">
                                      <p:cBhvr additive="base">
                                        <p:cTn id="2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anim calcmode="lin" valueType="num">
                                      <p:cBhvr additive="base">
                                        <p:cTn id="3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124" name="Rectangle 2"/>
          <p:cNvSpPr>
            <a:spLocks noChangeArrowheads="1"/>
          </p:cNvSpPr>
          <p:nvPr/>
        </p:nvSpPr>
        <p:spPr bwMode="auto">
          <a:xfrm>
            <a:off x="0" y="-17463"/>
            <a:ext cx="9144000" cy="6732000"/>
          </a:xfrm>
          <a:prstGeom prst="rect">
            <a:avLst/>
          </a:prstGeom>
          <a:solidFill>
            <a:schemeClr val="bg1"/>
          </a:solid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11" name="Rechteck 4"/>
          <p:cNvSpPr>
            <a:spLocks noChangeArrowheads="1"/>
          </p:cNvSpPr>
          <p:nvPr/>
        </p:nvSpPr>
        <p:spPr bwMode="auto">
          <a:xfrm>
            <a:off x="0" y="428604"/>
            <a:ext cx="9144000" cy="1631216"/>
          </a:xfrm>
          <a:prstGeom prst="rect">
            <a:avLst/>
          </a:prstGeom>
          <a:noFill/>
          <a:ln w="9525">
            <a:noFill/>
            <a:miter lim="800000"/>
            <a:headEnd/>
            <a:tailEnd/>
          </a:ln>
        </p:spPr>
        <p:txBody>
          <a:bodyPr>
            <a:spAutoFit/>
          </a:bodyPr>
          <a:lstStyle/>
          <a:p>
            <a:pPr>
              <a:defRPr/>
            </a:pPr>
            <a:endParaRPr lang="de-DE" sz="2000" b="1" dirty="0">
              <a:solidFill>
                <a:srgbClr val="003366"/>
              </a:solidFill>
            </a:endParaRPr>
          </a:p>
          <a:p>
            <a:pPr>
              <a:defRPr/>
            </a:pPr>
            <a:endParaRPr lang="de-DE" sz="2000" b="1" dirty="0">
              <a:solidFill>
                <a:srgbClr val="003366"/>
              </a:solidFill>
            </a:endParaRPr>
          </a:p>
          <a:p>
            <a:pPr marL="457200" indent="-457200">
              <a:defRPr/>
            </a:pPr>
            <a:endParaRPr lang="de-DE" sz="2000" b="1" dirty="0">
              <a:solidFill>
                <a:srgbClr val="003366"/>
              </a:solidFill>
            </a:endParaRPr>
          </a:p>
          <a:p>
            <a:pPr marL="457200" indent="-457200">
              <a:defRPr/>
            </a:pPr>
            <a:endParaRPr lang="de-DE" sz="2000" b="1" dirty="0">
              <a:solidFill>
                <a:srgbClr val="003366"/>
              </a:solidFill>
            </a:endParaRPr>
          </a:p>
          <a:p>
            <a:pPr>
              <a:defRPr/>
            </a:pPr>
            <a:endParaRPr lang="de-DE" sz="2000" dirty="0">
              <a:solidFill>
                <a:srgbClr val="003366"/>
              </a:solidFill>
            </a:endParaRPr>
          </a:p>
        </p:txBody>
      </p:sp>
      <p:sp>
        <p:nvSpPr>
          <p:cNvPr id="10" name="Rechteck 9"/>
          <p:cNvSpPr/>
          <p:nvPr/>
        </p:nvSpPr>
        <p:spPr>
          <a:xfrm>
            <a:off x="0" y="449084"/>
            <a:ext cx="9144000" cy="6408000"/>
          </a:xfrm>
          <a:prstGeom prst="rect">
            <a:avLst/>
          </a:prstGeom>
          <a:ln w="63500">
            <a:solidFill>
              <a:srgbClr val="003366"/>
            </a:solidFill>
          </a:ln>
        </p:spPr>
        <p:txBody>
          <a:bodyPr wrap="square">
            <a:spAutoFit/>
          </a:bodyPr>
          <a:lstStyle/>
          <a:p>
            <a:pPr marL="457200" indent="-457200">
              <a:buFont typeface="Wingdings" pitchFamily="2" charset="2"/>
              <a:buChar char="Ø"/>
              <a:defRPr/>
            </a:pPr>
            <a:endParaRPr lang="de-DE" sz="2000" dirty="0">
              <a:solidFill>
                <a:srgbClr val="003366"/>
              </a:solidFill>
            </a:endParaRPr>
          </a:p>
          <a:p>
            <a:pPr marL="457200" indent="-457200">
              <a:buFont typeface="Wingdings" pitchFamily="2" charset="2"/>
              <a:buChar char="Ø"/>
              <a:defRPr/>
            </a:pPr>
            <a:endParaRPr lang="de-DE" sz="2000" dirty="0">
              <a:solidFill>
                <a:srgbClr val="003366"/>
              </a:solidFill>
            </a:endParaRPr>
          </a:p>
          <a:p>
            <a:pPr marL="457200" indent="-457200">
              <a:buFont typeface="Wingdings" pitchFamily="2" charset="2"/>
              <a:buChar char="Ø"/>
              <a:defRPr/>
            </a:pPr>
            <a:r>
              <a:rPr lang="de-DE" sz="2000" dirty="0">
                <a:solidFill>
                  <a:srgbClr val="003366"/>
                </a:solidFill>
              </a:rPr>
              <a:t>KW = „unbestimmter Rechtsbegriff“.  </a:t>
            </a:r>
            <a:r>
              <a:rPr lang="de-DE" sz="2000" dirty="0" err="1">
                <a:solidFill>
                  <a:srgbClr val="003366"/>
                </a:solidFill>
              </a:rPr>
              <a:t>Matussek</a:t>
            </a:r>
            <a:r>
              <a:rPr lang="de-DE" sz="2000" dirty="0">
                <a:solidFill>
                  <a:srgbClr val="003366"/>
                </a:solidFill>
              </a:rPr>
              <a:t>: „KW ist wahrscheinlich das  zynischste Lügenwort, das sich ein Justiz-  und  Behördenapparat seit über 50 Jahren hat einfallen lassen” →   überzeichnet aber tendenziell zutreffend  </a:t>
            </a:r>
          </a:p>
          <a:p>
            <a:pPr marL="457200" indent="-457200">
              <a:buFont typeface="Wingdings" pitchFamily="2" charset="2"/>
              <a:buChar char="Ø"/>
              <a:defRPr/>
            </a:pPr>
            <a:endParaRPr lang="de-DE" sz="2000" dirty="0">
              <a:solidFill>
                <a:srgbClr val="003366"/>
              </a:solidFill>
            </a:endParaRPr>
          </a:p>
          <a:p>
            <a:pPr marL="457200" indent="-457200">
              <a:buFont typeface="Wingdings" pitchFamily="2" charset="2"/>
              <a:buChar char="Ø"/>
              <a:defRPr/>
            </a:pPr>
            <a:r>
              <a:rPr lang="de-DE" sz="2000" b="1" dirty="0">
                <a:solidFill>
                  <a:srgbClr val="003366"/>
                </a:solidFill>
              </a:rPr>
              <a:t>Rechtliche Erziehungsgrenzen </a:t>
            </a:r>
            <a:r>
              <a:rPr lang="de-DE" sz="2000" dirty="0">
                <a:solidFill>
                  <a:srgbClr val="003366"/>
                </a:solidFill>
              </a:rPr>
              <a:t>(„Kindeswohl“, „Gewalt“) nicht hilfreich</a:t>
            </a:r>
          </a:p>
          <a:p>
            <a:pPr marL="457200" indent="-457200">
              <a:buFont typeface="Wingdings" pitchFamily="2" charset="2"/>
              <a:buChar char="Ø"/>
              <a:defRPr/>
            </a:pPr>
            <a:endParaRPr lang="de-DE" sz="2000" dirty="0">
              <a:solidFill>
                <a:srgbClr val="003366"/>
              </a:solidFill>
            </a:endParaRPr>
          </a:p>
          <a:p>
            <a:pPr marL="457200" indent="-457200">
              <a:buFont typeface="Wingdings" pitchFamily="2" charset="2"/>
              <a:buChar char="Ø"/>
              <a:defRPr/>
            </a:pPr>
            <a:r>
              <a:rPr lang="de-DE" sz="2000" b="1" dirty="0">
                <a:solidFill>
                  <a:srgbClr val="003366"/>
                </a:solidFill>
              </a:rPr>
              <a:t>fachliche Erziehungsgrenzen  fehlen:</a:t>
            </a:r>
            <a:r>
              <a:rPr lang="de-DE" sz="2000" dirty="0">
                <a:solidFill>
                  <a:srgbClr val="003366"/>
                </a:solidFill>
              </a:rPr>
              <a:t> welches Verhalten ist fachlich </a:t>
            </a:r>
            <a:r>
              <a:rPr lang="de-DE" sz="2000" dirty="0" err="1">
                <a:solidFill>
                  <a:srgbClr val="003366"/>
                </a:solidFill>
              </a:rPr>
              <a:t>legi</a:t>
            </a:r>
            <a:r>
              <a:rPr lang="de-DE" sz="2000" dirty="0">
                <a:solidFill>
                  <a:srgbClr val="003366"/>
                </a:solidFill>
              </a:rPr>
              <a:t>- tim / begründbar? Aufgabe der Fachwelt, in fachlichen Leitlinien </a:t>
            </a:r>
            <a:r>
              <a:rPr lang="de-DE" sz="2000" b="1" dirty="0">
                <a:solidFill>
                  <a:srgbClr val="003366"/>
                </a:solidFill>
              </a:rPr>
              <a:t>KW- </a:t>
            </a:r>
            <a:r>
              <a:rPr lang="de-DE" sz="2000" b="1" dirty="0" err="1">
                <a:solidFill>
                  <a:srgbClr val="003366"/>
                </a:solidFill>
              </a:rPr>
              <a:t>Beur</a:t>
            </a:r>
            <a:r>
              <a:rPr lang="de-DE" sz="2000" b="1" dirty="0">
                <a:solidFill>
                  <a:srgbClr val="003366"/>
                </a:solidFill>
              </a:rPr>
              <a:t>- teilungsspielraum</a:t>
            </a:r>
            <a:r>
              <a:rPr lang="de-DE" sz="2000" dirty="0">
                <a:solidFill>
                  <a:srgbClr val="003366"/>
                </a:solidFill>
              </a:rPr>
              <a:t> zur Orientierung zu entwickeln.</a:t>
            </a:r>
            <a:endParaRPr lang="de-DE" sz="2000" b="1" dirty="0">
              <a:solidFill>
                <a:srgbClr val="003366"/>
              </a:solidFill>
            </a:endParaRPr>
          </a:p>
          <a:p>
            <a:pPr marL="457200" indent="-457200">
              <a:defRPr/>
            </a:pPr>
            <a:endParaRPr lang="de-DE" sz="2000" dirty="0">
              <a:solidFill>
                <a:srgbClr val="003366"/>
              </a:solidFill>
            </a:endParaRPr>
          </a:p>
          <a:p>
            <a:pPr marL="457200" indent="-457200">
              <a:buFont typeface="Wingdings" pitchFamily="2" charset="2"/>
              <a:buChar char="Ø"/>
              <a:defRPr/>
            </a:pPr>
            <a:r>
              <a:rPr lang="de-DE" sz="2000" dirty="0">
                <a:solidFill>
                  <a:srgbClr val="003366"/>
                </a:solidFill>
              </a:rPr>
              <a:t>Kindeswohlgefährdend  und kindeswohlwidrig  werden nicht unterschieden.</a:t>
            </a:r>
          </a:p>
          <a:p>
            <a:pPr>
              <a:defRPr/>
            </a:pPr>
            <a:r>
              <a:rPr lang="de-DE" sz="2000" dirty="0">
                <a:solidFill>
                  <a:srgbClr val="003366"/>
                </a:solidFill>
              </a:rPr>
              <a:t> </a:t>
            </a:r>
          </a:p>
          <a:p>
            <a:pPr marL="457200" indent="-457200">
              <a:buFont typeface="Wingdings" pitchFamily="2" charset="2"/>
              <a:buChar char="Ø"/>
              <a:defRPr/>
            </a:pPr>
            <a:r>
              <a:rPr lang="de-DE" sz="2000" b="1" dirty="0">
                <a:solidFill>
                  <a:srgbClr val="003366"/>
                </a:solidFill>
              </a:rPr>
              <a:t>Problembereiche: </a:t>
            </a:r>
          </a:p>
          <a:p>
            <a:pPr>
              <a:defRPr/>
            </a:pPr>
            <a:r>
              <a:rPr lang="de-DE" sz="2000" b="1" dirty="0">
                <a:solidFill>
                  <a:srgbClr val="003366"/>
                </a:solidFill>
              </a:rPr>
              <a:t>       </a:t>
            </a:r>
            <a:r>
              <a:rPr lang="de-DE" sz="2000" dirty="0">
                <a:solidFill>
                  <a:srgbClr val="003366"/>
                </a:solidFill>
              </a:rPr>
              <a:t>-</a:t>
            </a:r>
            <a:r>
              <a:rPr lang="de-DE" sz="2000" b="1" dirty="0">
                <a:solidFill>
                  <a:srgbClr val="003366"/>
                </a:solidFill>
              </a:rPr>
              <a:t>   </a:t>
            </a:r>
            <a:r>
              <a:rPr lang="de-DE" sz="2000" dirty="0">
                <a:solidFill>
                  <a:srgbClr val="003366"/>
                </a:solidFill>
              </a:rPr>
              <a:t>Doppelauftrag „Hilfe und Kontrolle“ </a:t>
            </a:r>
            <a:r>
              <a:rPr lang="de-DE" sz="2000" dirty="0">
                <a:solidFill>
                  <a:srgbClr val="003366"/>
                </a:solidFill>
                <a:sym typeface="Symbol" panose="05050102010706020507" pitchFamily="18" charset="2"/>
              </a:rPr>
              <a:t></a:t>
            </a:r>
            <a:r>
              <a:rPr lang="de-DE" sz="2000" dirty="0">
                <a:solidFill>
                  <a:srgbClr val="003366"/>
                </a:solidFill>
              </a:rPr>
              <a:t> „Pädagogik und Aufsicht“</a:t>
            </a:r>
          </a:p>
          <a:p>
            <a:pPr marL="447675">
              <a:defRPr/>
            </a:pPr>
            <a:r>
              <a:rPr lang="de-DE" sz="2000" dirty="0">
                <a:solidFill>
                  <a:srgbClr val="003366"/>
                </a:solidFill>
              </a:rPr>
              <a:t> -   Ausreichende Beratung u. nachvollziehbare Aufsicht </a:t>
            </a:r>
            <a:r>
              <a:rPr lang="de-DE" sz="2000" dirty="0" err="1">
                <a:solidFill>
                  <a:srgbClr val="003366"/>
                </a:solidFill>
              </a:rPr>
              <a:t>zuständ.Instanzen</a:t>
            </a:r>
            <a:r>
              <a:rPr lang="de-DE" sz="2000" dirty="0">
                <a:solidFill>
                  <a:srgbClr val="003366"/>
                </a:solidFill>
              </a:rPr>
              <a:t>? </a:t>
            </a:r>
          </a:p>
          <a:p>
            <a:pPr marL="444500" indent="-444500">
              <a:buFont typeface="Wingdings" panose="05000000000000000000" pitchFamily="2" charset="2"/>
              <a:buChar char="Ø"/>
              <a:defRPr/>
            </a:pPr>
            <a:endParaRPr lang="de-DE" sz="2000" b="1" dirty="0">
              <a:solidFill>
                <a:srgbClr val="003366"/>
              </a:solidFill>
            </a:endParaRPr>
          </a:p>
          <a:p>
            <a:pPr marL="444500" indent="-444500">
              <a:buFont typeface="Wingdings" panose="05000000000000000000" pitchFamily="2" charset="2"/>
              <a:buChar char="Ø"/>
              <a:defRPr/>
            </a:pPr>
            <a:r>
              <a:rPr lang="de-DE" sz="2000" b="1" dirty="0">
                <a:solidFill>
                  <a:srgbClr val="003366"/>
                </a:solidFill>
              </a:rPr>
              <a:t>Offene Diskussionskultur in Einrichtungen</a:t>
            </a:r>
            <a:r>
              <a:rPr lang="de-DE" sz="2000" dirty="0">
                <a:solidFill>
                  <a:srgbClr val="003366"/>
                </a:solidFill>
              </a:rPr>
              <a:t>? </a:t>
            </a:r>
          </a:p>
          <a:p>
            <a:pPr marL="457200" indent="-457200">
              <a:buFont typeface="Wingdings" pitchFamily="2" charset="2"/>
              <a:buChar char="Ø"/>
              <a:defRPr/>
            </a:pPr>
            <a:endParaRPr lang="de-DE" sz="2000" dirty="0">
              <a:solidFill>
                <a:srgbClr val="003366"/>
              </a:solidFill>
            </a:endParaRPr>
          </a:p>
        </p:txBody>
      </p:sp>
      <p:sp>
        <p:nvSpPr>
          <p:cNvPr id="7" name="Rechteck 7">
            <a:extLst>
              <a:ext uri="{FF2B5EF4-FFF2-40B4-BE49-F238E27FC236}">
                <a16:creationId xmlns:a16="http://schemas.microsoft.com/office/drawing/2014/main" id="{3953F586-04CF-4883-A49D-69476CC8E3DD}"/>
              </a:ext>
            </a:extLst>
          </p:cNvPr>
          <p:cNvSpPr>
            <a:spLocks noChangeArrowheads="1"/>
          </p:cNvSpPr>
          <p:nvPr/>
        </p:nvSpPr>
        <p:spPr bwMode="auto">
          <a:xfrm>
            <a:off x="0" y="-90001"/>
            <a:ext cx="9144000" cy="648000"/>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rPr>
              <a:t> </a:t>
            </a:r>
            <a:r>
              <a:rPr lang="de-DE" sz="2400" b="1" dirty="0">
                <a:solidFill>
                  <a:srgbClr val="003366"/>
                </a:solidFill>
                <a:effectLst>
                  <a:outerShdw blurRad="38100" dist="38100" dir="2700000" algn="tl">
                    <a:srgbClr val="000000">
                      <a:alpha val="43137"/>
                    </a:srgbClr>
                  </a:outerShdw>
                </a:effectLst>
                <a:sym typeface="Symbol"/>
              </a:rPr>
              <a:t>I. Grenzsetzungen - Problemanalyse   </a:t>
            </a:r>
            <a:r>
              <a:rPr lang="de-DE" sz="2000" b="1" dirty="0">
                <a:solidFill>
                  <a:srgbClr val="003366"/>
                </a:solidFill>
                <a:sym typeface="Symbol"/>
              </a:rPr>
              <a:t>3. Grundlegendes </a:t>
            </a:r>
            <a:endParaRPr lang="de-DE" sz="2000" b="1" i="1" dirty="0">
              <a:solidFill>
                <a:srgbClr val="003366"/>
              </a:solidFill>
            </a:endParaRPr>
          </a:p>
        </p:txBody>
      </p:sp>
    </p:spTree>
    <p:extLst>
      <p:ext uri="{BB962C8B-B14F-4D97-AF65-F5344CB8AC3E}">
        <p14:creationId xmlns:p14="http://schemas.microsoft.com/office/powerpoint/2010/main" val="9682900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 calcmode="lin" valueType="num">
                                      <p:cBhvr additive="base">
                                        <p:cTn id="1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anim calcmode="lin" valueType="num">
                                      <p:cBhvr additive="base">
                                        <p:cTn id="19"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anim calcmode="lin" valueType="num">
                                      <p:cBhvr additive="base">
                                        <p:cTn id="25"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anim calcmode="lin" valueType="num">
                                      <p:cBhvr additive="base">
                                        <p:cTn id="31"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10" end="10"/>
                                            </p:txEl>
                                          </p:spTgt>
                                        </p:tgtEl>
                                        <p:attrNameLst>
                                          <p:attrName>style.visibility</p:attrName>
                                        </p:attrNameLst>
                                      </p:cBhvr>
                                      <p:to>
                                        <p:strVal val="visible"/>
                                      </p:to>
                                    </p:set>
                                    <p:anim calcmode="lin" valueType="num">
                                      <p:cBhvr additive="base">
                                        <p:cTn id="37"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11" end="11"/>
                                            </p:txEl>
                                          </p:spTgt>
                                        </p:tgtEl>
                                        <p:attrNameLst>
                                          <p:attrName>style.visibility</p:attrName>
                                        </p:attrNameLst>
                                      </p:cBhvr>
                                      <p:to>
                                        <p:strVal val="visible"/>
                                      </p:to>
                                    </p:set>
                                    <p:anim calcmode="lin" valueType="num">
                                      <p:cBhvr additive="base">
                                        <p:cTn id="43" dur="500" fill="hold"/>
                                        <p:tgtEl>
                                          <p:spTgt spid="10">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12" end="12"/>
                                            </p:txEl>
                                          </p:spTgt>
                                        </p:tgtEl>
                                        <p:attrNameLst>
                                          <p:attrName>style.visibility</p:attrName>
                                        </p:attrNameLst>
                                      </p:cBhvr>
                                      <p:to>
                                        <p:strVal val="visible"/>
                                      </p:to>
                                    </p:set>
                                    <p:anim calcmode="lin" valueType="num">
                                      <p:cBhvr additive="base">
                                        <p:cTn id="49" dur="500" fill="hold"/>
                                        <p:tgtEl>
                                          <p:spTgt spid="10">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xEl>
                                              <p:pRg st="14" end="14"/>
                                            </p:txEl>
                                          </p:spTgt>
                                        </p:tgtEl>
                                        <p:attrNameLst>
                                          <p:attrName>style.visibility</p:attrName>
                                        </p:attrNameLst>
                                      </p:cBhvr>
                                      <p:to>
                                        <p:strVal val="visible"/>
                                      </p:to>
                                    </p:set>
                                    <p:anim calcmode="lin" valueType="num">
                                      <p:cBhvr additive="base">
                                        <p:cTn id="55" dur="500" fill="hold"/>
                                        <p:tgtEl>
                                          <p:spTgt spid="10">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6148"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8" name="Rechteck 7"/>
          <p:cNvSpPr/>
          <p:nvPr/>
        </p:nvSpPr>
        <p:spPr>
          <a:xfrm>
            <a:off x="-8392" y="728116"/>
            <a:ext cx="9144000" cy="6120000"/>
          </a:xfrm>
          <a:prstGeom prst="rect">
            <a:avLst/>
          </a:prstGeom>
          <a:ln w="63500">
            <a:solidFill>
              <a:srgbClr val="003366"/>
            </a:solidFill>
          </a:ln>
        </p:spPr>
        <p:txBody>
          <a:bodyPr>
            <a:spAutoFit/>
          </a:bodyPr>
          <a:lstStyle/>
          <a:p>
            <a:pPr>
              <a:defRPr/>
            </a:pPr>
            <a:r>
              <a:rPr lang="de-DE" sz="2000" b="1" dirty="0">
                <a:solidFill>
                  <a:srgbClr val="003366"/>
                </a:solidFill>
              </a:rPr>
              <a:t>        </a:t>
            </a: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r>
              <a:rPr lang="de-DE" sz="2000" b="1" dirty="0">
                <a:solidFill>
                  <a:srgbClr val="003366"/>
                </a:solidFill>
              </a:rPr>
              <a:t>         </a:t>
            </a: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u="sng" dirty="0">
              <a:solidFill>
                <a:srgbClr val="003366"/>
              </a:solidFill>
              <a:effectLst>
                <a:outerShdw blurRad="38100" dist="38100" dir="2700000" algn="tl">
                  <a:srgbClr val="000000">
                    <a:alpha val="43137"/>
                  </a:srgbClr>
                </a:outerShdw>
              </a:effectLst>
            </a:endParaRPr>
          </a:p>
        </p:txBody>
      </p:sp>
      <p:sp>
        <p:nvSpPr>
          <p:cNvPr id="2" name="Rechteck 1">
            <a:extLst>
              <a:ext uri="{FF2B5EF4-FFF2-40B4-BE49-F238E27FC236}">
                <a16:creationId xmlns:a16="http://schemas.microsoft.com/office/drawing/2014/main" id="{59942FFB-33D2-4786-948F-BEB32146BAA2}"/>
              </a:ext>
            </a:extLst>
          </p:cNvPr>
          <p:cNvSpPr/>
          <p:nvPr/>
        </p:nvSpPr>
        <p:spPr>
          <a:xfrm>
            <a:off x="-17462" y="582206"/>
            <a:ext cx="9144000" cy="6524863"/>
          </a:xfrm>
          <a:prstGeom prst="rect">
            <a:avLst/>
          </a:prstGeom>
        </p:spPr>
        <p:txBody>
          <a:bodyPr wrap="square">
            <a:spAutoFit/>
          </a:bodyPr>
          <a:lstStyle/>
          <a:p>
            <a:pPr algn="ctr"/>
            <a:endParaRPr lang="de-DE" b="1" dirty="0">
              <a:solidFill>
                <a:srgbClr val="003366"/>
              </a:solidFill>
              <a:latin typeface="Arial" panose="020B0604020202020204" pitchFamily="34" charset="0"/>
            </a:endParaRPr>
          </a:p>
          <a:p>
            <a:pPr algn="just"/>
            <a:endParaRPr lang="de-DE" sz="2000" b="1" dirty="0">
              <a:solidFill>
                <a:srgbClr val="003366"/>
              </a:solidFill>
              <a:latin typeface="Arial" panose="020B0604020202020204" pitchFamily="34" charset="0"/>
            </a:endParaRPr>
          </a:p>
          <a:p>
            <a:pPr algn="just"/>
            <a:endParaRPr lang="de-DE" sz="2000" b="1" dirty="0">
              <a:solidFill>
                <a:srgbClr val="003366"/>
              </a:solidFill>
              <a:latin typeface="Arial" panose="020B0604020202020204" pitchFamily="34" charset="0"/>
            </a:endParaRPr>
          </a:p>
          <a:p>
            <a:pPr algn="ctr"/>
            <a:r>
              <a:rPr lang="de-DE" sz="2000" b="1" u="sng" dirty="0">
                <a:solidFill>
                  <a:srgbClr val="FF0000"/>
                </a:solidFill>
                <a:latin typeface="Arial" panose="020B0604020202020204" pitchFamily="34" charset="0"/>
              </a:rPr>
              <a:t>Freiheitsbeschränkung im Kontext der Erziehung</a:t>
            </a:r>
          </a:p>
          <a:p>
            <a:pPr algn="just"/>
            <a:endParaRPr lang="de-DE" sz="2000" b="1" dirty="0">
              <a:solidFill>
                <a:srgbClr val="FF0000"/>
              </a:solidFill>
              <a:latin typeface="Arial" panose="020B0604020202020204" pitchFamily="34" charset="0"/>
            </a:endParaRPr>
          </a:p>
          <a:p>
            <a:pPr algn="ctr"/>
            <a:r>
              <a:rPr lang="de-DE" sz="2000" b="1" dirty="0">
                <a:solidFill>
                  <a:srgbClr val="003366"/>
                </a:solidFill>
                <a:latin typeface="Arial" panose="020B0604020202020204" pitchFamily="34" charset="0"/>
              </a:rPr>
              <a:t>Auszuschließen bei </a:t>
            </a:r>
            <a:r>
              <a:rPr lang="de-DE" sz="2000" b="1" dirty="0" err="1">
                <a:solidFill>
                  <a:srgbClr val="003366"/>
                </a:solidFill>
                <a:latin typeface="Arial" panose="020B0604020202020204" pitchFamily="34" charset="0"/>
              </a:rPr>
              <a:t>päd.begründbarer</a:t>
            </a:r>
            <a:r>
              <a:rPr lang="de-DE" sz="2000" b="1" dirty="0">
                <a:solidFill>
                  <a:srgbClr val="003366"/>
                </a:solidFill>
                <a:latin typeface="Arial" panose="020B0604020202020204" pitchFamily="34" charset="0"/>
              </a:rPr>
              <a:t>/ legitimer </a:t>
            </a:r>
            <a:r>
              <a:rPr lang="de-DE" sz="2000" b="1" dirty="0" err="1">
                <a:solidFill>
                  <a:srgbClr val="003366"/>
                </a:solidFill>
                <a:latin typeface="Arial" panose="020B0604020202020204" pitchFamily="34" charset="0"/>
              </a:rPr>
              <a:t>Freiheitsbeeinträchtigg</a:t>
            </a:r>
            <a:r>
              <a:rPr lang="de-DE" sz="2000" b="1" dirty="0">
                <a:solidFill>
                  <a:srgbClr val="003366"/>
                </a:solidFill>
                <a:latin typeface="Arial" panose="020B0604020202020204" pitchFamily="34" charset="0"/>
              </a:rPr>
              <a:t>. </a:t>
            </a:r>
          </a:p>
          <a:p>
            <a:pPr algn="just"/>
            <a:endParaRPr lang="de-DE" sz="2000" b="1" dirty="0">
              <a:solidFill>
                <a:srgbClr val="FF0000"/>
              </a:solidFill>
              <a:latin typeface="Arial" panose="020B0604020202020204" pitchFamily="34" charset="0"/>
            </a:endParaRPr>
          </a:p>
          <a:p>
            <a:pPr algn="just"/>
            <a:r>
              <a:rPr lang="de-DE" sz="2000" b="1" dirty="0">
                <a:solidFill>
                  <a:srgbClr val="FF0000"/>
                </a:solidFill>
                <a:latin typeface="Arial" panose="020B0604020202020204" pitchFamily="34" charset="0"/>
              </a:rPr>
              <a:t>Sie beinhaltet den Entzug körperlicher Bewegungsfreiheit durch </a:t>
            </a:r>
            <a:r>
              <a:rPr lang="de-DE" sz="2000" b="1" dirty="0" err="1">
                <a:solidFill>
                  <a:srgbClr val="FF0000"/>
                </a:solidFill>
                <a:latin typeface="Arial" panose="020B0604020202020204" pitchFamily="34" charset="0"/>
              </a:rPr>
              <a:t>mecha</a:t>
            </a:r>
            <a:r>
              <a:rPr lang="de-DE" sz="2000" b="1" dirty="0">
                <a:solidFill>
                  <a:srgbClr val="FF0000"/>
                </a:solidFill>
                <a:latin typeface="Arial" panose="020B0604020202020204" pitchFamily="34" charset="0"/>
              </a:rPr>
              <a:t>- </a:t>
            </a:r>
            <a:r>
              <a:rPr lang="de-DE" sz="2000" b="1" dirty="0" err="1">
                <a:solidFill>
                  <a:srgbClr val="FF0000"/>
                </a:solidFill>
                <a:latin typeface="Arial" panose="020B0604020202020204" pitchFamily="34" charset="0"/>
              </a:rPr>
              <a:t>nische</a:t>
            </a:r>
            <a:r>
              <a:rPr lang="de-DE" sz="2000" b="1" dirty="0">
                <a:solidFill>
                  <a:srgbClr val="FF0000"/>
                </a:solidFill>
                <a:latin typeface="Arial" panose="020B0604020202020204" pitchFamily="34" charset="0"/>
              </a:rPr>
              <a:t> Vorrichtungen, Medikamente oder auf andere Weise bei akuter Ei- gen- oder Fremdgefährdung eines Kind./ </a:t>
            </a:r>
            <a:r>
              <a:rPr lang="de-DE" sz="2000" b="1" dirty="0" err="1">
                <a:solidFill>
                  <a:srgbClr val="FF0000"/>
                </a:solidFill>
                <a:latin typeface="Arial" panose="020B0604020202020204" pitchFamily="34" charset="0"/>
              </a:rPr>
              <a:t>Jugendln</a:t>
            </a:r>
            <a:r>
              <a:rPr lang="de-DE" sz="2000" b="1" dirty="0">
                <a:solidFill>
                  <a:srgbClr val="FF0000"/>
                </a:solidFill>
                <a:latin typeface="Arial" panose="020B0604020202020204" pitchFamily="34" charset="0"/>
              </a:rPr>
              <a:t>. („Gefahrenabwehr“ ⃰ ):</a:t>
            </a:r>
          </a:p>
          <a:p>
            <a:pPr algn="just"/>
            <a:endParaRPr lang="de-DE" sz="2000" b="1" dirty="0">
              <a:solidFill>
                <a:srgbClr val="FF0000"/>
              </a:solidFill>
              <a:latin typeface="Arial" panose="020B0604020202020204" pitchFamily="34" charset="0"/>
            </a:endParaRPr>
          </a:p>
          <a:p>
            <a:pPr algn="just"/>
            <a:r>
              <a:rPr lang="de-DE" sz="2000" b="1" dirty="0">
                <a:solidFill>
                  <a:srgbClr val="FF0000"/>
                </a:solidFill>
                <a:latin typeface="Arial" panose="020B0604020202020204" pitchFamily="34" charset="0"/>
              </a:rPr>
              <a:t>•</a:t>
            </a:r>
            <a:r>
              <a:rPr lang="de-DE" sz="2000" dirty="0">
                <a:solidFill>
                  <a:srgbClr val="FF0000"/>
                </a:solidFill>
                <a:latin typeface="Arial" panose="020B0604020202020204" pitchFamily="34" charset="0"/>
              </a:rPr>
              <a:t>   als </a:t>
            </a:r>
            <a:r>
              <a:rPr lang="de-DE" sz="2000" b="1" dirty="0">
                <a:solidFill>
                  <a:srgbClr val="FF0000"/>
                </a:solidFill>
                <a:latin typeface="Arial" panose="020B0604020202020204" pitchFamily="34" charset="0"/>
              </a:rPr>
              <a:t>Einzelmaßnahme</a:t>
            </a:r>
            <a:r>
              <a:rPr lang="de-DE" sz="2000" dirty="0">
                <a:solidFill>
                  <a:srgbClr val="FF0000"/>
                </a:solidFill>
                <a:latin typeface="Arial" panose="020B0604020202020204" pitchFamily="34" charset="0"/>
              </a:rPr>
              <a:t> ohne fachliche Begründbarkeit, d.h. fachlich illegitim </a:t>
            </a:r>
          </a:p>
          <a:p>
            <a:pPr algn="just"/>
            <a:r>
              <a:rPr lang="de-DE" sz="2000" dirty="0">
                <a:solidFill>
                  <a:srgbClr val="FF0000"/>
                </a:solidFill>
                <a:latin typeface="Arial" panose="020B0604020202020204" pitchFamily="34" charset="0"/>
              </a:rPr>
              <a:t>     aber rechtlich zulässig (z.B. am Boden fixieren oder Raumabschluss)</a:t>
            </a:r>
          </a:p>
          <a:p>
            <a:pPr algn="just"/>
            <a:r>
              <a:rPr lang="de-DE" sz="2000" dirty="0">
                <a:solidFill>
                  <a:srgbClr val="FF0000"/>
                </a:solidFill>
                <a:latin typeface="Arial" panose="020B0604020202020204" pitchFamily="34" charset="0"/>
              </a:rPr>
              <a:t>----------------------------------------------------------------------------------------------------------</a:t>
            </a:r>
          </a:p>
          <a:p>
            <a:pPr algn="ctr"/>
            <a:endParaRPr lang="de-DE" sz="2000" b="1" dirty="0">
              <a:solidFill>
                <a:srgbClr val="FF0000"/>
              </a:solidFill>
              <a:latin typeface="Arial" panose="020B0604020202020204" pitchFamily="34" charset="0"/>
            </a:endParaRPr>
          </a:p>
          <a:p>
            <a:pPr algn="ctr"/>
            <a:r>
              <a:rPr lang="de-DE" sz="2000" b="1" dirty="0">
                <a:solidFill>
                  <a:srgbClr val="FF0000"/>
                </a:solidFill>
                <a:latin typeface="Arial" panose="020B0604020202020204" pitchFamily="34" charset="0"/>
              </a:rPr>
              <a:t> ⃰ „Gefahrenabwehr“ muss „erforderlich, geeignet </a:t>
            </a:r>
            <a:r>
              <a:rPr lang="de-DE" sz="2000" dirty="0">
                <a:solidFill>
                  <a:srgbClr val="FF0000"/>
                </a:solidFill>
                <a:latin typeface="Arial" panose="020B0604020202020204" pitchFamily="34" charset="0"/>
              </a:rPr>
              <a:t>(daher Raumabschluss in Begleitung oder mit Kommunikationsmöglichkeit)</a:t>
            </a:r>
            <a:r>
              <a:rPr lang="de-DE" sz="2000" b="1" dirty="0">
                <a:solidFill>
                  <a:srgbClr val="FF0000"/>
                </a:solidFill>
                <a:latin typeface="Arial" panose="020B0604020202020204" pitchFamily="34" charset="0"/>
              </a:rPr>
              <a:t>, verhältnismäßig“ sein </a:t>
            </a:r>
          </a:p>
          <a:p>
            <a:pPr algn="ctr"/>
            <a:r>
              <a:rPr lang="de-DE" sz="2000" b="1" dirty="0">
                <a:solidFill>
                  <a:srgbClr val="FF0000"/>
                </a:solidFill>
                <a:latin typeface="Arial" panose="020B0604020202020204" pitchFamily="34" charset="0"/>
              </a:rPr>
              <a:t> </a:t>
            </a:r>
          </a:p>
          <a:p>
            <a:pPr algn="just"/>
            <a:r>
              <a:rPr lang="de-DE" sz="2000" dirty="0">
                <a:solidFill>
                  <a:srgbClr val="FF0000"/>
                </a:solidFill>
                <a:latin typeface="Arial" panose="020B0604020202020204" pitchFamily="34" charset="0"/>
              </a:rPr>
              <a:t>--------------------------------------------------------------------------------------------------------</a:t>
            </a:r>
            <a:r>
              <a:rPr lang="de-DE" sz="2000" dirty="0">
                <a:solidFill>
                  <a:srgbClr val="003366"/>
                </a:solidFill>
                <a:latin typeface="Arial" panose="020B0604020202020204" pitchFamily="34" charset="0"/>
              </a:rPr>
              <a:t>--</a:t>
            </a:r>
          </a:p>
          <a:p>
            <a:pPr algn="just"/>
            <a:endParaRPr lang="de-DE" sz="2000" dirty="0">
              <a:solidFill>
                <a:srgbClr val="003366"/>
              </a:solidFill>
              <a:latin typeface="Arial" panose="020B0604020202020204" pitchFamily="34" charset="0"/>
            </a:endParaRPr>
          </a:p>
          <a:p>
            <a:endParaRPr lang="de-DE" sz="2000" dirty="0">
              <a:solidFill>
                <a:srgbClr val="003366"/>
              </a:solidFill>
              <a:latin typeface="Arial" panose="020B0604020202020204" pitchFamily="34" charset="0"/>
            </a:endParaRPr>
          </a:p>
        </p:txBody>
      </p:sp>
      <p:sp>
        <p:nvSpPr>
          <p:cNvPr id="9" name="Rechteck 7">
            <a:extLst>
              <a:ext uri="{FF2B5EF4-FFF2-40B4-BE49-F238E27FC236}">
                <a16:creationId xmlns:a16="http://schemas.microsoft.com/office/drawing/2014/main" id="{C2EBE48F-9698-4A8A-8246-5D5B60914DCC}"/>
              </a:ext>
            </a:extLst>
          </p:cNvPr>
          <p:cNvSpPr>
            <a:spLocks noChangeArrowheads="1"/>
          </p:cNvSpPr>
          <p:nvPr/>
        </p:nvSpPr>
        <p:spPr bwMode="auto">
          <a:xfrm>
            <a:off x="0" y="-8"/>
            <a:ext cx="9144000" cy="792000"/>
          </a:xfrm>
          <a:prstGeom prst="rect">
            <a:avLst/>
          </a:prstGeom>
          <a:solidFill>
            <a:schemeClr val="bg1"/>
          </a:solidFill>
          <a:ln w="63500">
            <a:solidFill>
              <a:srgbClr val="003366"/>
            </a:solidFill>
            <a:miter lim="800000"/>
            <a:headEnd/>
            <a:tailEnd/>
          </a:ln>
        </p:spPr>
        <p:txBody>
          <a:bodyPr wrap="square">
            <a:spAutoFit/>
          </a:bodyPr>
          <a:lstStyle/>
          <a:p>
            <a:pPr lvl="0" algn="ctr">
              <a:tabLst>
                <a:tab pos="3321050" algn="l"/>
              </a:tabLst>
            </a:pPr>
            <a:r>
              <a:rPr lang="de-DE" sz="2400" b="1" dirty="0">
                <a:solidFill>
                  <a:srgbClr val="003366"/>
                </a:solidFill>
                <a:effectLst>
                  <a:outerShdw blurRad="38100" dist="38100" dir="2700000" algn="tl">
                    <a:srgbClr val="000000">
                      <a:alpha val="43137"/>
                    </a:srgbClr>
                  </a:outerShdw>
                </a:effectLst>
                <a:sym typeface="Symbol"/>
              </a:rPr>
              <a:t>8. Grenzsetzung - Freiheit der Fortbewegung</a:t>
            </a:r>
            <a:endParaRPr lang="de-DE" sz="2000" b="1" i="1" dirty="0">
              <a:solidFill>
                <a:srgbClr val="003366"/>
              </a:solidFill>
            </a:endParaRPr>
          </a:p>
        </p:txBody>
      </p:sp>
    </p:spTree>
    <p:extLst>
      <p:ext uri="{BB962C8B-B14F-4D97-AF65-F5344CB8AC3E}">
        <p14:creationId xmlns:p14="http://schemas.microsoft.com/office/powerpoint/2010/main" val="38556265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 calcmode="lin" valueType="num">
                                      <p:cBhvr additive="base">
                                        <p:cTn id="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 calcmode="lin" valueType="num">
                                      <p:cBhvr additive="base">
                                        <p:cTn id="1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9" end="9"/>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anim calcmode="lin" valueType="num">
                                      <p:cBhvr additive="base">
                                        <p:cTn id="1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13" end="13"/>
                                            </p:txEl>
                                          </p:spTgt>
                                        </p:tgtEl>
                                        <p:attrNameLst>
                                          <p:attrName>style.visibility</p:attrName>
                                        </p:attrNameLst>
                                      </p:cBhvr>
                                      <p:to>
                                        <p:strVal val="visible"/>
                                      </p:to>
                                    </p:set>
                                    <p:anim calcmode="lin" valueType="num">
                                      <p:cBhvr additive="base">
                                        <p:cTn id="23"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anim calcmode="lin" valueType="num">
                                      <p:cBhvr additive="base">
                                        <p:cTn id="27"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3947" y="458978"/>
            <a:ext cx="9144000" cy="6408000"/>
          </a:xfrm>
          <a:prstGeom prst="rect">
            <a:avLst/>
          </a:prstGeom>
          <a:solidFill>
            <a:schemeClr val="bg1"/>
          </a:solidFill>
          <a:ln w="63500">
            <a:solidFill>
              <a:srgbClr val="003366"/>
            </a:solidFill>
          </a:ln>
        </p:spPr>
        <p:txBody>
          <a:bodyPr wrap="square">
            <a:spAutoFit/>
          </a:bodyPr>
          <a:lstStyle/>
          <a:p>
            <a:pPr marL="609600" indent="-609600">
              <a:defRPr/>
            </a:pPr>
            <a:endParaRPr lang="de-DE" sz="2400" dirty="0"/>
          </a:p>
          <a:p>
            <a:pPr marL="609600" indent="-609600">
              <a:defRPr/>
            </a:pPr>
            <a:r>
              <a:rPr lang="de-DE" sz="2400" dirty="0"/>
              <a:t>                                    </a:t>
            </a:r>
          </a:p>
          <a:p>
            <a:pPr marL="609600" indent="-609600">
              <a:defRPr/>
            </a:pPr>
            <a:r>
              <a:rPr lang="de-DE" sz="2000" dirty="0">
                <a:solidFill>
                  <a:srgbClr val="003366"/>
                </a:solidFill>
              </a:rPr>
              <a:t>                                                       </a:t>
            </a:r>
            <a:r>
              <a:rPr lang="de-DE" sz="2000" b="1" dirty="0">
                <a:solidFill>
                  <a:srgbClr val="003366"/>
                </a:solidFill>
              </a:rPr>
              <a:t>                                                       </a:t>
            </a:r>
          </a:p>
          <a:p>
            <a:pPr marL="609600" indent="-609600">
              <a:defRPr/>
            </a:pPr>
            <a:r>
              <a:rPr lang="de-DE" sz="2000" b="1" dirty="0">
                <a:solidFill>
                  <a:srgbClr val="003366"/>
                </a:solidFill>
              </a:rPr>
              <a:t>                                                       a. </a:t>
            </a:r>
            <a:r>
              <a:rPr lang="de-DE" sz="2000" dirty="0">
                <a:solidFill>
                  <a:srgbClr val="003366"/>
                </a:solidFill>
              </a:rPr>
              <a:t>pädagogisch  legitimer =  begründbarer                                                               </a:t>
            </a:r>
          </a:p>
          <a:p>
            <a:pPr marL="609600" indent="-609600">
              <a:defRPr/>
            </a:pPr>
            <a:r>
              <a:rPr lang="de-DE" sz="2000" b="1" dirty="0">
                <a:solidFill>
                  <a:srgbClr val="003366"/>
                </a:solidFill>
              </a:rPr>
              <a:t>                                                           </a:t>
            </a:r>
            <a:r>
              <a:rPr lang="de-DE" sz="2000" b="1" u="sng" dirty="0">
                <a:solidFill>
                  <a:srgbClr val="003366"/>
                </a:solidFill>
              </a:rPr>
              <a:t>Eingriff in die Fortbewegungsfreiheit </a:t>
            </a:r>
            <a:r>
              <a:rPr lang="de-DE" sz="2000" dirty="0">
                <a:solidFill>
                  <a:srgbClr val="003366"/>
                </a:solidFill>
              </a:rPr>
              <a:t>       </a:t>
            </a:r>
          </a:p>
          <a:p>
            <a:pPr marL="609600" indent="-609600">
              <a:defRPr/>
            </a:pPr>
            <a:r>
              <a:rPr lang="de-DE" sz="2000" dirty="0">
                <a:solidFill>
                  <a:srgbClr val="003366"/>
                </a:solidFill>
              </a:rPr>
              <a:t>                      </a:t>
            </a:r>
          </a:p>
          <a:p>
            <a:pPr marL="609600" indent="-609600">
              <a:defRPr/>
            </a:pPr>
            <a:r>
              <a:rPr lang="de-DE" sz="2000" dirty="0">
                <a:solidFill>
                  <a:srgbClr val="003366"/>
                </a:solidFill>
              </a:rPr>
              <a:t>                      ▼                                           </a:t>
            </a:r>
          </a:p>
          <a:p>
            <a:pPr marL="609600" indent="-609600">
              <a:defRPr/>
            </a:pPr>
            <a:r>
              <a:rPr lang="de-DE" sz="2000" b="1" dirty="0">
                <a:solidFill>
                  <a:srgbClr val="003366"/>
                </a:solidFill>
              </a:rPr>
              <a:t>                                                       </a:t>
            </a:r>
          </a:p>
          <a:p>
            <a:pPr marL="609600" indent="-609600">
              <a:defRPr/>
            </a:pPr>
            <a:r>
              <a:rPr lang="de-DE" sz="2000" b="1" dirty="0">
                <a:solidFill>
                  <a:srgbClr val="003366"/>
                </a:solidFill>
              </a:rPr>
              <a:t>                                                       b. </a:t>
            </a:r>
            <a:r>
              <a:rPr lang="de-DE" sz="2000" b="1" u="sng" dirty="0">
                <a:solidFill>
                  <a:srgbClr val="003366"/>
                </a:solidFill>
              </a:rPr>
              <a:t>Eingriff in Fortbewegungsfreiheit</a:t>
            </a:r>
            <a:r>
              <a:rPr lang="de-DE" sz="2000" b="1" dirty="0">
                <a:solidFill>
                  <a:srgbClr val="003366"/>
                </a:solidFill>
              </a:rPr>
              <a:t> </a:t>
            </a:r>
            <a:r>
              <a:rPr lang="de-DE" sz="2000" dirty="0">
                <a:solidFill>
                  <a:srgbClr val="003366"/>
                </a:solidFill>
              </a:rPr>
              <a:t>bei </a:t>
            </a:r>
          </a:p>
          <a:p>
            <a:pPr marL="609600" indent="-609600">
              <a:defRPr/>
            </a:pPr>
            <a:r>
              <a:rPr lang="de-DE" sz="2000" dirty="0">
                <a:solidFill>
                  <a:srgbClr val="003366"/>
                </a:solidFill>
              </a:rPr>
              <a:t>                                                           akuter Eigen-/ </a:t>
            </a:r>
            <a:r>
              <a:rPr lang="de-DE" sz="2000" dirty="0" err="1">
                <a:solidFill>
                  <a:srgbClr val="003366"/>
                </a:solidFill>
              </a:rPr>
              <a:t>Fremdgefährdg</a:t>
            </a:r>
            <a:r>
              <a:rPr lang="de-DE" sz="2000" dirty="0">
                <a:solidFill>
                  <a:srgbClr val="003366"/>
                </a:solidFill>
              </a:rPr>
              <a:t> des K./J.</a:t>
            </a:r>
          </a:p>
          <a:p>
            <a:pPr marL="609600" indent="-609600">
              <a:defRPr/>
            </a:pPr>
            <a:endParaRPr lang="de-DE" sz="2000" dirty="0">
              <a:solidFill>
                <a:srgbClr val="003366"/>
              </a:solidFill>
            </a:endParaRPr>
          </a:p>
          <a:p>
            <a:pPr marL="609600" indent="-609600">
              <a:defRPr/>
            </a:pPr>
            <a:r>
              <a:rPr lang="de-DE" sz="2000" dirty="0">
                <a:solidFill>
                  <a:srgbClr val="003366"/>
                </a:solidFill>
              </a:rPr>
              <a:t>                      ▼      </a:t>
            </a:r>
          </a:p>
          <a:p>
            <a:pPr marL="609600" indent="-609600">
              <a:defRPr/>
            </a:pPr>
            <a:r>
              <a:rPr lang="de-DE" sz="2000" dirty="0">
                <a:solidFill>
                  <a:srgbClr val="003366"/>
                </a:solidFill>
              </a:rPr>
              <a:t>                                                       </a:t>
            </a:r>
          </a:p>
          <a:p>
            <a:pPr marL="609600" indent="-609600">
              <a:defRPr/>
            </a:pPr>
            <a:r>
              <a:rPr lang="de-DE" sz="2000" b="1" dirty="0">
                <a:solidFill>
                  <a:srgbClr val="003366"/>
                </a:solidFill>
              </a:rPr>
              <a:t>                                                       a. </a:t>
            </a:r>
            <a:r>
              <a:rPr lang="de-DE" sz="2000" dirty="0">
                <a:solidFill>
                  <a:srgbClr val="003366"/>
                </a:solidFill>
              </a:rPr>
              <a:t>(-) </a:t>
            </a:r>
            <a:r>
              <a:rPr lang="de-DE" sz="2000" b="1" dirty="0">
                <a:solidFill>
                  <a:srgbClr val="003366"/>
                </a:solidFill>
              </a:rPr>
              <a:t>und b. </a:t>
            </a:r>
            <a:r>
              <a:rPr lang="de-DE" sz="2000" dirty="0">
                <a:solidFill>
                  <a:srgbClr val="003366"/>
                </a:solidFill>
              </a:rPr>
              <a:t>(-)</a:t>
            </a:r>
            <a:r>
              <a:rPr lang="de-DE" sz="2000" b="1" dirty="0">
                <a:solidFill>
                  <a:srgbClr val="003366"/>
                </a:solidFill>
              </a:rPr>
              <a:t>          </a:t>
            </a:r>
          </a:p>
          <a:p>
            <a:pPr marL="3859213">
              <a:defRPr/>
            </a:pPr>
            <a:r>
              <a:rPr lang="de-DE" sz="2000" dirty="0">
                <a:solidFill>
                  <a:srgbClr val="003366"/>
                </a:solidFill>
              </a:rPr>
              <a:t>    § 99 StG: „ Wer einen anderen </a:t>
            </a:r>
            <a:r>
              <a:rPr lang="de-DE" sz="2000" dirty="0" err="1">
                <a:solidFill>
                  <a:srgbClr val="003366"/>
                </a:solidFill>
              </a:rPr>
              <a:t>widerrechtl</a:t>
            </a:r>
            <a:r>
              <a:rPr lang="de-DE" sz="2000" dirty="0">
                <a:solidFill>
                  <a:srgbClr val="003366"/>
                </a:solidFill>
              </a:rPr>
              <a:t>. </a:t>
            </a:r>
          </a:p>
          <a:p>
            <a:pPr marL="3859213">
              <a:defRPr/>
            </a:pPr>
            <a:r>
              <a:rPr lang="de-DE" sz="2000" dirty="0">
                <a:solidFill>
                  <a:srgbClr val="003366"/>
                </a:solidFill>
              </a:rPr>
              <a:t>    gefangen hält o. ihm auf andere Weise die </a:t>
            </a:r>
          </a:p>
          <a:p>
            <a:pPr marL="3859213">
              <a:defRPr/>
            </a:pPr>
            <a:r>
              <a:rPr lang="de-DE" sz="2000" dirty="0">
                <a:solidFill>
                  <a:srgbClr val="003366"/>
                </a:solidFill>
              </a:rPr>
              <a:t>    persönliche Freiheit entzieht …“               </a:t>
            </a:r>
          </a:p>
          <a:p>
            <a:pPr marL="3859213">
              <a:defRPr/>
            </a:pPr>
            <a:r>
              <a:rPr lang="de-DE" sz="2000" b="1" dirty="0">
                <a:solidFill>
                  <a:srgbClr val="003366"/>
                </a:solidFill>
              </a:rPr>
              <a:t>    </a:t>
            </a:r>
            <a:r>
              <a:rPr lang="de-DE" sz="2000" b="1" u="sng" dirty="0">
                <a:solidFill>
                  <a:srgbClr val="003366"/>
                </a:solidFill>
              </a:rPr>
              <a:t>Verletzung  der  Fortbewegungsfreiheit</a:t>
            </a:r>
            <a:endParaRPr lang="de-DE" sz="2000" b="1" dirty="0">
              <a:solidFill>
                <a:srgbClr val="003366"/>
              </a:solidFill>
            </a:endParaRPr>
          </a:p>
          <a:p>
            <a:pPr marL="609600" indent="-609600">
              <a:defRPr/>
            </a:pPr>
            <a:r>
              <a:rPr lang="de-DE" sz="2000" dirty="0">
                <a:solidFill>
                  <a:srgbClr val="003366"/>
                </a:solidFill>
              </a:rPr>
              <a:t>                                              </a:t>
            </a:r>
          </a:p>
          <a:p>
            <a:pPr marL="609600" indent="-609600">
              <a:defRPr/>
            </a:pPr>
            <a:endParaRPr lang="de-DE" sz="2000" dirty="0">
              <a:solidFill>
                <a:srgbClr val="003366"/>
              </a:solidFill>
            </a:endParaRPr>
          </a:p>
          <a:p>
            <a:pPr marL="609600" indent="-609600">
              <a:defRPr/>
            </a:pPr>
            <a:endParaRPr lang="de-DE" sz="2400" dirty="0"/>
          </a:p>
        </p:txBody>
      </p:sp>
      <p:sp>
        <p:nvSpPr>
          <p:cNvPr id="2" name="Rechteck 1">
            <a:extLst>
              <a:ext uri="{FF2B5EF4-FFF2-40B4-BE49-F238E27FC236}">
                <a16:creationId xmlns:a16="http://schemas.microsoft.com/office/drawing/2014/main" id="{FAA6CF62-B466-40DC-8201-342041EC2381}"/>
              </a:ext>
            </a:extLst>
          </p:cNvPr>
          <p:cNvSpPr/>
          <p:nvPr/>
        </p:nvSpPr>
        <p:spPr>
          <a:xfrm>
            <a:off x="251520" y="908720"/>
            <a:ext cx="1800200" cy="360040"/>
          </a:xfrm>
          <a:prstGeom prst="rect">
            <a:avLst/>
          </a:prstGeom>
        </p:spPr>
        <p:txBody>
          <a:bodyPr rtlCol="0" anchor="ctr">
            <a:spAutoFit/>
          </a:bodyPr>
          <a:lstStyle/>
          <a:p>
            <a:pPr algn="ctr"/>
            <a:endParaRPr lang="de-DE" sz="2000" b="1" dirty="0">
              <a:solidFill>
                <a:srgbClr val="003366"/>
              </a:solidFill>
            </a:endParaRPr>
          </a:p>
        </p:txBody>
      </p:sp>
      <p:cxnSp>
        <p:nvCxnSpPr>
          <p:cNvPr id="20" name="Gerade Verbindung mit Pfeil 19">
            <a:extLst>
              <a:ext uri="{FF2B5EF4-FFF2-40B4-BE49-F238E27FC236}">
                <a16:creationId xmlns:a16="http://schemas.microsoft.com/office/drawing/2014/main" id="{F40FC132-7807-43CB-8E33-A958CE0EFEE0}"/>
              </a:ext>
            </a:extLst>
          </p:cNvPr>
          <p:cNvCxnSpPr>
            <a:cxnSpLocks/>
          </p:cNvCxnSpPr>
          <p:nvPr/>
        </p:nvCxnSpPr>
        <p:spPr>
          <a:xfrm rot="24300000" flipV="1">
            <a:off x="3417566" y="1529729"/>
            <a:ext cx="324000" cy="317520"/>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sp>
        <p:nvSpPr>
          <p:cNvPr id="14" name="Rechteck 13">
            <a:extLst>
              <a:ext uri="{FF2B5EF4-FFF2-40B4-BE49-F238E27FC236}">
                <a16:creationId xmlns:a16="http://schemas.microsoft.com/office/drawing/2014/main" id="{B640619E-DD76-432A-BB47-DC6BCBE35941}"/>
              </a:ext>
            </a:extLst>
          </p:cNvPr>
          <p:cNvSpPr/>
          <p:nvPr/>
        </p:nvSpPr>
        <p:spPr>
          <a:xfrm>
            <a:off x="8518" y="457870"/>
            <a:ext cx="9144000" cy="400110"/>
          </a:xfrm>
          <a:prstGeom prst="rect">
            <a:avLst/>
          </a:prstGeom>
          <a:solidFill>
            <a:schemeClr val="bg1"/>
          </a:solidFill>
          <a:ln w="63500">
            <a:solidFill>
              <a:srgbClr val="003366"/>
            </a:solidFill>
          </a:ln>
        </p:spPr>
        <p:txBody>
          <a:bodyPr wrap="square">
            <a:spAutoFit/>
          </a:bodyPr>
          <a:lstStyle/>
          <a:p>
            <a:pPr marL="609600" indent="-609600" algn="ctr">
              <a:defRPr/>
            </a:pPr>
            <a:r>
              <a:rPr lang="de-DE" sz="2000" b="1" dirty="0">
                <a:solidFill>
                  <a:srgbClr val="003366"/>
                </a:solidFill>
              </a:rPr>
              <a:t>   Grenzsetzungen - Fortbewegungsfreiheit  </a:t>
            </a:r>
            <a:endParaRPr lang="de-DE" sz="2400" dirty="0"/>
          </a:p>
        </p:txBody>
      </p:sp>
      <p:sp>
        <p:nvSpPr>
          <p:cNvPr id="18" name="Rechteck 17">
            <a:extLst>
              <a:ext uri="{FF2B5EF4-FFF2-40B4-BE49-F238E27FC236}">
                <a16:creationId xmlns:a16="http://schemas.microsoft.com/office/drawing/2014/main" id="{65775965-6C64-49EE-B550-49E4E79E3D18}"/>
              </a:ext>
            </a:extLst>
          </p:cNvPr>
          <p:cNvSpPr/>
          <p:nvPr/>
        </p:nvSpPr>
        <p:spPr>
          <a:xfrm>
            <a:off x="185602" y="1187206"/>
            <a:ext cx="3146397" cy="1323439"/>
          </a:xfrm>
          <a:prstGeom prst="rect">
            <a:avLst/>
          </a:prstGeom>
          <a:solidFill>
            <a:srgbClr val="003366"/>
          </a:solidFill>
          <a:ln w="38100">
            <a:solidFill>
              <a:srgbClr val="003366"/>
            </a:solidFill>
          </a:ln>
        </p:spPr>
        <p:txBody>
          <a:bodyPr wrap="square" rtlCol="0" anchor="ctr">
            <a:spAutoFit/>
          </a:bodyPr>
          <a:lstStyle/>
          <a:p>
            <a:pPr algn="ctr"/>
            <a:r>
              <a:rPr lang="de-DE" sz="2000" b="1" dirty="0">
                <a:solidFill>
                  <a:schemeClr val="bg1"/>
                </a:solidFill>
              </a:rPr>
              <a:t>  </a:t>
            </a:r>
            <a:r>
              <a:rPr lang="de-DE" sz="2000" b="1" dirty="0" err="1">
                <a:solidFill>
                  <a:schemeClr val="bg1"/>
                </a:solidFill>
              </a:rPr>
              <a:t>Freiheitsbeeinträchtigg</a:t>
            </a:r>
            <a:r>
              <a:rPr lang="de-DE" sz="2000" b="1" dirty="0">
                <a:solidFill>
                  <a:schemeClr val="bg1"/>
                </a:solidFill>
              </a:rPr>
              <a:t>. als  päd. Grenzsetzung </a:t>
            </a:r>
          </a:p>
          <a:p>
            <a:pPr algn="ctr"/>
            <a:endParaRPr lang="de-DE" sz="2000" b="1" dirty="0">
              <a:solidFill>
                <a:schemeClr val="bg1"/>
              </a:solidFill>
            </a:endParaRPr>
          </a:p>
        </p:txBody>
      </p:sp>
      <p:sp>
        <p:nvSpPr>
          <p:cNvPr id="19" name="Rechteck 18">
            <a:extLst>
              <a:ext uri="{FF2B5EF4-FFF2-40B4-BE49-F238E27FC236}">
                <a16:creationId xmlns:a16="http://schemas.microsoft.com/office/drawing/2014/main" id="{39628B13-CF23-46F7-8CF5-47C5159620E9}"/>
              </a:ext>
            </a:extLst>
          </p:cNvPr>
          <p:cNvSpPr/>
          <p:nvPr/>
        </p:nvSpPr>
        <p:spPr>
          <a:xfrm>
            <a:off x="188720" y="2705013"/>
            <a:ext cx="3146397" cy="1323439"/>
          </a:xfrm>
          <a:prstGeom prst="rect">
            <a:avLst/>
          </a:prstGeom>
          <a:solidFill>
            <a:srgbClr val="DA3E3E"/>
          </a:solidFill>
          <a:ln w="38100">
            <a:solidFill>
              <a:srgbClr val="003366"/>
            </a:solidFill>
          </a:ln>
        </p:spPr>
        <p:txBody>
          <a:bodyPr wrap="square" rtlCol="0" anchor="ctr">
            <a:spAutoFit/>
          </a:bodyPr>
          <a:lstStyle/>
          <a:p>
            <a:pPr algn="ctr"/>
            <a:endParaRPr lang="de-DE" sz="2000" b="1" dirty="0">
              <a:solidFill>
                <a:schemeClr val="bg1"/>
              </a:solidFill>
            </a:endParaRPr>
          </a:p>
          <a:p>
            <a:pPr algn="ctr"/>
            <a:r>
              <a:rPr lang="de-DE" sz="2000" b="1" dirty="0">
                <a:solidFill>
                  <a:schemeClr val="bg1"/>
                </a:solidFill>
              </a:rPr>
              <a:t>Freiheitsbeschränkung als  „Gefahrenabwehr“</a:t>
            </a:r>
          </a:p>
          <a:p>
            <a:pPr algn="ctr"/>
            <a:endParaRPr lang="de-DE" sz="2000" b="1" dirty="0">
              <a:solidFill>
                <a:schemeClr val="bg1"/>
              </a:solidFill>
            </a:endParaRPr>
          </a:p>
        </p:txBody>
      </p:sp>
      <p:cxnSp>
        <p:nvCxnSpPr>
          <p:cNvPr id="22" name="Gerade Verbindung mit Pfeil 21">
            <a:extLst>
              <a:ext uri="{FF2B5EF4-FFF2-40B4-BE49-F238E27FC236}">
                <a16:creationId xmlns:a16="http://schemas.microsoft.com/office/drawing/2014/main" id="{CC3349B9-B619-4A78-B8A1-C1BAB6F7F617}"/>
              </a:ext>
            </a:extLst>
          </p:cNvPr>
          <p:cNvCxnSpPr>
            <a:cxnSpLocks/>
          </p:cNvCxnSpPr>
          <p:nvPr/>
        </p:nvCxnSpPr>
        <p:spPr>
          <a:xfrm rot="24300000" flipV="1">
            <a:off x="3417567" y="3047536"/>
            <a:ext cx="324000" cy="317520"/>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83ADC748-CB40-4E87-AE52-E681CF99BA48}"/>
              </a:ext>
            </a:extLst>
          </p:cNvPr>
          <p:cNvSpPr/>
          <p:nvPr/>
        </p:nvSpPr>
        <p:spPr>
          <a:xfrm>
            <a:off x="200387" y="4256231"/>
            <a:ext cx="3136409" cy="1332000"/>
          </a:xfrm>
          <a:prstGeom prst="rect">
            <a:avLst/>
          </a:prstGeom>
          <a:solidFill>
            <a:srgbClr val="000000"/>
          </a:solidFill>
          <a:ln w="38100">
            <a:solidFill>
              <a:srgbClr val="003366"/>
            </a:solidFill>
          </a:ln>
        </p:spPr>
        <p:txBody>
          <a:bodyPr wrap="square" rtlCol="0" anchor="ctr">
            <a:spAutoFit/>
          </a:bodyPr>
          <a:lstStyle/>
          <a:p>
            <a:pPr algn="ctr"/>
            <a:r>
              <a:rPr lang="de-DE" sz="2000" b="1" dirty="0">
                <a:solidFill>
                  <a:schemeClr val="bg1"/>
                </a:solidFill>
              </a:rPr>
              <a:t>Freiheitsberaubung          als Straftat</a:t>
            </a:r>
          </a:p>
        </p:txBody>
      </p:sp>
      <p:pic>
        <p:nvPicPr>
          <p:cNvPr id="3" name="Grafik 2">
            <a:extLst>
              <a:ext uri="{FF2B5EF4-FFF2-40B4-BE49-F238E27FC236}">
                <a16:creationId xmlns:a16="http://schemas.microsoft.com/office/drawing/2014/main" id="{A1FE3AA8-5CA6-4CD5-AD39-2147938DCE87}"/>
              </a:ext>
            </a:extLst>
          </p:cNvPr>
          <p:cNvPicPr>
            <a:picLocks noChangeAspect="1"/>
          </p:cNvPicPr>
          <p:nvPr/>
        </p:nvPicPr>
        <p:blipFill>
          <a:blip r:embed="rId3"/>
          <a:stretch>
            <a:fillRect/>
          </a:stretch>
        </p:blipFill>
        <p:spPr>
          <a:xfrm>
            <a:off x="3359710" y="4643985"/>
            <a:ext cx="573074" cy="237765"/>
          </a:xfrm>
          <a:prstGeom prst="rect">
            <a:avLst/>
          </a:prstGeom>
        </p:spPr>
      </p:pic>
      <p:cxnSp>
        <p:nvCxnSpPr>
          <p:cNvPr id="8" name="Gerade Verbindung mit Pfeil 7">
            <a:extLst>
              <a:ext uri="{FF2B5EF4-FFF2-40B4-BE49-F238E27FC236}">
                <a16:creationId xmlns:a16="http://schemas.microsoft.com/office/drawing/2014/main" id="{8B73DDD4-CE47-4561-B310-3BD71D02BB21}"/>
              </a:ext>
            </a:extLst>
          </p:cNvPr>
          <p:cNvCxnSpPr/>
          <p:nvPr/>
        </p:nvCxnSpPr>
        <p:spPr>
          <a:xfrm>
            <a:off x="6300192" y="2218848"/>
            <a:ext cx="0" cy="828000"/>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365CA93B-D8BC-48A2-9020-5A3413ABF090}"/>
              </a:ext>
            </a:extLst>
          </p:cNvPr>
          <p:cNvPicPr>
            <a:picLocks noChangeAspect="1"/>
          </p:cNvPicPr>
          <p:nvPr/>
        </p:nvPicPr>
        <p:blipFill>
          <a:blip r:embed="rId4"/>
          <a:stretch>
            <a:fillRect/>
          </a:stretch>
        </p:blipFill>
        <p:spPr>
          <a:xfrm>
            <a:off x="6190890" y="3705120"/>
            <a:ext cx="231668" cy="938865"/>
          </a:xfrm>
          <a:prstGeom prst="rect">
            <a:avLst/>
          </a:prstGeom>
        </p:spPr>
      </p:pic>
      <p:sp>
        <p:nvSpPr>
          <p:cNvPr id="17" name="Rechteck 7">
            <a:extLst>
              <a:ext uri="{FF2B5EF4-FFF2-40B4-BE49-F238E27FC236}">
                <a16:creationId xmlns:a16="http://schemas.microsoft.com/office/drawing/2014/main" id="{6D590DE7-E7C4-48FE-BEA4-FC5DB6F00EF7}"/>
              </a:ext>
            </a:extLst>
          </p:cNvPr>
          <p:cNvSpPr>
            <a:spLocks noChangeArrowheads="1"/>
          </p:cNvSpPr>
          <p:nvPr/>
        </p:nvSpPr>
        <p:spPr bwMode="auto">
          <a:xfrm>
            <a:off x="0" y="-8"/>
            <a:ext cx="9144000" cy="864000"/>
          </a:xfrm>
          <a:prstGeom prst="rect">
            <a:avLst/>
          </a:prstGeom>
          <a:solidFill>
            <a:schemeClr val="bg1"/>
          </a:solidFill>
          <a:ln w="63500">
            <a:solidFill>
              <a:srgbClr val="003366"/>
            </a:solidFill>
            <a:miter lim="800000"/>
            <a:headEnd/>
            <a:tailEnd/>
          </a:ln>
        </p:spPr>
        <p:txBody>
          <a:bodyPr wrap="square">
            <a:spAutoFit/>
          </a:bodyPr>
          <a:lstStyle/>
          <a:p>
            <a:pPr lvl="0" algn="ctr">
              <a:tabLst>
                <a:tab pos="3321050" algn="l"/>
              </a:tabLst>
            </a:pPr>
            <a:r>
              <a:rPr lang="de-DE" sz="2400" b="1" dirty="0">
                <a:solidFill>
                  <a:srgbClr val="003366"/>
                </a:solidFill>
                <a:effectLst>
                  <a:outerShdw blurRad="38100" dist="38100" dir="2700000" algn="tl">
                    <a:srgbClr val="000000">
                      <a:alpha val="43137"/>
                    </a:srgbClr>
                  </a:outerShdw>
                </a:effectLst>
                <a:sym typeface="Symbol"/>
              </a:rPr>
              <a:t>8. Grenzsetzung - Freiheit der Fortbewegung</a:t>
            </a:r>
            <a:endParaRPr lang="de-DE" sz="2000" b="1" i="1" dirty="0">
              <a:solidFill>
                <a:srgbClr val="003366"/>
              </a:solidFill>
            </a:endParaRPr>
          </a:p>
        </p:txBody>
      </p:sp>
    </p:spTree>
    <p:extLst>
      <p:ext uri="{BB962C8B-B14F-4D97-AF65-F5344CB8AC3E}">
        <p14:creationId xmlns:p14="http://schemas.microsoft.com/office/powerpoint/2010/main" val="11424500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 calcmode="lin" valueType="num">
                                      <p:cBhvr additive="base">
                                        <p:cTn id="4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
                                            <p:txEl>
                                              <p:pRg st="13" end="13"/>
                                            </p:txEl>
                                          </p:spTgt>
                                        </p:tgtEl>
                                        <p:attrNameLst>
                                          <p:attrName>style.visibility</p:attrName>
                                        </p:attrNameLst>
                                      </p:cBhvr>
                                      <p:to>
                                        <p:strVal val="visible"/>
                                      </p:to>
                                    </p:set>
                                    <p:anim calcmode="lin" valueType="num">
                                      <p:cBhvr additive="base">
                                        <p:cTn id="63"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xEl>
                                              <p:pRg st="14" end="14"/>
                                            </p:txEl>
                                          </p:spTgt>
                                        </p:tgtEl>
                                        <p:attrNameLst>
                                          <p:attrName>style.visibility</p:attrName>
                                        </p:attrNameLst>
                                      </p:cBhvr>
                                      <p:to>
                                        <p:strVal val="visible"/>
                                      </p:to>
                                    </p:set>
                                    <p:anim calcmode="lin" valueType="num">
                                      <p:cBhvr additive="base">
                                        <p:cTn id="67"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
                                            <p:txEl>
                                              <p:pRg st="15" end="15"/>
                                            </p:txEl>
                                          </p:spTgt>
                                        </p:tgtEl>
                                        <p:attrNameLst>
                                          <p:attrName>style.visibility</p:attrName>
                                        </p:attrNameLst>
                                      </p:cBhvr>
                                      <p:to>
                                        <p:strVal val="visible"/>
                                      </p:to>
                                    </p:set>
                                    <p:anim calcmode="lin" valueType="num">
                                      <p:cBhvr additive="base">
                                        <p:cTn id="71"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txEl>
                                              <p:pRg st="15" end="15"/>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5">
                                            <p:txEl>
                                              <p:pRg st="16" end="16"/>
                                            </p:txEl>
                                          </p:spTgt>
                                        </p:tgtEl>
                                        <p:attrNameLst>
                                          <p:attrName>style.visibility</p:attrName>
                                        </p:attrNameLst>
                                      </p:cBhvr>
                                      <p:to>
                                        <p:strVal val="visible"/>
                                      </p:to>
                                    </p:set>
                                    <p:anim calcmode="lin" valueType="num">
                                      <p:cBhvr additive="base">
                                        <p:cTn id="75"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
                                            <p:txEl>
                                              <p:pRg st="16" end="16"/>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5">
                                            <p:txEl>
                                              <p:pRg st="17" end="17"/>
                                            </p:txEl>
                                          </p:spTgt>
                                        </p:tgtEl>
                                        <p:attrNameLst>
                                          <p:attrName>style.visibility</p:attrName>
                                        </p:attrNameLst>
                                      </p:cBhvr>
                                      <p:to>
                                        <p:strVal val="visible"/>
                                      </p:to>
                                    </p:set>
                                    <p:anim calcmode="lin" valueType="num">
                                      <p:cBhvr additive="base">
                                        <p:cTn id="79" dur="5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17" end="17"/>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5">
                                            <p:txEl>
                                              <p:pRg st="18" end="18"/>
                                            </p:txEl>
                                          </p:spTgt>
                                        </p:tgtEl>
                                        <p:attrNameLst>
                                          <p:attrName>style.visibility</p:attrName>
                                        </p:attrNameLst>
                                      </p:cBhvr>
                                      <p:to>
                                        <p:strVal val="visible"/>
                                      </p:to>
                                    </p:set>
                                    <p:anim calcmode="lin" valueType="num">
                                      <p:cBhvr additive="base">
                                        <p:cTn id="83" dur="500" fill="hold"/>
                                        <p:tgtEl>
                                          <p:spTgt spid="5">
                                            <p:txEl>
                                              <p:pRg st="18" end="18"/>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5">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dirty="0">
              <a:solidFill>
                <a:srgbClr val="336699"/>
              </a:solidFill>
            </a:endParaRPr>
          </a:p>
          <a:p>
            <a:pPr marL="812800" indent="-88900">
              <a:tabLst>
                <a:tab pos="8699500" algn="l"/>
              </a:tabLst>
            </a:pPr>
            <a:endParaRPr lang="de-DE" dirty="0">
              <a:solidFill>
                <a:srgbClr val="336699"/>
              </a:solidFill>
            </a:endParaRPr>
          </a:p>
          <a:p>
            <a:pPr marL="812800" indent="-88900">
              <a:tabLst>
                <a:tab pos="8699500" algn="l"/>
              </a:tabLst>
            </a:pPr>
            <a:endParaRPr lang="de-DE" dirty="0">
              <a:solidFill>
                <a:srgbClr val="336699"/>
              </a:solidFill>
            </a:endParaRPr>
          </a:p>
          <a:p>
            <a:pPr marL="812800" indent="-88900">
              <a:tabLst>
                <a:tab pos="8699500" algn="l"/>
              </a:tabLst>
            </a:pPr>
            <a:endParaRPr lang="de-DE" dirty="0">
              <a:solidFill>
                <a:srgbClr val="336699"/>
              </a:solidFill>
            </a:endParaRPr>
          </a:p>
          <a:p>
            <a:pPr marL="812800" indent="-88900">
              <a:tabLst>
                <a:tab pos="8699500" algn="l"/>
              </a:tabLst>
            </a:pPr>
            <a:endParaRPr lang="de-DE" dirty="0">
              <a:solidFill>
                <a:srgbClr val="336699"/>
              </a:solidFill>
            </a:endParaRPr>
          </a:p>
          <a:p>
            <a:pPr marL="812800" indent="-88900">
              <a:tabLst>
                <a:tab pos="8699500" algn="l"/>
              </a:tabLst>
            </a:pPr>
            <a:endParaRPr lang="de-DE" dirty="0"/>
          </a:p>
        </p:txBody>
      </p:sp>
      <p:sp>
        <p:nvSpPr>
          <p:cNvPr id="6148" name="Rectangle 2"/>
          <p:cNvSpPr>
            <a:spLocks noChangeArrowheads="1"/>
          </p:cNvSpPr>
          <p:nvPr/>
        </p:nvSpPr>
        <p:spPr bwMode="auto">
          <a:xfrm>
            <a:off x="0" y="-17463"/>
            <a:ext cx="9144000" cy="6875463"/>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47867" y="-40613"/>
            <a:ext cx="9144000" cy="2862263"/>
          </a:xfrm>
          <a:prstGeom prst="rect">
            <a:avLst/>
          </a:prstGeom>
        </p:spPr>
        <p:txBody>
          <a:bodyPr>
            <a:spAutoFit/>
          </a:bodyPr>
          <a:lstStyle/>
          <a:p>
            <a:pPr marL="609600" indent="-609600">
              <a:defRPr/>
            </a:pPr>
            <a:endParaRPr lang="de-DE" sz="2400" b="1" u="sng" dirty="0">
              <a:solidFill>
                <a:srgbClr val="003366"/>
              </a:solidFill>
              <a:effectLst>
                <a:outerShdw blurRad="38100" dist="38100" dir="2700000" algn="tl">
                  <a:srgbClr val="000000">
                    <a:alpha val="43137"/>
                  </a:srgbClr>
                </a:outerShdw>
              </a:effectLst>
            </a:endParaRPr>
          </a:p>
          <a:p>
            <a:pPr>
              <a:defRPr/>
            </a:pPr>
            <a:endParaRPr lang="de-DE" sz="2000" b="1" u="sng" dirty="0">
              <a:solidFill>
                <a:srgbClr val="003366"/>
              </a:solidFill>
            </a:endParaRPr>
          </a:p>
          <a:p>
            <a:pPr>
              <a:defRPr/>
            </a:pPr>
            <a:endParaRPr lang="de-DE" sz="2000" b="1" u="sng" dirty="0">
              <a:solidFill>
                <a:srgbClr val="003366"/>
              </a:solidFill>
            </a:endParaRPr>
          </a:p>
          <a:p>
            <a:pPr>
              <a:defRPr/>
            </a:pPr>
            <a:endParaRPr lang="de-DE" sz="2000" dirty="0">
              <a:solidFill>
                <a:srgbClr val="003366"/>
              </a:solidFill>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609600" indent="-609600">
              <a:defRPr/>
            </a:pPr>
            <a:r>
              <a:rPr lang="de-DE" sz="2400" b="1" dirty="0">
                <a:solidFill>
                  <a:srgbClr val="003366"/>
                </a:solidFill>
                <a:effectLst>
                  <a:outerShdw blurRad="38100" dist="38100" dir="2700000" algn="tl">
                    <a:srgbClr val="000000">
                      <a:alpha val="43137"/>
                    </a:srgbClr>
                  </a:outerShdw>
                </a:effectLst>
              </a:rPr>
              <a:t> </a:t>
            </a:r>
            <a:r>
              <a:rPr lang="de-DE" sz="2400" b="1" u="sng" dirty="0">
                <a:solidFill>
                  <a:srgbClr val="003366"/>
                </a:solidFill>
                <a:effectLst>
                  <a:outerShdw blurRad="38100" dist="38100" dir="2700000" algn="tl">
                    <a:srgbClr val="000000">
                      <a:alpha val="43137"/>
                    </a:srgbClr>
                  </a:outerShdw>
                </a:effectLst>
              </a:rPr>
              <a:t>  </a:t>
            </a:r>
          </a:p>
          <a:p>
            <a:pPr marL="609600" indent="-609600">
              <a:defRPr/>
            </a:pPr>
            <a:r>
              <a:rPr lang="de-DE" sz="2400" b="1" dirty="0">
                <a:solidFill>
                  <a:srgbClr val="003366"/>
                </a:solidFill>
                <a:effectLst>
                  <a:outerShdw blurRad="38100" dist="38100" dir="2700000" algn="tl">
                    <a:srgbClr val="000000">
                      <a:alpha val="43137"/>
                    </a:srgbClr>
                  </a:outerShdw>
                </a:effectLst>
                <a:latin typeface="Arial" pitchFamily="34" charset="0"/>
                <a:cs typeface="Arial" pitchFamily="34" charset="0"/>
              </a:rPr>
              <a:t>       </a:t>
            </a:r>
            <a:endParaRPr lang="de-DE" sz="2400" dirty="0"/>
          </a:p>
        </p:txBody>
      </p:sp>
      <p:sp>
        <p:nvSpPr>
          <p:cNvPr id="8" name="Rechteck 7"/>
          <p:cNvSpPr/>
          <p:nvPr/>
        </p:nvSpPr>
        <p:spPr>
          <a:xfrm>
            <a:off x="0" y="-1"/>
            <a:ext cx="9144000" cy="6840000"/>
          </a:xfrm>
          <a:prstGeom prst="rect">
            <a:avLst/>
          </a:prstGeom>
          <a:ln w="63500">
            <a:solidFill>
              <a:srgbClr val="003366"/>
            </a:solidFill>
          </a:ln>
        </p:spPr>
        <p:txBody>
          <a:bodyPr>
            <a:spAutoFit/>
          </a:bodyPr>
          <a:lstStyle/>
          <a:p>
            <a:pPr>
              <a:defRPr/>
            </a:pPr>
            <a:r>
              <a:rPr lang="de-DE" sz="2000" b="1" dirty="0">
                <a:solidFill>
                  <a:srgbClr val="003366"/>
                </a:solidFill>
              </a:rPr>
              <a:t>        </a:t>
            </a: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endParaRPr lang="de-DE" sz="2000" dirty="0">
              <a:solidFill>
                <a:srgbClr val="003366"/>
              </a:solidFill>
            </a:endParaRPr>
          </a:p>
          <a:p>
            <a:pPr>
              <a:defRPr/>
            </a:pPr>
            <a:r>
              <a:rPr lang="de-DE" sz="2000" b="1" dirty="0">
                <a:solidFill>
                  <a:srgbClr val="003366"/>
                </a:solidFill>
              </a:rPr>
              <a:t>         </a:t>
            </a: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b="1" dirty="0">
              <a:solidFill>
                <a:srgbClr val="003366"/>
              </a:solidFill>
            </a:endParaRPr>
          </a:p>
          <a:p>
            <a:pPr>
              <a:defRPr/>
            </a:pPr>
            <a:endParaRPr lang="de-DE" sz="2000" dirty="0">
              <a:solidFill>
                <a:srgbClr val="003366"/>
              </a:solidFill>
            </a:endParaRPr>
          </a:p>
          <a:p>
            <a:pPr>
              <a:defRPr/>
            </a:pPr>
            <a:endParaRPr lang="de-DE" sz="2000" u="sng" dirty="0">
              <a:solidFill>
                <a:srgbClr val="003366"/>
              </a:solidFill>
              <a:effectLst>
                <a:outerShdw blurRad="38100" dist="38100" dir="2700000" algn="tl">
                  <a:srgbClr val="000000">
                    <a:alpha val="43137"/>
                  </a:srgbClr>
                </a:outerShdw>
              </a:effectLst>
            </a:endParaRPr>
          </a:p>
        </p:txBody>
      </p:sp>
      <p:sp>
        <p:nvSpPr>
          <p:cNvPr id="2" name="Rechteck 1">
            <a:extLst>
              <a:ext uri="{FF2B5EF4-FFF2-40B4-BE49-F238E27FC236}">
                <a16:creationId xmlns:a16="http://schemas.microsoft.com/office/drawing/2014/main" id="{59942FFB-33D2-4786-948F-BEB32146BAA2}"/>
              </a:ext>
            </a:extLst>
          </p:cNvPr>
          <p:cNvSpPr/>
          <p:nvPr/>
        </p:nvSpPr>
        <p:spPr>
          <a:xfrm>
            <a:off x="-13814" y="798962"/>
            <a:ext cx="9144000" cy="6155531"/>
          </a:xfrm>
          <a:prstGeom prst="rect">
            <a:avLst/>
          </a:prstGeom>
        </p:spPr>
        <p:txBody>
          <a:bodyPr wrap="square">
            <a:spAutoFit/>
          </a:bodyPr>
          <a:lstStyle/>
          <a:p>
            <a:r>
              <a:rPr lang="de-DE" dirty="0">
                <a:latin typeface="Arial" panose="020B0604020202020204" pitchFamily="34" charset="0"/>
              </a:rPr>
              <a:t>                                                         </a:t>
            </a:r>
          </a:p>
          <a:p>
            <a:r>
              <a:rPr lang="de-DE" sz="2000" b="1" dirty="0">
                <a:solidFill>
                  <a:srgbClr val="003366"/>
                </a:solidFill>
                <a:latin typeface="Arial" panose="020B0604020202020204" pitchFamily="34" charset="0"/>
              </a:rPr>
              <a:t>                                     </a:t>
            </a:r>
          </a:p>
          <a:p>
            <a:r>
              <a:rPr lang="de-DE" sz="2000" b="1" dirty="0">
                <a:solidFill>
                  <a:srgbClr val="003366"/>
                </a:solidFill>
                <a:latin typeface="Arial" panose="020B0604020202020204" pitchFamily="34" charset="0"/>
              </a:rPr>
              <a:t> </a:t>
            </a:r>
          </a:p>
          <a:p>
            <a:r>
              <a:rPr lang="de-DE" sz="2000" b="1" dirty="0">
                <a:solidFill>
                  <a:srgbClr val="003366"/>
                </a:solidFill>
                <a:latin typeface="Arial" panose="020B0604020202020204" pitchFamily="34" charset="0"/>
              </a:rPr>
              <a:t>                                                    </a:t>
            </a:r>
            <a:r>
              <a:rPr lang="de-DE" sz="3600" b="1" dirty="0">
                <a:solidFill>
                  <a:srgbClr val="003366"/>
                </a:solidFill>
                <a:latin typeface="Arial" panose="020B0604020202020204" pitchFamily="34" charset="0"/>
              </a:rPr>
              <a:t>↔</a:t>
            </a:r>
          </a:p>
          <a:p>
            <a:pPr algn="ctr">
              <a:tabLst>
                <a:tab pos="4395788" algn="l"/>
              </a:tabLst>
            </a:pPr>
            <a:r>
              <a:rPr lang="de-DE" sz="2000" b="1" dirty="0">
                <a:solidFill>
                  <a:srgbClr val="003366"/>
                </a:solidFill>
                <a:latin typeface="Arial" panose="020B0604020202020204" pitchFamily="34" charset="0"/>
              </a:rPr>
              <a:t> </a:t>
            </a:r>
          </a:p>
          <a:p>
            <a:pPr algn="ctr">
              <a:tabLst>
                <a:tab pos="4395788" algn="l"/>
              </a:tabLst>
            </a:pPr>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a:p>
            <a:pPr algn="just"/>
            <a:endParaRPr lang="de-DE" sz="2000" b="1" dirty="0">
              <a:solidFill>
                <a:srgbClr val="003366"/>
              </a:solidFill>
              <a:latin typeface="Arial" panose="020B0604020202020204" pitchFamily="34" charset="0"/>
            </a:endParaRPr>
          </a:p>
          <a:p>
            <a:pPr algn="just"/>
            <a:endParaRPr lang="de-DE" sz="2000" b="1" dirty="0">
              <a:solidFill>
                <a:srgbClr val="003366"/>
              </a:solidFill>
              <a:latin typeface="Arial" panose="020B0604020202020204" pitchFamily="34" charset="0"/>
            </a:endParaRPr>
          </a:p>
          <a:p>
            <a:pPr algn="just"/>
            <a:endParaRPr lang="de-DE" sz="2000" b="1" dirty="0">
              <a:solidFill>
                <a:srgbClr val="003366"/>
              </a:solidFill>
              <a:latin typeface="Arial" panose="020B0604020202020204" pitchFamily="34" charset="0"/>
            </a:endParaRPr>
          </a:p>
          <a:p>
            <a:pPr algn="ctr"/>
            <a:endParaRPr lang="de-DE" sz="2000" b="1" dirty="0">
              <a:solidFill>
                <a:srgbClr val="003366"/>
              </a:solidFill>
              <a:latin typeface="Arial" panose="020B0604020202020204" pitchFamily="34" charset="0"/>
            </a:endParaRPr>
          </a:p>
        </p:txBody>
      </p:sp>
      <p:sp>
        <p:nvSpPr>
          <p:cNvPr id="3" name="Rechteck 2">
            <a:extLst>
              <a:ext uri="{FF2B5EF4-FFF2-40B4-BE49-F238E27FC236}">
                <a16:creationId xmlns:a16="http://schemas.microsoft.com/office/drawing/2014/main" id="{6E79E8F2-56E7-4A07-9B32-C1C632500455}"/>
              </a:ext>
            </a:extLst>
          </p:cNvPr>
          <p:cNvSpPr/>
          <p:nvPr/>
        </p:nvSpPr>
        <p:spPr>
          <a:xfrm>
            <a:off x="467544" y="1484784"/>
            <a:ext cx="2160240" cy="576000"/>
          </a:xfrm>
          <a:prstGeom prst="rect">
            <a:avLst/>
          </a:prstGeom>
        </p:spPr>
        <p:txBody>
          <a:bodyPr rtlCol="0" anchor="ctr">
            <a:spAutoFit/>
          </a:bodyPr>
          <a:lstStyle/>
          <a:p>
            <a:pPr algn="ctr"/>
            <a:endParaRPr lang="de-DE" sz="2000" b="1" dirty="0">
              <a:solidFill>
                <a:srgbClr val="003366"/>
              </a:solidFill>
            </a:endParaRPr>
          </a:p>
        </p:txBody>
      </p:sp>
      <p:sp>
        <p:nvSpPr>
          <p:cNvPr id="18" name="Rechteck 17">
            <a:extLst>
              <a:ext uri="{FF2B5EF4-FFF2-40B4-BE49-F238E27FC236}">
                <a16:creationId xmlns:a16="http://schemas.microsoft.com/office/drawing/2014/main" id="{79756CA9-AA8C-4DB7-B73E-BC0D86C7E348}"/>
              </a:ext>
            </a:extLst>
          </p:cNvPr>
          <p:cNvSpPr/>
          <p:nvPr/>
        </p:nvSpPr>
        <p:spPr>
          <a:xfrm>
            <a:off x="189584" y="1299137"/>
            <a:ext cx="3518258" cy="3477875"/>
          </a:xfrm>
          <a:prstGeom prst="rect">
            <a:avLst/>
          </a:prstGeom>
          <a:ln w="38100">
            <a:solidFill>
              <a:srgbClr val="003366"/>
            </a:solidFill>
          </a:ln>
        </p:spPr>
        <p:txBody>
          <a:bodyPr wrap="square" rtlCol="0" anchor="ctr">
            <a:spAutoFit/>
          </a:bodyPr>
          <a:lstStyle/>
          <a:p>
            <a:pPr algn="ctr"/>
            <a:endParaRPr lang="de-DE" sz="2000" b="1" dirty="0">
              <a:solidFill>
                <a:srgbClr val="003366"/>
              </a:solidFill>
            </a:endParaRPr>
          </a:p>
          <a:p>
            <a:pPr algn="ctr"/>
            <a:r>
              <a:rPr lang="de-DE" sz="2000" b="1" u="sng" dirty="0">
                <a:solidFill>
                  <a:srgbClr val="003366"/>
                </a:solidFill>
              </a:rPr>
              <a:t>Freiheitsbeeinträchtigende  Maßnahmen</a:t>
            </a:r>
            <a:r>
              <a:rPr lang="de-DE" sz="2000" b="1" dirty="0">
                <a:solidFill>
                  <a:srgbClr val="003366"/>
                </a:solidFill>
              </a:rPr>
              <a:t> </a:t>
            </a:r>
          </a:p>
          <a:p>
            <a:pPr algn="ctr"/>
            <a:endParaRPr lang="de-DE" sz="2000" b="1" dirty="0">
              <a:solidFill>
                <a:srgbClr val="003366"/>
              </a:solidFill>
            </a:endParaRPr>
          </a:p>
          <a:p>
            <a:pPr algn="ctr"/>
            <a:r>
              <a:rPr lang="de-DE" sz="2000" b="1" dirty="0">
                <a:solidFill>
                  <a:srgbClr val="003366"/>
                </a:solidFill>
              </a:rPr>
              <a:t>fachlich begründbar</a:t>
            </a:r>
          </a:p>
          <a:p>
            <a:pPr algn="ctr"/>
            <a:r>
              <a:rPr lang="de-DE" sz="2000" b="1" dirty="0">
                <a:solidFill>
                  <a:srgbClr val="003366"/>
                </a:solidFill>
              </a:rPr>
              <a:t> </a:t>
            </a:r>
          </a:p>
          <a:p>
            <a:pPr algn="ctr"/>
            <a:r>
              <a:rPr lang="de-DE" sz="2000" b="1" dirty="0">
                <a:solidFill>
                  <a:srgbClr val="003366"/>
                </a:solidFill>
              </a:rPr>
              <a:t>beinhalten keine Freiheitsbeschränkung</a:t>
            </a:r>
          </a:p>
          <a:p>
            <a:pPr algn="ctr"/>
            <a:endParaRPr lang="de-DE" sz="2000" b="1" dirty="0">
              <a:solidFill>
                <a:srgbClr val="003366"/>
              </a:solidFill>
            </a:endParaRPr>
          </a:p>
          <a:p>
            <a:pPr marL="342900" indent="-342900" algn="ctr">
              <a:buFont typeface="Wingdings" panose="05000000000000000000" pitchFamily="2" charset="2"/>
              <a:buChar char="Ø"/>
            </a:pPr>
            <a:r>
              <a:rPr lang="de-DE" sz="2000" b="1" dirty="0">
                <a:solidFill>
                  <a:srgbClr val="003366"/>
                </a:solidFill>
              </a:rPr>
              <a:t>PÄDAGOGIK</a:t>
            </a:r>
          </a:p>
          <a:p>
            <a:pPr algn="ctr"/>
            <a:endParaRPr lang="de-DE" sz="2000" b="1" dirty="0">
              <a:solidFill>
                <a:srgbClr val="003366"/>
              </a:solidFill>
            </a:endParaRPr>
          </a:p>
        </p:txBody>
      </p:sp>
      <p:sp>
        <p:nvSpPr>
          <p:cNvPr id="19" name="Pfeil: nach rechts 18">
            <a:extLst>
              <a:ext uri="{FF2B5EF4-FFF2-40B4-BE49-F238E27FC236}">
                <a16:creationId xmlns:a16="http://schemas.microsoft.com/office/drawing/2014/main" id="{B9D6D604-C068-4178-B331-E366C8E81136}"/>
              </a:ext>
            </a:extLst>
          </p:cNvPr>
          <p:cNvSpPr/>
          <p:nvPr/>
        </p:nvSpPr>
        <p:spPr>
          <a:xfrm>
            <a:off x="1447877" y="4036350"/>
            <a:ext cx="459827" cy="112730"/>
          </a:xfrm>
          <a:prstGeom prst="rightArrow">
            <a:avLst/>
          </a:prstGeom>
        </p:spPr>
        <p:txBody>
          <a:bodyPr rtlCol="0" anchor="ctr">
            <a:spAutoFit/>
          </a:bodyPr>
          <a:lstStyle/>
          <a:p>
            <a:pPr algn="ctr"/>
            <a:endParaRPr lang="de-DE" sz="2000" b="1" dirty="0">
              <a:solidFill>
                <a:srgbClr val="003366"/>
              </a:solidFill>
            </a:endParaRPr>
          </a:p>
        </p:txBody>
      </p:sp>
      <p:sp>
        <p:nvSpPr>
          <p:cNvPr id="27" name="Rechteck 26">
            <a:extLst>
              <a:ext uri="{FF2B5EF4-FFF2-40B4-BE49-F238E27FC236}">
                <a16:creationId xmlns:a16="http://schemas.microsoft.com/office/drawing/2014/main" id="{A60E6D4C-15B1-459D-886E-96FF860E25AD}"/>
              </a:ext>
            </a:extLst>
          </p:cNvPr>
          <p:cNvSpPr/>
          <p:nvPr/>
        </p:nvSpPr>
        <p:spPr>
          <a:xfrm>
            <a:off x="4176869" y="1320059"/>
            <a:ext cx="4767194" cy="2554545"/>
          </a:xfrm>
          <a:prstGeom prst="rect">
            <a:avLst/>
          </a:prstGeom>
          <a:ln w="38100">
            <a:solidFill>
              <a:srgbClr val="FF0000"/>
            </a:solidFill>
          </a:ln>
        </p:spPr>
        <p:txBody>
          <a:bodyPr wrap="square" rtlCol="0" anchor="ctr">
            <a:spAutoFit/>
          </a:bodyPr>
          <a:lstStyle/>
          <a:p>
            <a:pPr algn="ctr"/>
            <a:endParaRPr lang="de-DE" sz="2000" b="1" dirty="0">
              <a:solidFill>
                <a:srgbClr val="FF0000"/>
              </a:solidFill>
            </a:endParaRPr>
          </a:p>
          <a:p>
            <a:pPr algn="ctr"/>
            <a:r>
              <a:rPr lang="de-DE" sz="2000" b="1" u="sng" dirty="0">
                <a:solidFill>
                  <a:srgbClr val="FF0000"/>
                </a:solidFill>
              </a:rPr>
              <a:t>Maßnahmen der </a:t>
            </a:r>
            <a:r>
              <a:rPr lang="de-DE" sz="2000" b="1" u="sng" dirty="0" err="1">
                <a:solidFill>
                  <a:srgbClr val="FF0000"/>
                </a:solidFill>
              </a:rPr>
              <a:t>Freiheitsbeschränkg</a:t>
            </a:r>
            <a:r>
              <a:rPr lang="de-DE" sz="2000" b="1" u="sng" dirty="0">
                <a:solidFill>
                  <a:srgbClr val="FF0000"/>
                </a:solidFill>
              </a:rPr>
              <a:t>.</a:t>
            </a:r>
          </a:p>
          <a:p>
            <a:pPr algn="ctr"/>
            <a:endParaRPr lang="de-DE" sz="2000" b="1" dirty="0">
              <a:solidFill>
                <a:srgbClr val="FF0000"/>
              </a:solidFill>
            </a:endParaRPr>
          </a:p>
          <a:p>
            <a:pPr algn="ctr"/>
            <a:r>
              <a:rPr lang="de-DE" sz="2000" b="1" dirty="0">
                <a:solidFill>
                  <a:srgbClr val="FF0000"/>
                </a:solidFill>
              </a:rPr>
              <a:t>fachlich nicht begründbar</a:t>
            </a:r>
          </a:p>
          <a:p>
            <a:pPr algn="ctr"/>
            <a:endParaRPr lang="de-DE" sz="2000" b="1" dirty="0">
              <a:solidFill>
                <a:srgbClr val="FF0000"/>
              </a:solidFill>
            </a:endParaRPr>
          </a:p>
          <a:p>
            <a:pPr marL="342900" indent="-342900" algn="ctr">
              <a:buFont typeface="Wingdings" panose="05000000000000000000" pitchFamily="2" charset="2"/>
              <a:buChar char="Ø"/>
            </a:pPr>
            <a:r>
              <a:rPr lang="de-DE" sz="2000" b="1" dirty="0">
                <a:solidFill>
                  <a:srgbClr val="FF0000"/>
                </a:solidFill>
              </a:rPr>
              <a:t>„Gefahrenabwehr“ / RECHT</a:t>
            </a:r>
          </a:p>
          <a:p>
            <a:pPr marL="342900" indent="-342900" algn="ctr">
              <a:buFont typeface="Wingdings" panose="05000000000000000000" pitchFamily="2" charset="2"/>
              <a:buChar char="Ø"/>
            </a:pPr>
            <a:endParaRPr lang="de-DE" sz="2000" b="1" dirty="0">
              <a:solidFill>
                <a:srgbClr val="FF0000"/>
              </a:solidFill>
            </a:endParaRPr>
          </a:p>
          <a:p>
            <a:pPr marL="342900" indent="-342900" algn="ctr">
              <a:buFont typeface="Wingdings" panose="05000000000000000000" pitchFamily="2" charset="2"/>
              <a:buChar char="Ø"/>
            </a:pPr>
            <a:endParaRPr lang="de-DE" sz="2000" b="1" dirty="0">
              <a:solidFill>
                <a:srgbClr val="FF0000"/>
              </a:solidFill>
            </a:endParaRPr>
          </a:p>
        </p:txBody>
      </p:sp>
      <p:sp>
        <p:nvSpPr>
          <p:cNvPr id="15" name="Rechteck 14">
            <a:extLst>
              <a:ext uri="{FF2B5EF4-FFF2-40B4-BE49-F238E27FC236}">
                <a16:creationId xmlns:a16="http://schemas.microsoft.com/office/drawing/2014/main" id="{81A01C02-2CDE-4AE0-8B5B-81014BC9C480}"/>
              </a:ext>
            </a:extLst>
          </p:cNvPr>
          <p:cNvSpPr/>
          <p:nvPr/>
        </p:nvSpPr>
        <p:spPr>
          <a:xfrm>
            <a:off x="4184101" y="4092715"/>
            <a:ext cx="4770315" cy="2554545"/>
          </a:xfrm>
          <a:prstGeom prst="rect">
            <a:avLst/>
          </a:prstGeom>
          <a:ln w="38100">
            <a:solidFill>
              <a:srgbClr val="FF0000"/>
            </a:solidFill>
          </a:ln>
        </p:spPr>
        <p:txBody>
          <a:bodyPr rtlCol="0" anchor="ctr">
            <a:spAutoFit/>
          </a:bodyPr>
          <a:lstStyle/>
          <a:p>
            <a:pPr algn="ctr"/>
            <a:r>
              <a:rPr lang="de-DE" sz="2000" b="1" u="sng" dirty="0">
                <a:solidFill>
                  <a:srgbClr val="FF0000"/>
                </a:solidFill>
              </a:rPr>
              <a:t>Freiheitsentziehende Unterbringung</a:t>
            </a:r>
          </a:p>
          <a:p>
            <a:pPr algn="ctr"/>
            <a:endParaRPr lang="de-DE" sz="2000" b="1" dirty="0">
              <a:solidFill>
                <a:srgbClr val="FF0000"/>
              </a:solidFill>
            </a:endParaRPr>
          </a:p>
          <a:p>
            <a:pPr algn="ctr"/>
            <a:r>
              <a:rPr lang="de-DE" sz="2000" b="1" dirty="0">
                <a:solidFill>
                  <a:srgbClr val="FF0000"/>
                </a:solidFill>
              </a:rPr>
              <a:t>auf Dauer angelegte „geschlossene Unterbringung“ </a:t>
            </a:r>
          </a:p>
          <a:p>
            <a:pPr marL="342900" indent="-342900" algn="ctr">
              <a:buFont typeface="Wingdings" panose="05000000000000000000" pitchFamily="2" charset="2"/>
              <a:buChar char="Ø"/>
            </a:pPr>
            <a:endParaRPr lang="de-DE" sz="2000" b="1" dirty="0">
              <a:solidFill>
                <a:srgbClr val="FF0000"/>
              </a:solidFill>
            </a:endParaRPr>
          </a:p>
          <a:p>
            <a:pPr marL="342900" indent="-342900" algn="ctr">
              <a:buFont typeface="Wingdings" panose="05000000000000000000" pitchFamily="2" charset="2"/>
              <a:buChar char="Ø"/>
            </a:pPr>
            <a:r>
              <a:rPr lang="de-DE" sz="2000" b="1" dirty="0">
                <a:solidFill>
                  <a:srgbClr val="FF0000"/>
                </a:solidFill>
              </a:rPr>
              <a:t>„Gefahrenabwehr“ / RECHT</a:t>
            </a:r>
          </a:p>
          <a:p>
            <a:pPr algn="ctr"/>
            <a:endParaRPr lang="de-DE" sz="2000" b="1" dirty="0">
              <a:solidFill>
                <a:srgbClr val="FF0000"/>
              </a:solidFill>
            </a:endParaRPr>
          </a:p>
          <a:p>
            <a:pPr algn="ctr"/>
            <a:endParaRPr lang="de-DE" sz="2000" b="1" dirty="0">
              <a:solidFill>
                <a:srgbClr val="FF0000"/>
              </a:solidFill>
            </a:endParaRPr>
          </a:p>
        </p:txBody>
      </p:sp>
      <p:sp>
        <p:nvSpPr>
          <p:cNvPr id="13" name="Rechteck 7">
            <a:extLst>
              <a:ext uri="{FF2B5EF4-FFF2-40B4-BE49-F238E27FC236}">
                <a16:creationId xmlns:a16="http://schemas.microsoft.com/office/drawing/2014/main" id="{943B76D1-5673-4A07-8565-4988C1AF278B}"/>
              </a:ext>
            </a:extLst>
          </p:cNvPr>
          <p:cNvSpPr>
            <a:spLocks noChangeArrowheads="1"/>
          </p:cNvSpPr>
          <p:nvPr/>
        </p:nvSpPr>
        <p:spPr bwMode="auto">
          <a:xfrm>
            <a:off x="0" y="-8"/>
            <a:ext cx="9144000" cy="792000"/>
          </a:xfrm>
          <a:prstGeom prst="rect">
            <a:avLst/>
          </a:prstGeom>
          <a:solidFill>
            <a:schemeClr val="bg1"/>
          </a:solidFill>
          <a:ln w="63500">
            <a:solidFill>
              <a:srgbClr val="003366"/>
            </a:solidFill>
            <a:miter lim="800000"/>
            <a:headEnd/>
            <a:tailEnd/>
          </a:ln>
        </p:spPr>
        <p:txBody>
          <a:bodyPr wrap="square">
            <a:spAutoFit/>
          </a:bodyPr>
          <a:lstStyle/>
          <a:p>
            <a:pPr lvl="0" algn="ctr">
              <a:tabLst>
                <a:tab pos="3321050" algn="l"/>
              </a:tabLst>
            </a:pPr>
            <a:r>
              <a:rPr lang="de-DE" sz="2400" b="1" dirty="0">
                <a:solidFill>
                  <a:srgbClr val="003366"/>
                </a:solidFill>
                <a:effectLst>
                  <a:outerShdw blurRad="38100" dist="38100" dir="2700000" algn="tl">
                    <a:srgbClr val="000000">
                      <a:alpha val="43137"/>
                    </a:srgbClr>
                  </a:outerShdw>
                </a:effectLst>
                <a:sym typeface="Symbol"/>
              </a:rPr>
              <a:t>8. Grenzsetzung - Freiheit der Fortbewegung</a:t>
            </a:r>
            <a:endParaRPr lang="de-DE" sz="2000" b="1" i="1" dirty="0">
              <a:solidFill>
                <a:srgbClr val="003366"/>
              </a:solidFill>
            </a:endParaRPr>
          </a:p>
        </p:txBody>
      </p:sp>
    </p:spTree>
    <p:extLst>
      <p:ext uri="{BB962C8B-B14F-4D97-AF65-F5344CB8AC3E}">
        <p14:creationId xmlns:p14="http://schemas.microsoft.com/office/powerpoint/2010/main" val="7214421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animBg="1"/>
      <p:bldP spid="1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6876000"/>
          </a:xfrm>
          <a:prstGeom prst="rect">
            <a:avLst/>
          </a:prstGeom>
          <a:solidFill>
            <a:schemeClr val="bg1"/>
          </a:solidFill>
          <a:ln w="63500">
            <a:solidFill>
              <a:srgbClr val="003366"/>
            </a:solidFill>
            <a:miter lim="800000"/>
            <a:headEnd/>
            <a:tailEnd/>
          </a:ln>
        </p:spPr>
        <p:txBody>
          <a:bodyPr>
            <a:spAutoFit/>
          </a:bodyPr>
          <a:lstStyle/>
          <a:p>
            <a:pPr marL="609600" indent="-609600">
              <a:defRPr/>
            </a:pPr>
            <a:endParaRPr lang="de-DE" sz="2000" dirty="0">
              <a:solidFill>
                <a:srgbClr val="003366"/>
              </a:solidFill>
            </a:endParaRPr>
          </a:p>
          <a:p>
            <a:pPr marL="457200" indent="-457200">
              <a:buAutoNum type="arabicPeriod"/>
            </a:pPr>
            <a:endParaRPr lang="de-DE" sz="2000" dirty="0">
              <a:solidFill>
                <a:srgbClr val="003366"/>
              </a:solidFill>
            </a:endParaRPr>
          </a:p>
          <a:p>
            <a:pPr algn="ctr"/>
            <a:r>
              <a:rPr lang="de-DE" sz="2000" b="1" dirty="0">
                <a:solidFill>
                  <a:srgbClr val="003366"/>
                </a:solidFill>
              </a:rPr>
              <a:t>9. Trägerverantwortung</a:t>
            </a:r>
            <a:r>
              <a:rPr lang="de-DE" sz="2000" dirty="0">
                <a:solidFill>
                  <a:srgbClr val="003366"/>
                </a:solidFill>
              </a:rPr>
              <a:t> </a:t>
            </a:r>
          </a:p>
          <a:p>
            <a:endParaRPr lang="de-DE" sz="2000" dirty="0">
              <a:solidFill>
                <a:srgbClr val="003366"/>
              </a:solidFill>
            </a:endParaRPr>
          </a:p>
          <a:p>
            <a:r>
              <a:rPr lang="de-DE" sz="2000" dirty="0">
                <a:solidFill>
                  <a:srgbClr val="003366"/>
                </a:solidFill>
              </a:rPr>
              <a:t>beinhaltet administrative und fachlich- päd.  Aufgaben des Anbieters:</a:t>
            </a:r>
          </a:p>
          <a:p>
            <a:endParaRPr lang="de-DE" sz="2000" dirty="0">
              <a:solidFill>
                <a:srgbClr val="003366"/>
              </a:solidFill>
            </a:endParaRPr>
          </a:p>
          <a:p>
            <a:pPr marL="811213" indent="-274638" hangingPunct="1">
              <a:buFont typeface="Arial" pitchFamily="34" charset="0"/>
              <a:buChar char="•"/>
            </a:pPr>
            <a:r>
              <a:rPr lang="de-DE" sz="2000" dirty="0">
                <a:solidFill>
                  <a:srgbClr val="003366"/>
                </a:solidFill>
              </a:rPr>
              <a:t>In seiner fachlichen Verantwortung  ist der Träger  zuständig für die päd. und rechtlich einwandfreie  Aufgabenerfüllung. Dabei  setzt er Vorgaben zur </a:t>
            </a:r>
            <a:r>
              <a:rPr lang="de-DE" sz="2000" dirty="0" err="1">
                <a:solidFill>
                  <a:srgbClr val="003366"/>
                </a:solidFill>
              </a:rPr>
              <a:t>päd.Grundhaltung</a:t>
            </a:r>
            <a:r>
              <a:rPr lang="de-DE" sz="2000" dirty="0">
                <a:solidFill>
                  <a:srgbClr val="003366"/>
                </a:solidFill>
              </a:rPr>
              <a:t> u. zur  Rechtmäßigkeit:  durch Beratung/</a:t>
            </a:r>
            <a:r>
              <a:rPr lang="de-DE" sz="2000" dirty="0" err="1">
                <a:solidFill>
                  <a:srgbClr val="003366"/>
                </a:solidFill>
              </a:rPr>
              <a:t>Fortbildg</a:t>
            </a:r>
            <a:r>
              <a:rPr lang="de-DE" sz="2000" dirty="0">
                <a:solidFill>
                  <a:srgbClr val="003366"/>
                </a:solidFill>
              </a:rPr>
              <a:t>. und Aufsicht (Weisungen). Diese  </a:t>
            </a:r>
            <a:r>
              <a:rPr lang="de-DE" sz="2000" dirty="0" err="1">
                <a:solidFill>
                  <a:srgbClr val="003366"/>
                </a:solidFill>
              </a:rPr>
              <a:t>fachl</a:t>
            </a:r>
            <a:r>
              <a:rPr lang="de-DE" sz="2000" dirty="0">
                <a:solidFill>
                  <a:srgbClr val="003366"/>
                </a:solidFill>
              </a:rPr>
              <a:t>. Steuerung  wird im   Auftrag der  Geschäftsführung auch von Fachbereichsleitern/ innen wahrgenommen.</a:t>
            </a:r>
          </a:p>
          <a:p>
            <a:pPr marL="811213" indent="-274638" hangingPunct="1">
              <a:buFont typeface="Arial" pitchFamily="34" charset="0"/>
              <a:buChar char="•"/>
            </a:pPr>
            <a:r>
              <a:rPr lang="de-DE" sz="2000" dirty="0">
                <a:solidFill>
                  <a:srgbClr val="003366"/>
                </a:solidFill>
              </a:rPr>
              <a:t>Unter administrativem Aspekt werden personelle, sachliche und </a:t>
            </a:r>
            <a:r>
              <a:rPr lang="de-DE" sz="2000" dirty="0" err="1">
                <a:solidFill>
                  <a:srgbClr val="003366"/>
                </a:solidFill>
              </a:rPr>
              <a:t>organis</a:t>
            </a:r>
            <a:r>
              <a:rPr lang="de-DE" sz="2000" dirty="0">
                <a:solidFill>
                  <a:srgbClr val="003366"/>
                </a:solidFill>
              </a:rPr>
              <a:t>. Ressourcen zur Verfügung gestellt </a:t>
            </a:r>
            <a:r>
              <a:rPr lang="de-DE" sz="2000" dirty="0" err="1">
                <a:solidFill>
                  <a:srgbClr val="003366"/>
                </a:solidFill>
              </a:rPr>
              <a:t>u.wird</a:t>
            </a:r>
            <a:r>
              <a:rPr lang="de-DE" sz="2000" dirty="0">
                <a:solidFill>
                  <a:srgbClr val="003366"/>
                </a:solidFill>
              </a:rPr>
              <a:t> deren Finanzierung gesichert, auch wird „Dienstaufsicht“ im Kontext  d. Arbeitsrechts wahrgenommen. </a:t>
            </a:r>
          </a:p>
          <a:p>
            <a:pPr marL="811213" indent="-274638" hangingPunct="1">
              <a:buFont typeface="Arial" pitchFamily="34" charset="0"/>
              <a:buChar char="•"/>
            </a:pPr>
            <a:endParaRPr lang="de-DE" sz="2000" dirty="0">
              <a:solidFill>
                <a:srgbClr val="003366"/>
              </a:solidFill>
            </a:endParaRPr>
          </a:p>
          <a:p>
            <a:pPr marL="811213" indent="-811213" hangingPunct="1"/>
            <a:r>
              <a:rPr lang="de-DE" sz="2000" dirty="0">
                <a:solidFill>
                  <a:srgbClr val="003366"/>
                </a:solidFill>
              </a:rPr>
              <a:t>Im fachlichen Kontext geht es um eine gemeinsame päd. Grundhaltung des An- </a:t>
            </a:r>
          </a:p>
          <a:p>
            <a:pPr marL="811213" indent="-811213" hangingPunct="1"/>
            <a:r>
              <a:rPr lang="de-DE" sz="2000" dirty="0" err="1">
                <a:solidFill>
                  <a:srgbClr val="003366"/>
                </a:solidFill>
              </a:rPr>
              <a:t>bieters</a:t>
            </a:r>
            <a:r>
              <a:rPr lang="de-DE" sz="2000" dirty="0">
                <a:solidFill>
                  <a:srgbClr val="003366"/>
                </a:solidFill>
              </a:rPr>
              <a:t>, insbesondere  in krisenhaften  Situationen des  </a:t>
            </a:r>
            <a:r>
              <a:rPr lang="de-DE" sz="2000" dirty="0" err="1">
                <a:solidFill>
                  <a:srgbClr val="003366"/>
                </a:solidFill>
              </a:rPr>
              <a:t>pädagog</a:t>
            </a:r>
            <a:r>
              <a:rPr lang="de-DE" sz="2000" dirty="0">
                <a:solidFill>
                  <a:srgbClr val="003366"/>
                </a:solidFill>
              </a:rPr>
              <a:t>. Alltags durch:</a:t>
            </a:r>
          </a:p>
          <a:p>
            <a:pPr marL="811213" indent="-811213" hangingPunct="1"/>
            <a:endParaRPr lang="de-DE" sz="2000" dirty="0">
              <a:solidFill>
                <a:srgbClr val="003366"/>
              </a:solidFill>
            </a:endParaRPr>
          </a:p>
          <a:p>
            <a:pPr marL="811213" indent="-274638" hangingPunct="1">
              <a:buFont typeface="Arial" pitchFamily="34" charset="0"/>
              <a:buChar char="•"/>
            </a:pPr>
            <a:r>
              <a:rPr lang="de-DE" sz="2000" dirty="0">
                <a:solidFill>
                  <a:srgbClr val="003366"/>
                </a:solidFill>
              </a:rPr>
              <a:t>offene Diskussionen ermöglichende Betriebskultur</a:t>
            </a:r>
          </a:p>
          <a:p>
            <a:pPr marL="811213" indent="-274638" hangingPunct="1">
              <a:buFont typeface="Arial" pitchFamily="34" charset="0"/>
              <a:buChar char="•"/>
            </a:pPr>
            <a:r>
              <a:rPr lang="de-DE" sz="2000" dirty="0">
                <a:solidFill>
                  <a:srgbClr val="003366"/>
                </a:solidFill>
              </a:rPr>
              <a:t>Organisationsstrukturen im Sinne transparenter Betriebsabläufe/ u.a. im Rahmen von Beschwerdemanagement</a:t>
            </a:r>
          </a:p>
          <a:p>
            <a:pPr marL="811213" indent="-274638" hangingPunct="1">
              <a:buFont typeface="Arial" pitchFamily="34" charset="0"/>
              <a:buChar char="•"/>
            </a:pPr>
            <a:r>
              <a:rPr lang="de-DE" sz="2000" dirty="0">
                <a:solidFill>
                  <a:srgbClr val="003366"/>
                </a:solidFill>
              </a:rPr>
              <a:t>Beschreiben „fachlicher Handlungsleitlinien“ zur Orientierung</a:t>
            </a:r>
          </a:p>
          <a:p>
            <a:pPr marL="457200" indent="-457200"/>
            <a:endParaRPr lang="de-DE" sz="2000" dirty="0">
              <a:solidFill>
                <a:srgbClr val="003366"/>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7" name="Rechteck 7">
            <a:extLst>
              <a:ext uri="{FF2B5EF4-FFF2-40B4-BE49-F238E27FC236}">
                <a16:creationId xmlns:a16="http://schemas.microsoft.com/office/drawing/2014/main" id="{4AA24587-7DAD-4C76-AB35-DDCBE177CA89}"/>
              </a:ext>
            </a:extLst>
          </p:cNvPr>
          <p:cNvSpPr>
            <a:spLocks noChangeArrowheads="1"/>
          </p:cNvSpPr>
          <p:nvPr/>
        </p:nvSpPr>
        <p:spPr bwMode="auto">
          <a:xfrm>
            <a:off x="0" y="-5"/>
            <a:ext cx="9144000" cy="504000"/>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sym typeface="Symbol"/>
              </a:rPr>
              <a:t>    Grenzsetzungen im päd. Alltag - mittelbar Verantwortliche</a:t>
            </a:r>
            <a:endParaRPr lang="de-DE" sz="2000" b="1" i="1" dirty="0">
              <a:solidFill>
                <a:srgbClr val="003366"/>
              </a:solidFill>
            </a:endParaRPr>
          </a:p>
        </p:txBody>
      </p:sp>
    </p:spTree>
    <p:extLst>
      <p:ext uri="{BB962C8B-B14F-4D97-AF65-F5344CB8AC3E}">
        <p14:creationId xmlns:p14="http://schemas.microsoft.com/office/powerpoint/2010/main" val="7066126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4" end="4"/>
                                            </p:txEl>
                                          </p:spTgt>
                                        </p:tgtEl>
                                        <p:attrNameLst>
                                          <p:attrName>style.visibility</p:attrName>
                                        </p:attrNameLst>
                                      </p:cBhvr>
                                      <p:to>
                                        <p:strVal val="visible"/>
                                      </p:to>
                                    </p:set>
                                    <p:anim calcmode="lin" valueType="num">
                                      <p:cBhvr additive="base">
                                        <p:cTn id="7"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6" end="6"/>
                                            </p:txEl>
                                          </p:spTgt>
                                        </p:tgtEl>
                                        <p:attrNameLst>
                                          <p:attrName>style.visibility</p:attrName>
                                        </p:attrNameLst>
                                      </p:cBhvr>
                                      <p:to>
                                        <p:strVal val="visible"/>
                                      </p:to>
                                    </p:set>
                                    <p:anim calcmode="lin" valueType="num">
                                      <p:cBhvr additive="base">
                                        <p:cTn id="13"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9">
                                            <p:txEl>
                                              <p:pRg st="7" end="7"/>
                                            </p:txEl>
                                          </p:spTgt>
                                        </p:tgtEl>
                                        <p:attrNameLst>
                                          <p:attrName>style.visibility</p:attrName>
                                        </p:attrNameLst>
                                      </p:cBhvr>
                                      <p:to>
                                        <p:strVal val="visible"/>
                                      </p:to>
                                    </p:set>
                                    <p:anim calcmode="lin" valueType="num">
                                      <p:cBhvr additive="base">
                                        <p:cTn id="19"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299">
                                            <p:txEl>
                                              <p:pRg st="9" end="9"/>
                                            </p:txEl>
                                          </p:spTgt>
                                        </p:tgtEl>
                                        <p:attrNameLst>
                                          <p:attrName>style.visibility</p:attrName>
                                        </p:attrNameLst>
                                      </p:cBhvr>
                                      <p:to>
                                        <p:strVal val="visible"/>
                                      </p:to>
                                    </p:set>
                                    <p:anim calcmode="lin" valueType="num">
                                      <p:cBhvr additive="base">
                                        <p:cTn id="25"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5299">
                                            <p:txEl>
                                              <p:pRg st="10" end="10"/>
                                            </p:txEl>
                                          </p:spTgt>
                                        </p:tgtEl>
                                        <p:attrNameLst>
                                          <p:attrName>style.visibility</p:attrName>
                                        </p:attrNameLst>
                                      </p:cBhvr>
                                      <p:to>
                                        <p:strVal val="visible"/>
                                      </p:to>
                                    </p:set>
                                    <p:anim calcmode="lin" valueType="num">
                                      <p:cBhvr additive="base">
                                        <p:cTn id="29" dur="500" fill="hold"/>
                                        <p:tgtEl>
                                          <p:spTgt spid="55299">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5299">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5299">
                                            <p:txEl>
                                              <p:pRg st="12" end="12"/>
                                            </p:txEl>
                                          </p:spTgt>
                                        </p:tgtEl>
                                        <p:attrNameLst>
                                          <p:attrName>style.visibility</p:attrName>
                                        </p:attrNameLst>
                                      </p:cBhvr>
                                      <p:to>
                                        <p:strVal val="visible"/>
                                      </p:to>
                                    </p:set>
                                    <p:anim calcmode="lin" valueType="num">
                                      <p:cBhvr additive="base">
                                        <p:cTn id="33" dur="500" fill="hold"/>
                                        <p:tgtEl>
                                          <p:spTgt spid="55299">
                                            <p:txEl>
                                              <p:pRg st="12" end="1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5299">
                                            <p:txEl>
                                              <p:pRg st="12" end="1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5299">
                                            <p:txEl>
                                              <p:pRg st="13" end="13"/>
                                            </p:txEl>
                                          </p:spTgt>
                                        </p:tgtEl>
                                        <p:attrNameLst>
                                          <p:attrName>style.visibility</p:attrName>
                                        </p:attrNameLst>
                                      </p:cBhvr>
                                      <p:to>
                                        <p:strVal val="visible"/>
                                      </p:to>
                                    </p:set>
                                    <p:anim calcmode="lin" valueType="num">
                                      <p:cBhvr additive="base">
                                        <p:cTn id="37" dur="500" fill="hold"/>
                                        <p:tgtEl>
                                          <p:spTgt spid="55299">
                                            <p:txEl>
                                              <p:pRg st="13" end="1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299">
                                            <p:txEl>
                                              <p:pRg st="13" end="1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5299">
                                            <p:txEl>
                                              <p:pRg st="14" end="14"/>
                                            </p:txEl>
                                          </p:spTgt>
                                        </p:tgtEl>
                                        <p:attrNameLst>
                                          <p:attrName>style.visibility</p:attrName>
                                        </p:attrNameLst>
                                      </p:cBhvr>
                                      <p:to>
                                        <p:strVal val="visible"/>
                                      </p:to>
                                    </p:set>
                                    <p:anim calcmode="lin" valueType="num">
                                      <p:cBhvr additive="base">
                                        <p:cTn id="41" dur="500" fill="hold"/>
                                        <p:tgtEl>
                                          <p:spTgt spid="55299">
                                            <p:txEl>
                                              <p:pRg st="14" end="1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5299">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6876000"/>
          </a:xfrm>
          <a:prstGeom prst="rect">
            <a:avLst/>
          </a:prstGeom>
          <a:solidFill>
            <a:schemeClr val="bg1"/>
          </a:solidFill>
          <a:ln w="63500">
            <a:solidFill>
              <a:srgbClr val="003366"/>
            </a:solidFill>
            <a:miter lim="800000"/>
            <a:headEnd/>
            <a:tailEnd/>
          </a:ln>
        </p:spPr>
        <p:txBody>
          <a:bodyPr wrap="square">
            <a:spAutoFit/>
          </a:bodyPr>
          <a:lstStyle/>
          <a:p>
            <a:pPr marL="609600" indent="-609600">
              <a:defRPr/>
            </a:pPr>
            <a:endParaRPr lang="de-DE" sz="2400" dirty="0">
              <a:solidFill>
                <a:srgbClr val="003366"/>
              </a:solidFill>
            </a:endParaRPr>
          </a:p>
          <a:p>
            <a:endParaRPr lang="de-DE" sz="2000" dirty="0">
              <a:solidFill>
                <a:srgbClr val="003366"/>
              </a:solidFill>
            </a:endParaRPr>
          </a:p>
          <a:p>
            <a:pPr algn="ctr"/>
            <a:r>
              <a:rPr lang="de-DE" sz="2000" b="1" dirty="0">
                <a:solidFill>
                  <a:srgbClr val="003366"/>
                </a:solidFill>
              </a:rPr>
              <a:t>9. Trägerverantwortung</a:t>
            </a:r>
            <a:r>
              <a:rPr lang="de-DE" sz="2000" dirty="0">
                <a:solidFill>
                  <a:srgbClr val="003366"/>
                </a:solidFill>
              </a:rPr>
              <a:t> </a:t>
            </a:r>
          </a:p>
          <a:p>
            <a:pPr hangingPunct="1"/>
            <a:endParaRPr lang="de-DE" sz="2000" b="1" dirty="0">
              <a:solidFill>
                <a:srgbClr val="003366"/>
              </a:solidFill>
            </a:endParaRPr>
          </a:p>
          <a:p>
            <a:pPr algn="ctr" hangingPunct="1"/>
            <a:r>
              <a:rPr lang="de-DE" sz="2000" b="1" dirty="0">
                <a:solidFill>
                  <a:srgbClr val="003366"/>
                </a:solidFill>
              </a:rPr>
              <a:t>Die Wahrnehmung der Trägerverantwortung muss gesichert sein, insbes. die fachliche Steuerung </a:t>
            </a:r>
          </a:p>
          <a:p>
            <a:pPr hangingPunct="1"/>
            <a:endParaRPr lang="de-DE" sz="2000" b="1" dirty="0">
              <a:solidFill>
                <a:srgbClr val="003366"/>
              </a:solidFill>
            </a:endParaRPr>
          </a:p>
          <a:p>
            <a:pPr marL="442913" indent="-263525" hangingPunct="1">
              <a:buFont typeface="Arial" pitchFamily="34" charset="0"/>
              <a:buChar char="•"/>
            </a:pPr>
            <a:r>
              <a:rPr lang="de-DE" sz="2000" dirty="0">
                <a:solidFill>
                  <a:srgbClr val="003366"/>
                </a:solidFill>
              </a:rPr>
              <a:t>Ein wesentlicher Faktor der Trägerverantwortung liegt im päd. Ansatz darin, die eigene päd. Grundhaltung als Orientierung zu beschreiben (nicht als </a:t>
            </a:r>
            <a:r>
              <a:rPr lang="de-DE" sz="2000" dirty="0" err="1">
                <a:solidFill>
                  <a:srgbClr val="003366"/>
                </a:solidFill>
              </a:rPr>
              <a:t>ar</a:t>
            </a:r>
            <a:r>
              <a:rPr lang="de-DE" sz="2000" dirty="0">
                <a:solidFill>
                  <a:srgbClr val="003366"/>
                </a:solidFill>
              </a:rPr>
              <a:t>- </a:t>
            </a:r>
            <a:r>
              <a:rPr lang="de-DE" sz="2000" dirty="0" err="1">
                <a:solidFill>
                  <a:srgbClr val="003366"/>
                </a:solidFill>
              </a:rPr>
              <a:t>beitsrechtliche</a:t>
            </a:r>
            <a:r>
              <a:rPr lang="de-DE" sz="2000" dirty="0">
                <a:solidFill>
                  <a:srgbClr val="003366"/>
                </a:solidFill>
              </a:rPr>
              <a:t> Weisung sondern als </a:t>
            </a:r>
            <a:r>
              <a:rPr lang="de-DE" sz="2000" dirty="0" err="1">
                <a:solidFill>
                  <a:srgbClr val="003366"/>
                </a:solidFill>
              </a:rPr>
              <a:t>Bottom</a:t>
            </a:r>
            <a:r>
              <a:rPr lang="de-DE" sz="2000" dirty="0">
                <a:solidFill>
                  <a:srgbClr val="003366"/>
                </a:solidFill>
              </a:rPr>
              <a:t>-</a:t>
            </a:r>
            <a:r>
              <a:rPr lang="de-DE" sz="2000" dirty="0" err="1">
                <a:solidFill>
                  <a:srgbClr val="003366"/>
                </a:solidFill>
              </a:rPr>
              <a:t>up</a:t>
            </a:r>
            <a:r>
              <a:rPr lang="de-DE" sz="2000" dirty="0">
                <a:solidFill>
                  <a:srgbClr val="003366"/>
                </a:solidFill>
              </a:rPr>
              <a:t>-Prozess).  In einer "Agenda päd. Grundhaltung" sollte- auch im Vorfeld genereller "Leitlinien </a:t>
            </a:r>
            <a:r>
              <a:rPr lang="de-DE" sz="2000" dirty="0" err="1">
                <a:solidFill>
                  <a:srgbClr val="003366"/>
                </a:solidFill>
              </a:rPr>
              <a:t>päd.Kunst</a:t>
            </a:r>
            <a:r>
              <a:rPr lang="de-DE" sz="2000" dirty="0">
                <a:solidFill>
                  <a:srgbClr val="003366"/>
                </a:solidFill>
              </a:rPr>
              <a:t>"- der Anbieter verdeutlichen, welchen  </a:t>
            </a:r>
            <a:r>
              <a:rPr lang="de-DE" sz="2000" dirty="0" err="1">
                <a:solidFill>
                  <a:srgbClr val="003366"/>
                </a:solidFill>
              </a:rPr>
              <a:t>pädag</a:t>
            </a:r>
            <a:r>
              <a:rPr lang="de-DE" sz="2000" dirty="0">
                <a:solidFill>
                  <a:srgbClr val="003366"/>
                </a:solidFill>
              </a:rPr>
              <a:t>. Weg er beschreitet:  einen von    Grenzsetzungen geprägten? Für </a:t>
            </a:r>
            <a:r>
              <a:rPr lang="de-DE" sz="2000" dirty="0" err="1">
                <a:solidFill>
                  <a:srgbClr val="003366"/>
                </a:solidFill>
              </a:rPr>
              <a:t>Obsorgeberechtigte</a:t>
            </a:r>
            <a:r>
              <a:rPr lang="de-DE" sz="2000" dirty="0">
                <a:solidFill>
                  <a:srgbClr val="003366"/>
                </a:solidFill>
              </a:rPr>
              <a:t>, die den  Erziehungs- </a:t>
            </a:r>
            <a:r>
              <a:rPr lang="de-DE" sz="2000" dirty="0" err="1">
                <a:solidFill>
                  <a:srgbClr val="003366"/>
                </a:solidFill>
              </a:rPr>
              <a:t>auftrag</a:t>
            </a:r>
            <a:r>
              <a:rPr lang="de-DE" sz="2000" dirty="0">
                <a:solidFill>
                  <a:srgbClr val="003366"/>
                </a:solidFill>
              </a:rPr>
              <a:t>  erteilen, sowie für Jugendbehörden ist die entsprechende </a:t>
            </a:r>
            <a:r>
              <a:rPr lang="de-DE" sz="2000" dirty="0" err="1">
                <a:solidFill>
                  <a:srgbClr val="003366"/>
                </a:solidFill>
              </a:rPr>
              <a:t>Informa</a:t>
            </a:r>
            <a:r>
              <a:rPr lang="de-DE" sz="2000" dirty="0">
                <a:solidFill>
                  <a:srgbClr val="003366"/>
                </a:solidFill>
              </a:rPr>
              <a:t>- </a:t>
            </a:r>
            <a:r>
              <a:rPr lang="de-DE" sz="2000" dirty="0" err="1">
                <a:solidFill>
                  <a:srgbClr val="003366"/>
                </a:solidFill>
              </a:rPr>
              <a:t>tion</a:t>
            </a:r>
            <a:r>
              <a:rPr lang="de-DE" sz="2000" dirty="0">
                <a:solidFill>
                  <a:srgbClr val="003366"/>
                </a:solidFill>
              </a:rPr>
              <a:t> von großer Bedeutung. </a:t>
            </a:r>
          </a:p>
          <a:p>
            <a:pPr marL="442913" indent="-263525" hangingPunct="1">
              <a:buFont typeface="Arial" pitchFamily="34" charset="0"/>
              <a:buChar char="•"/>
            </a:pPr>
            <a:r>
              <a:rPr lang="de-DE" sz="2000" dirty="0">
                <a:solidFill>
                  <a:srgbClr val="003366"/>
                </a:solidFill>
              </a:rPr>
              <a:t>Die Agenda unterliegt der  Beratung  der Jugendbehörden. Sie sollte neben Grundsatzaussagen fallbezogen sein, d.h. typische  päd.  Alltagssituationen aufgreifen und insoweit fachlich begründbare Verhaltensoptionen  auflisten. </a:t>
            </a:r>
          </a:p>
          <a:p>
            <a:pPr marL="442913" indent="-263525" hangingPunct="1">
              <a:buFont typeface="Arial" pitchFamily="34" charset="0"/>
              <a:buChar char="•"/>
            </a:pPr>
            <a:r>
              <a:rPr lang="de-DE" sz="2000" dirty="0">
                <a:solidFill>
                  <a:srgbClr val="003366"/>
                </a:solidFill>
              </a:rPr>
              <a:t>Die Agenda ist gegenüber  </a:t>
            </a:r>
            <a:r>
              <a:rPr lang="de-DE" sz="2000" dirty="0" err="1">
                <a:solidFill>
                  <a:srgbClr val="003366"/>
                </a:solidFill>
              </a:rPr>
              <a:t>Obsorgeberechtigten</a:t>
            </a:r>
            <a:r>
              <a:rPr lang="de-DE" sz="2000" dirty="0">
                <a:solidFill>
                  <a:srgbClr val="003366"/>
                </a:solidFill>
              </a:rPr>
              <a:t> u. </a:t>
            </a:r>
            <a:r>
              <a:rPr lang="de-DE" sz="2000" dirty="0" err="1">
                <a:solidFill>
                  <a:srgbClr val="003366"/>
                </a:solidFill>
              </a:rPr>
              <a:t>Jugd.behörden</a:t>
            </a:r>
            <a:r>
              <a:rPr lang="de-DE" sz="2000" dirty="0">
                <a:solidFill>
                  <a:srgbClr val="003366"/>
                </a:solidFill>
              </a:rPr>
              <a:t>  Selbst- </a:t>
            </a:r>
            <a:r>
              <a:rPr lang="de-DE" sz="2000" dirty="0" err="1">
                <a:solidFill>
                  <a:srgbClr val="003366"/>
                </a:solidFill>
              </a:rPr>
              <a:t>verpflichtung</a:t>
            </a:r>
            <a:r>
              <a:rPr lang="de-DE" sz="2000" dirty="0">
                <a:solidFill>
                  <a:srgbClr val="003366"/>
                </a:solidFill>
              </a:rPr>
              <a:t>, mittels derer das Beachten fachlicher Erziehungsgrenzen </a:t>
            </a:r>
            <a:r>
              <a:rPr lang="de-DE" sz="2000" dirty="0" err="1">
                <a:solidFill>
                  <a:srgbClr val="003366"/>
                </a:solidFill>
              </a:rPr>
              <a:t>ga</a:t>
            </a:r>
            <a:r>
              <a:rPr lang="de-DE" sz="2000" dirty="0">
                <a:solidFill>
                  <a:srgbClr val="003366"/>
                </a:solidFill>
              </a:rPr>
              <a:t>- </a:t>
            </a:r>
            <a:r>
              <a:rPr lang="de-DE" sz="2000" dirty="0" err="1">
                <a:solidFill>
                  <a:srgbClr val="003366"/>
                </a:solidFill>
              </a:rPr>
              <a:t>rantiert</a:t>
            </a:r>
            <a:r>
              <a:rPr lang="de-DE" sz="2000" dirty="0">
                <a:solidFill>
                  <a:srgbClr val="003366"/>
                </a:solidFill>
              </a:rPr>
              <a:t> wird. Sie dient nicht der rechtlichen Absicherung.</a:t>
            </a: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7" name="Rechteck 7">
            <a:extLst>
              <a:ext uri="{FF2B5EF4-FFF2-40B4-BE49-F238E27FC236}">
                <a16:creationId xmlns:a16="http://schemas.microsoft.com/office/drawing/2014/main" id="{8937CD10-8212-403F-9DD9-CA59A2889A31}"/>
              </a:ext>
            </a:extLst>
          </p:cNvPr>
          <p:cNvSpPr>
            <a:spLocks noChangeArrowheads="1"/>
          </p:cNvSpPr>
          <p:nvPr/>
        </p:nvSpPr>
        <p:spPr bwMode="auto">
          <a:xfrm>
            <a:off x="0" y="-5"/>
            <a:ext cx="9144000" cy="504000"/>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sym typeface="Symbol"/>
              </a:rPr>
              <a:t>    Grenzsetzungen im päd. Alltag - mittelbar Verantwortliche</a:t>
            </a:r>
            <a:endParaRPr lang="de-DE" sz="2000" b="1" i="1" dirty="0">
              <a:solidFill>
                <a:srgbClr val="003366"/>
              </a:solidFill>
            </a:endParaRPr>
          </a:p>
        </p:txBody>
      </p:sp>
    </p:spTree>
    <p:extLst>
      <p:ext uri="{BB962C8B-B14F-4D97-AF65-F5344CB8AC3E}">
        <p14:creationId xmlns:p14="http://schemas.microsoft.com/office/powerpoint/2010/main" val="17100760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6" end="6"/>
                                            </p:txEl>
                                          </p:spTgt>
                                        </p:tgtEl>
                                        <p:attrNameLst>
                                          <p:attrName>style.visibility</p:attrName>
                                        </p:attrNameLst>
                                      </p:cBhvr>
                                      <p:to>
                                        <p:strVal val="visible"/>
                                      </p:to>
                                    </p:set>
                                    <p:anim calcmode="lin" valueType="num">
                                      <p:cBhvr additive="base">
                                        <p:cTn id="7"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7" end="7"/>
                                            </p:txEl>
                                          </p:spTgt>
                                        </p:tgtEl>
                                        <p:attrNameLst>
                                          <p:attrName>style.visibility</p:attrName>
                                        </p:attrNameLst>
                                      </p:cBhvr>
                                      <p:to>
                                        <p:strVal val="visible"/>
                                      </p:to>
                                    </p:set>
                                    <p:anim calcmode="lin" valueType="num">
                                      <p:cBhvr additive="base">
                                        <p:cTn id="13"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9">
                                            <p:txEl>
                                              <p:pRg st="8" end="8"/>
                                            </p:txEl>
                                          </p:spTgt>
                                        </p:tgtEl>
                                        <p:attrNameLst>
                                          <p:attrName>style.visibility</p:attrName>
                                        </p:attrNameLst>
                                      </p:cBhvr>
                                      <p:to>
                                        <p:strVal val="visible"/>
                                      </p:to>
                                    </p:set>
                                    <p:anim calcmode="lin" valueType="num">
                                      <p:cBhvr additive="base">
                                        <p:cTn id="19"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
            <a:ext cx="9144000" cy="6840000"/>
          </a:xfrm>
          <a:prstGeom prst="rect">
            <a:avLst/>
          </a:prstGeom>
          <a:solidFill>
            <a:schemeClr val="bg1"/>
          </a:solidFill>
          <a:ln w="63500">
            <a:solidFill>
              <a:srgbClr val="003366"/>
            </a:solidFill>
            <a:miter lim="800000"/>
            <a:headEnd/>
            <a:tailEnd/>
          </a:ln>
        </p:spPr>
        <p:txBody>
          <a:bodyPr>
            <a:spAutoFit/>
          </a:bodyPr>
          <a:lstStyle/>
          <a:p>
            <a:pPr marL="609600" indent="-609600">
              <a:defRPr/>
            </a:pPr>
            <a:endParaRPr lang="de-DE" sz="2400" dirty="0">
              <a:solidFill>
                <a:srgbClr val="003366"/>
              </a:solidFill>
            </a:endParaRPr>
          </a:p>
          <a:p>
            <a:endParaRPr lang="de-DE" sz="2000" dirty="0">
              <a:solidFill>
                <a:srgbClr val="003366"/>
              </a:solidFill>
            </a:endParaRPr>
          </a:p>
          <a:p>
            <a:pPr algn="ctr"/>
            <a:r>
              <a:rPr lang="de-DE" sz="2000" b="1" dirty="0">
                <a:solidFill>
                  <a:srgbClr val="003366"/>
                </a:solidFill>
              </a:rPr>
              <a:t>9. Trägerverantwortung</a:t>
            </a:r>
            <a:r>
              <a:rPr lang="de-DE" sz="2000" dirty="0">
                <a:solidFill>
                  <a:srgbClr val="003366"/>
                </a:solidFill>
              </a:rPr>
              <a:t> </a:t>
            </a:r>
          </a:p>
          <a:p>
            <a:pPr hangingPunct="1"/>
            <a:endParaRPr lang="de-DE" sz="2000" b="1" dirty="0">
              <a:solidFill>
                <a:srgbClr val="003366"/>
              </a:solidFill>
            </a:endParaRPr>
          </a:p>
          <a:p>
            <a:pPr algn="ctr" hangingPunct="1"/>
            <a:r>
              <a:rPr lang="de-DE" sz="2000" b="1" dirty="0">
                <a:solidFill>
                  <a:srgbClr val="003366"/>
                </a:solidFill>
              </a:rPr>
              <a:t>Folgendes beinhaltet die Trägerverantwortung im Einzelnen:</a:t>
            </a:r>
          </a:p>
          <a:p>
            <a:pPr hangingPunct="1"/>
            <a:endParaRPr lang="de-DE" sz="2000" dirty="0">
              <a:solidFill>
                <a:srgbClr val="003366"/>
              </a:solidFill>
            </a:endParaRPr>
          </a:p>
          <a:p>
            <a:pPr marL="179388" lvl="0" indent="-179388" hangingPunct="1"/>
            <a:r>
              <a:rPr lang="de-DE" sz="2000" dirty="0">
                <a:solidFill>
                  <a:srgbClr val="003366"/>
                </a:solidFill>
              </a:rPr>
              <a:t>1.</a:t>
            </a:r>
            <a:r>
              <a:rPr lang="de-DE" sz="2000" b="1" dirty="0">
                <a:solidFill>
                  <a:srgbClr val="003366"/>
                </a:solidFill>
              </a:rPr>
              <a:t> Trägereignung wird garantiert</a:t>
            </a:r>
            <a:r>
              <a:rPr lang="de-DE" sz="2000" dirty="0">
                <a:solidFill>
                  <a:srgbClr val="003366"/>
                </a:solidFill>
              </a:rPr>
              <a:t>: Eignung zur „Kindeswohl“- Sicherung durch </a:t>
            </a:r>
          </a:p>
          <a:p>
            <a:pPr marL="179388" lvl="0" indent="-179388" hangingPunct="1"/>
            <a:r>
              <a:rPr lang="de-DE" sz="2000" dirty="0">
                <a:solidFill>
                  <a:srgbClr val="003366"/>
                </a:solidFill>
              </a:rPr>
              <a:t>    Zuverlässigkeit und Kooperation mit Jugendbehörden </a:t>
            </a:r>
          </a:p>
          <a:p>
            <a:pPr marL="179388" lvl="0" indent="-179388" hangingPunct="1"/>
            <a:r>
              <a:rPr lang="de-DE" sz="2000" dirty="0">
                <a:solidFill>
                  <a:srgbClr val="003366"/>
                </a:solidFill>
              </a:rPr>
              <a:t>2. </a:t>
            </a:r>
            <a:r>
              <a:rPr lang="de-DE" sz="2000" b="1" dirty="0">
                <a:solidFill>
                  <a:srgbClr val="003366"/>
                </a:solidFill>
              </a:rPr>
              <a:t>Wirtschaftliche Sicherung  </a:t>
            </a:r>
          </a:p>
          <a:p>
            <a:pPr marL="179388" lvl="0" indent="-179388" hangingPunct="1"/>
            <a:r>
              <a:rPr lang="de-DE" sz="2000" dirty="0">
                <a:solidFill>
                  <a:srgbClr val="003366"/>
                </a:solidFill>
              </a:rPr>
              <a:t>3. Festlegen der </a:t>
            </a:r>
            <a:r>
              <a:rPr lang="de-DE" sz="2000" b="1" dirty="0">
                <a:solidFill>
                  <a:srgbClr val="003366"/>
                </a:solidFill>
              </a:rPr>
              <a:t>Rechtsform</a:t>
            </a:r>
            <a:r>
              <a:rPr lang="de-DE" sz="2000" dirty="0">
                <a:solidFill>
                  <a:srgbClr val="003366"/>
                </a:solidFill>
              </a:rPr>
              <a:t> und Gestalten der daraus resultierenden </a:t>
            </a:r>
            <a:r>
              <a:rPr lang="de-DE" sz="2000" dirty="0" err="1">
                <a:solidFill>
                  <a:srgbClr val="003366"/>
                </a:solidFill>
              </a:rPr>
              <a:t>Notwen</a:t>
            </a:r>
            <a:r>
              <a:rPr lang="de-DE" sz="2000" dirty="0">
                <a:solidFill>
                  <a:srgbClr val="003366"/>
                </a:solidFill>
              </a:rPr>
              <a:t>-  </a:t>
            </a:r>
          </a:p>
          <a:p>
            <a:pPr marL="179388" lvl="0" indent="-179388" hangingPunct="1"/>
            <a:r>
              <a:rPr lang="de-DE" sz="2000" dirty="0">
                <a:solidFill>
                  <a:srgbClr val="003366"/>
                </a:solidFill>
              </a:rPr>
              <a:t>    </a:t>
            </a:r>
            <a:r>
              <a:rPr lang="de-DE" sz="2000" dirty="0" err="1">
                <a:solidFill>
                  <a:srgbClr val="003366"/>
                </a:solidFill>
              </a:rPr>
              <a:t>digkeiten</a:t>
            </a:r>
            <a:r>
              <a:rPr lang="de-DE" sz="2000" dirty="0">
                <a:solidFill>
                  <a:srgbClr val="003366"/>
                </a:solidFill>
              </a:rPr>
              <a:t> wie Satzung oder Gesellschaftsvertrag</a:t>
            </a:r>
          </a:p>
          <a:p>
            <a:pPr marL="179388" lvl="0" indent="-179388" hangingPunct="1"/>
            <a:r>
              <a:rPr lang="de-DE" sz="2000" dirty="0">
                <a:solidFill>
                  <a:srgbClr val="003366"/>
                </a:solidFill>
              </a:rPr>
              <a:t>4. </a:t>
            </a:r>
            <a:r>
              <a:rPr lang="de-DE" sz="2000" dirty="0" err="1">
                <a:solidFill>
                  <a:srgbClr val="003366"/>
                </a:solidFill>
              </a:rPr>
              <a:t>Zurverfügungstellen</a:t>
            </a:r>
            <a:r>
              <a:rPr lang="de-DE" sz="2000" dirty="0">
                <a:solidFill>
                  <a:srgbClr val="003366"/>
                </a:solidFill>
              </a:rPr>
              <a:t> personeller, sachlicher, organisatorischer </a:t>
            </a:r>
            <a:r>
              <a:rPr lang="de-DE" sz="2000" b="1" dirty="0">
                <a:solidFill>
                  <a:srgbClr val="003366"/>
                </a:solidFill>
              </a:rPr>
              <a:t>Ressourcen</a:t>
            </a:r>
            <a:r>
              <a:rPr lang="de-DE" sz="2000" dirty="0">
                <a:solidFill>
                  <a:srgbClr val="003366"/>
                </a:solidFill>
              </a:rPr>
              <a:t>  </a:t>
            </a:r>
          </a:p>
          <a:p>
            <a:pPr marL="179388" lvl="0" indent="-179388" hangingPunct="1"/>
            <a:r>
              <a:rPr lang="de-DE" sz="2000" dirty="0">
                <a:solidFill>
                  <a:srgbClr val="003366"/>
                </a:solidFill>
              </a:rPr>
              <a:t>    im Rahmen gesicherter Finanzierung</a:t>
            </a:r>
          </a:p>
          <a:p>
            <a:pPr lvl="0" hangingPunct="1"/>
            <a:r>
              <a:rPr lang="de-DE" sz="2000" dirty="0">
                <a:solidFill>
                  <a:srgbClr val="003366"/>
                </a:solidFill>
              </a:rPr>
              <a:t>5. </a:t>
            </a:r>
            <a:r>
              <a:rPr lang="de-DE" sz="2000" b="1" dirty="0">
                <a:solidFill>
                  <a:srgbClr val="003366"/>
                </a:solidFill>
              </a:rPr>
              <a:t>Personalverantwortung:  </a:t>
            </a:r>
            <a:r>
              <a:rPr lang="de-DE" sz="2000" dirty="0">
                <a:solidFill>
                  <a:srgbClr val="003366"/>
                </a:solidFill>
              </a:rPr>
              <a:t>Personalauswahl, - </a:t>
            </a:r>
            <a:r>
              <a:rPr lang="de-DE" sz="2000" dirty="0" err="1">
                <a:solidFill>
                  <a:srgbClr val="003366"/>
                </a:solidFill>
              </a:rPr>
              <a:t>einstellung</a:t>
            </a:r>
            <a:r>
              <a:rPr lang="de-DE" sz="2000" dirty="0">
                <a:solidFill>
                  <a:srgbClr val="003366"/>
                </a:solidFill>
              </a:rPr>
              <a:t>,  „Dienstaufsicht“ </a:t>
            </a:r>
          </a:p>
          <a:p>
            <a:pPr lvl="0" hangingPunct="1"/>
            <a:r>
              <a:rPr lang="de-DE" sz="2000" dirty="0">
                <a:solidFill>
                  <a:srgbClr val="003366"/>
                </a:solidFill>
              </a:rPr>
              <a:t>    im Rahmen des Arbeitsrechts, Sicherstellung von Beratung und Fortbildung </a:t>
            </a:r>
            <a:endParaRPr lang="de-DE" sz="2000" b="1" dirty="0">
              <a:solidFill>
                <a:srgbClr val="003366"/>
              </a:solidFill>
            </a:endParaRPr>
          </a:p>
          <a:p>
            <a:pPr lvl="0" hangingPunct="1"/>
            <a:r>
              <a:rPr lang="de-DE" sz="2000" dirty="0">
                <a:solidFill>
                  <a:srgbClr val="003366"/>
                </a:solidFill>
              </a:rPr>
              <a:t>6. </a:t>
            </a:r>
            <a:r>
              <a:rPr lang="de-DE" sz="2000" b="1" dirty="0">
                <a:solidFill>
                  <a:srgbClr val="003366"/>
                </a:solidFill>
              </a:rPr>
              <a:t>Verantwortung für das rechtmäßige Verhalten im Angebot</a:t>
            </a:r>
            <a:r>
              <a:rPr lang="de-DE" sz="2000" dirty="0">
                <a:solidFill>
                  <a:srgbClr val="003366"/>
                </a:solidFill>
              </a:rPr>
              <a:t>: Sicherstellen </a:t>
            </a:r>
          </a:p>
          <a:p>
            <a:pPr lvl="0" hangingPunct="1"/>
            <a:r>
              <a:rPr lang="de-DE" sz="2000" dirty="0">
                <a:solidFill>
                  <a:srgbClr val="003366"/>
                </a:solidFill>
              </a:rPr>
              <a:t>   der Rechtmäßigkeit  des Verhaltens durch  generelle Vorgaben, etwa im Hin- </a:t>
            </a:r>
          </a:p>
          <a:p>
            <a:pPr lvl="0" hangingPunct="1"/>
            <a:r>
              <a:rPr lang="de-DE" sz="2000" dirty="0">
                <a:solidFill>
                  <a:srgbClr val="003366"/>
                </a:solidFill>
              </a:rPr>
              <a:t>   blick auf besondere Fach- und Rechtsfragen  </a:t>
            </a:r>
          </a:p>
          <a:p>
            <a:pPr lvl="0" hangingPunct="1"/>
            <a:r>
              <a:rPr lang="de-DE" sz="2000" dirty="0">
                <a:solidFill>
                  <a:srgbClr val="003366"/>
                </a:solidFill>
              </a:rPr>
              <a:t>7. </a:t>
            </a:r>
            <a:r>
              <a:rPr lang="de-DE" sz="2000" b="1" dirty="0">
                <a:solidFill>
                  <a:srgbClr val="003366"/>
                </a:solidFill>
              </a:rPr>
              <a:t>Fachliche Steuerung/ Beschreiben „fachlicher Handlungsleitlinien“  </a:t>
            </a:r>
          </a:p>
          <a:p>
            <a:r>
              <a:rPr lang="de-DE" sz="2000" dirty="0">
                <a:solidFill>
                  <a:srgbClr val="003366"/>
                </a:solidFill>
              </a:rPr>
              <a:t>8. </a:t>
            </a:r>
            <a:r>
              <a:rPr lang="de-DE" sz="2000" b="1" dirty="0">
                <a:solidFill>
                  <a:srgbClr val="003366"/>
                </a:solidFill>
              </a:rPr>
              <a:t>Organisationsverantwortung</a:t>
            </a:r>
            <a:r>
              <a:rPr lang="de-DE" sz="2000" dirty="0">
                <a:solidFill>
                  <a:srgbClr val="003366"/>
                </a:solidFill>
              </a:rPr>
              <a:t>:  Organisationsstruktur,  Ablauforganisation</a:t>
            </a:r>
          </a:p>
          <a:p>
            <a:r>
              <a:rPr lang="de-DE" sz="2000" dirty="0">
                <a:solidFill>
                  <a:srgbClr val="003366"/>
                </a:solidFill>
              </a:rPr>
              <a:t>9. </a:t>
            </a:r>
            <a:r>
              <a:rPr lang="de-DE" sz="2000" b="1" dirty="0">
                <a:solidFill>
                  <a:srgbClr val="003366"/>
                </a:solidFill>
              </a:rPr>
              <a:t>Qualitätsentwicklung und -sicherung  </a:t>
            </a:r>
            <a:r>
              <a:rPr lang="de-DE" sz="2000" dirty="0">
                <a:solidFill>
                  <a:srgbClr val="003366"/>
                </a:solidFill>
              </a:rPr>
              <a:t> </a:t>
            </a:r>
          </a:p>
          <a:p>
            <a:r>
              <a:rPr lang="de-DE" sz="2000" dirty="0">
                <a:solidFill>
                  <a:srgbClr val="003366"/>
                </a:solidFill>
              </a:rPr>
              <a:t> </a:t>
            </a:r>
          </a:p>
          <a:p>
            <a:pPr lvl="0" hangingPunct="1"/>
            <a:endParaRPr lang="de-DE" sz="2000" dirty="0">
              <a:solidFill>
                <a:srgbClr val="003366"/>
              </a:solidFill>
            </a:endParaRPr>
          </a:p>
        </p:txBody>
      </p:sp>
      <p:sp>
        <p:nvSpPr>
          <p:cNvPr id="5124" name="Rectangle 2"/>
          <p:cNvSpPr>
            <a:spLocks noChangeArrowheads="1"/>
          </p:cNvSpPr>
          <p:nvPr/>
        </p:nvSpPr>
        <p:spPr bwMode="auto">
          <a:xfrm>
            <a:off x="0" y="-18000"/>
            <a:ext cx="9144000" cy="6552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7" name="Rechteck 7">
            <a:extLst>
              <a:ext uri="{FF2B5EF4-FFF2-40B4-BE49-F238E27FC236}">
                <a16:creationId xmlns:a16="http://schemas.microsoft.com/office/drawing/2014/main" id="{98B13EED-A080-45FB-A2B2-94F12037CCB1}"/>
              </a:ext>
            </a:extLst>
          </p:cNvPr>
          <p:cNvSpPr>
            <a:spLocks noChangeArrowheads="1"/>
          </p:cNvSpPr>
          <p:nvPr/>
        </p:nvSpPr>
        <p:spPr bwMode="auto">
          <a:xfrm>
            <a:off x="0" y="-5"/>
            <a:ext cx="9144000" cy="504000"/>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sym typeface="Symbol"/>
              </a:rPr>
              <a:t>    Grenzsetzungen im päd. Alltag - mittelbar Verantwortliche</a:t>
            </a:r>
            <a:endParaRPr lang="de-DE" sz="2000" b="1" i="1" dirty="0">
              <a:solidFill>
                <a:srgbClr val="003366"/>
              </a:solidFill>
            </a:endParaRPr>
          </a:p>
        </p:txBody>
      </p:sp>
    </p:spTree>
    <p:extLst>
      <p:ext uri="{BB962C8B-B14F-4D97-AF65-F5344CB8AC3E}">
        <p14:creationId xmlns:p14="http://schemas.microsoft.com/office/powerpoint/2010/main" val="41254746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6" end="6"/>
                                            </p:txEl>
                                          </p:spTgt>
                                        </p:tgtEl>
                                        <p:attrNameLst>
                                          <p:attrName>style.visibility</p:attrName>
                                        </p:attrNameLst>
                                      </p:cBhvr>
                                      <p:to>
                                        <p:strVal val="visible"/>
                                      </p:to>
                                    </p:set>
                                    <p:anim calcmode="lin" valueType="num">
                                      <p:cBhvr additive="base">
                                        <p:cTn id="7"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299">
                                            <p:txEl>
                                              <p:pRg st="7" end="7"/>
                                            </p:txEl>
                                          </p:spTgt>
                                        </p:tgtEl>
                                        <p:attrNameLst>
                                          <p:attrName>style.visibility</p:attrName>
                                        </p:attrNameLst>
                                      </p:cBhvr>
                                      <p:to>
                                        <p:strVal val="visible"/>
                                      </p:to>
                                    </p:set>
                                    <p:anim calcmode="lin" valueType="num">
                                      <p:cBhvr additive="base">
                                        <p:cTn id="11"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299">
                                            <p:txEl>
                                              <p:pRg st="8" end="8"/>
                                            </p:txEl>
                                          </p:spTgt>
                                        </p:tgtEl>
                                        <p:attrNameLst>
                                          <p:attrName>style.visibility</p:attrName>
                                        </p:attrNameLst>
                                      </p:cBhvr>
                                      <p:to>
                                        <p:strVal val="visible"/>
                                      </p:to>
                                    </p:set>
                                    <p:anim calcmode="lin" valueType="num">
                                      <p:cBhvr additive="base">
                                        <p:cTn id="17"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29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5299">
                                            <p:txEl>
                                              <p:pRg st="9" end="9"/>
                                            </p:txEl>
                                          </p:spTgt>
                                        </p:tgtEl>
                                        <p:attrNameLst>
                                          <p:attrName>style.visibility</p:attrName>
                                        </p:attrNameLst>
                                      </p:cBhvr>
                                      <p:to>
                                        <p:strVal val="visible"/>
                                      </p:to>
                                    </p:set>
                                    <p:anim calcmode="lin" valueType="num">
                                      <p:cBhvr additive="base">
                                        <p:cTn id="23"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5299">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5299">
                                            <p:txEl>
                                              <p:pRg st="10" end="10"/>
                                            </p:txEl>
                                          </p:spTgt>
                                        </p:tgtEl>
                                        <p:attrNameLst>
                                          <p:attrName>style.visibility</p:attrName>
                                        </p:attrNameLst>
                                      </p:cBhvr>
                                      <p:to>
                                        <p:strVal val="visible"/>
                                      </p:to>
                                    </p:set>
                                    <p:anim calcmode="lin" valueType="num">
                                      <p:cBhvr additive="base">
                                        <p:cTn id="27" dur="500" fill="hold"/>
                                        <p:tgtEl>
                                          <p:spTgt spid="55299">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529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5299">
                                            <p:txEl>
                                              <p:pRg st="11" end="11"/>
                                            </p:txEl>
                                          </p:spTgt>
                                        </p:tgtEl>
                                        <p:attrNameLst>
                                          <p:attrName>style.visibility</p:attrName>
                                        </p:attrNameLst>
                                      </p:cBhvr>
                                      <p:to>
                                        <p:strVal val="visible"/>
                                      </p:to>
                                    </p:set>
                                    <p:anim calcmode="lin" valueType="num">
                                      <p:cBhvr additive="base">
                                        <p:cTn id="33" dur="500" fill="hold"/>
                                        <p:tgtEl>
                                          <p:spTgt spid="55299">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5299">
                                            <p:txEl>
                                              <p:pRg st="11" end="1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5299">
                                            <p:txEl>
                                              <p:pRg st="12" end="12"/>
                                            </p:txEl>
                                          </p:spTgt>
                                        </p:tgtEl>
                                        <p:attrNameLst>
                                          <p:attrName>style.visibility</p:attrName>
                                        </p:attrNameLst>
                                      </p:cBhvr>
                                      <p:to>
                                        <p:strVal val="visible"/>
                                      </p:to>
                                    </p:set>
                                    <p:anim calcmode="lin" valueType="num">
                                      <p:cBhvr additive="base">
                                        <p:cTn id="37" dur="500" fill="hold"/>
                                        <p:tgtEl>
                                          <p:spTgt spid="55299">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29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5299">
                                            <p:txEl>
                                              <p:pRg st="13" end="13"/>
                                            </p:txEl>
                                          </p:spTgt>
                                        </p:tgtEl>
                                        <p:attrNameLst>
                                          <p:attrName>style.visibility</p:attrName>
                                        </p:attrNameLst>
                                      </p:cBhvr>
                                      <p:to>
                                        <p:strVal val="visible"/>
                                      </p:to>
                                    </p:set>
                                    <p:anim calcmode="lin" valueType="num">
                                      <p:cBhvr additive="base">
                                        <p:cTn id="43" dur="500" fill="hold"/>
                                        <p:tgtEl>
                                          <p:spTgt spid="55299">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5299">
                                            <p:txEl>
                                              <p:pRg st="13" end="1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5299">
                                            <p:txEl>
                                              <p:pRg st="14" end="14"/>
                                            </p:txEl>
                                          </p:spTgt>
                                        </p:tgtEl>
                                        <p:attrNameLst>
                                          <p:attrName>style.visibility</p:attrName>
                                        </p:attrNameLst>
                                      </p:cBhvr>
                                      <p:to>
                                        <p:strVal val="visible"/>
                                      </p:to>
                                    </p:set>
                                    <p:anim calcmode="lin" valueType="num">
                                      <p:cBhvr additive="base">
                                        <p:cTn id="47" dur="500" fill="hold"/>
                                        <p:tgtEl>
                                          <p:spTgt spid="55299">
                                            <p:txEl>
                                              <p:pRg st="14" end="1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5299">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5299">
                                            <p:txEl>
                                              <p:pRg st="15" end="15"/>
                                            </p:txEl>
                                          </p:spTgt>
                                        </p:tgtEl>
                                        <p:attrNameLst>
                                          <p:attrName>style.visibility</p:attrName>
                                        </p:attrNameLst>
                                      </p:cBhvr>
                                      <p:to>
                                        <p:strVal val="visible"/>
                                      </p:to>
                                    </p:set>
                                    <p:anim calcmode="lin" valueType="num">
                                      <p:cBhvr additive="base">
                                        <p:cTn id="53" dur="500" fill="hold"/>
                                        <p:tgtEl>
                                          <p:spTgt spid="55299">
                                            <p:txEl>
                                              <p:pRg st="15" end="1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5299">
                                            <p:txEl>
                                              <p:pRg st="15" end="15"/>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5299">
                                            <p:txEl>
                                              <p:pRg st="16" end="16"/>
                                            </p:txEl>
                                          </p:spTgt>
                                        </p:tgtEl>
                                        <p:attrNameLst>
                                          <p:attrName>style.visibility</p:attrName>
                                        </p:attrNameLst>
                                      </p:cBhvr>
                                      <p:to>
                                        <p:strVal val="visible"/>
                                      </p:to>
                                    </p:set>
                                    <p:anim calcmode="lin" valueType="num">
                                      <p:cBhvr additive="base">
                                        <p:cTn id="57" dur="500" fill="hold"/>
                                        <p:tgtEl>
                                          <p:spTgt spid="55299">
                                            <p:txEl>
                                              <p:pRg st="16" end="1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5299">
                                            <p:txEl>
                                              <p:pRg st="16" end="16"/>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5299">
                                            <p:txEl>
                                              <p:pRg st="17" end="17"/>
                                            </p:txEl>
                                          </p:spTgt>
                                        </p:tgtEl>
                                        <p:attrNameLst>
                                          <p:attrName>style.visibility</p:attrName>
                                        </p:attrNameLst>
                                      </p:cBhvr>
                                      <p:to>
                                        <p:strVal val="visible"/>
                                      </p:to>
                                    </p:set>
                                    <p:anim calcmode="lin" valueType="num">
                                      <p:cBhvr additive="base">
                                        <p:cTn id="61" dur="500" fill="hold"/>
                                        <p:tgtEl>
                                          <p:spTgt spid="55299">
                                            <p:txEl>
                                              <p:pRg st="17" end="1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5299">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5299">
                                            <p:txEl>
                                              <p:pRg st="18" end="18"/>
                                            </p:txEl>
                                          </p:spTgt>
                                        </p:tgtEl>
                                        <p:attrNameLst>
                                          <p:attrName>style.visibility</p:attrName>
                                        </p:attrNameLst>
                                      </p:cBhvr>
                                      <p:to>
                                        <p:strVal val="visible"/>
                                      </p:to>
                                    </p:set>
                                    <p:anim calcmode="lin" valueType="num">
                                      <p:cBhvr additive="base">
                                        <p:cTn id="67" dur="500" fill="hold"/>
                                        <p:tgtEl>
                                          <p:spTgt spid="55299">
                                            <p:txEl>
                                              <p:pRg st="18" end="1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5299">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5299">
                                            <p:txEl>
                                              <p:pRg st="19" end="19"/>
                                            </p:txEl>
                                          </p:spTgt>
                                        </p:tgtEl>
                                        <p:attrNameLst>
                                          <p:attrName>style.visibility</p:attrName>
                                        </p:attrNameLst>
                                      </p:cBhvr>
                                      <p:to>
                                        <p:strVal val="visible"/>
                                      </p:to>
                                    </p:set>
                                    <p:anim calcmode="lin" valueType="num">
                                      <p:cBhvr additive="base">
                                        <p:cTn id="73" dur="500" fill="hold"/>
                                        <p:tgtEl>
                                          <p:spTgt spid="55299">
                                            <p:txEl>
                                              <p:pRg st="19" end="1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5299">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5299">
                                            <p:txEl>
                                              <p:pRg st="20" end="20"/>
                                            </p:txEl>
                                          </p:spTgt>
                                        </p:tgtEl>
                                        <p:attrNameLst>
                                          <p:attrName>style.visibility</p:attrName>
                                        </p:attrNameLst>
                                      </p:cBhvr>
                                      <p:to>
                                        <p:strVal val="visible"/>
                                      </p:to>
                                    </p:set>
                                    <p:anim calcmode="lin" valueType="num">
                                      <p:cBhvr additive="base">
                                        <p:cTn id="79" dur="500" fill="hold"/>
                                        <p:tgtEl>
                                          <p:spTgt spid="55299">
                                            <p:txEl>
                                              <p:pRg st="20" end="2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5299">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3"/>
          <p:cNvSpPr>
            <a:spLocks noChangeArrowheads="1"/>
          </p:cNvSpPr>
          <p:nvPr/>
        </p:nvSpPr>
        <p:spPr bwMode="auto">
          <a:xfrm>
            <a:off x="0" y="522287"/>
            <a:ext cx="9144000" cy="6335713"/>
          </a:xfrm>
          <a:prstGeom prst="rect">
            <a:avLst/>
          </a:prstGeom>
          <a:noFill/>
          <a:ln w="38100">
            <a:solidFill>
              <a:srgbClr val="336699"/>
            </a:solidFill>
            <a:miter lim="800000"/>
            <a:headEnd/>
            <a:tailEnd/>
          </a:ln>
        </p:spPr>
        <p:txBody>
          <a:bodyPr anchor="ctr"/>
          <a:lstStyle/>
          <a:p>
            <a:r>
              <a:rPr lang="de-DE" sz="4000" b="1">
                <a:solidFill>
                  <a:srgbClr val="336699"/>
                </a:solidFill>
                <a:latin typeface="Arial Black" pitchFamily="34" charset="0"/>
              </a:rPr>
              <a:t>      </a:t>
            </a:r>
          </a:p>
        </p:txBody>
      </p:sp>
      <p:sp>
        <p:nvSpPr>
          <p:cNvPr id="10246" name="Rectangle 4"/>
          <p:cNvSpPr>
            <a:spLocks noChangeArrowheads="1"/>
          </p:cNvSpPr>
          <p:nvPr/>
        </p:nvSpPr>
        <p:spPr bwMode="auto">
          <a:xfrm>
            <a:off x="0" y="571500"/>
            <a:ext cx="9144000" cy="6267450"/>
          </a:xfrm>
          <a:prstGeom prst="rect">
            <a:avLst/>
          </a:prstGeom>
          <a:noFill/>
          <a:ln w="9525">
            <a:noFill/>
            <a:miter lim="800000"/>
            <a:headEnd/>
            <a:tailEnd/>
          </a:ln>
        </p:spPr>
        <p:txBody>
          <a:bodyPr/>
          <a:lstStyle/>
          <a:p>
            <a:pPr marL="88900" indent="-88900">
              <a:tabLst>
                <a:tab pos="88900" algn="l"/>
              </a:tabLst>
            </a:pPr>
            <a:r>
              <a:rPr lang="de-DE" b="1"/>
              <a:t>       </a:t>
            </a:r>
          </a:p>
          <a:p>
            <a:pPr marL="88900" indent="-88900">
              <a:tabLst>
                <a:tab pos="88900" algn="l"/>
              </a:tabLst>
            </a:pPr>
            <a:r>
              <a:rPr lang="de-DE" sz="2000" b="1">
                <a:solidFill>
                  <a:srgbClr val="336699"/>
                </a:solidFill>
              </a:rPr>
              <a:t>		</a:t>
            </a:r>
          </a:p>
        </p:txBody>
      </p:sp>
      <p:sp>
        <p:nvSpPr>
          <p:cNvPr id="6148" name="Rechteck 4"/>
          <p:cNvSpPr>
            <a:spLocks noChangeArrowheads="1"/>
          </p:cNvSpPr>
          <p:nvPr/>
        </p:nvSpPr>
        <p:spPr bwMode="auto">
          <a:xfrm>
            <a:off x="0" y="476670"/>
            <a:ext cx="9144000" cy="6372000"/>
          </a:xfrm>
          <a:prstGeom prst="rect">
            <a:avLst/>
          </a:prstGeom>
          <a:noFill/>
          <a:ln w="38100">
            <a:solidFill>
              <a:srgbClr val="003366"/>
            </a:solidFill>
            <a:miter lim="800000"/>
            <a:headEnd/>
            <a:tailEnd/>
          </a:ln>
        </p:spPr>
        <p:txBody>
          <a:bodyPr>
            <a:spAutoFit/>
          </a:bodyPr>
          <a:lstStyle/>
          <a:p>
            <a:pPr marL="533400" indent="-533400">
              <a:defRPr/>
            </a:pPr>
            <a:endParaRPr lang="de-DE" sz="2400" b="1" dirty="0">
              <a:solidFill>
                <a:srgbClr val="336699"/>
              </a:solidFill>
              <a:effectLst>
                <a:outerShdw blurRad="38100" dist="38100" dir="2700000" algn="tl">
                  <a:srgbClr val="000000">
                    <a:alpha val="43137"/>
                  </a:srgbClr>
                </a:outerShdw>
              </a:effectLst>
              <a:cs typeface="+mn-cs"/>
            </a:endParaRPr>
          </a:p>
          <a:p>
            <a:pPr marL="533400" indent="-533400" algn="ctr">
              <a:defRPr/>
            </a:pPr>
            <a:r>
              <a:rPr lang="de-DE" sz="2000" b="1" dirty="0">
                <a:solidFill>
                  <a:srgbClr val="003366"/>
                </a:solidFill>
              </a:rPr>
              <a:t>10. Trägerverantwortung / </a:t>
            </a:r>
            <a:r>
              <a:rPr lang="de-DE" sz="2000" b="1" dirty="0">
                <a:solidFill>
                  <a:srgbClr val="003366"/>
                </a:solidFill>
                <a:cs typeface="+mn-cs"/>
              </a:rPr>
              <a:t>Fachliche Handlungsleitlinien</a:t>
            </a:r>
          </a:p>
          <a:p>
            <a:pPr marL="533400" indent="-533400">
              <a:defRPr/>
            </a:pPr>
            <a:endParaRPr lang="de-DE" sz="2000" b="1" dirty="0">
              <a:solidFill>
                <a:srgbClr val="003366"/>
              </a:solidFill>
              <a:cs typeface="+mn-cs"/>
            </a:endParaRPr>
          </a:p>
          <a:p>
            <a:pPr marL="533400" indent="-533400">
              <a:defRPr/>
            </a:pPr>
            <a:r>
              <a:rPr lang="de-DE" sz="2000" b="1" dirty="0">
                <a:solidFill>
                  <a:srgbClr val="003366"/>
                </a:solidFill>
                <a:cs typeface="+mn-cs"/>
              </a:rPr>
              <a:t>Für alle „aktiven pädagogischen Grenzsetzungen“ </a:t>
            </a:r>
            <a:r>
              <a:rPr lang="de-DE" sz="2000" dirty="0">
                <a:solidFill>
                  <a:srgbClr val="003366"/>
                </a:solidFill>
                <a:cs typeface="+mn-cs"/>
              </a:rPr>
              <a:t>wie die Wegnahme von</a:t>
            </a:r>
          </a:p>
          <a:p>
            <a:pPr marL="533400" indent="-533400">
              <a:defRPr/>
            </a:pPr>
            <a:r>
              <a:rPr lang="de-DE" sz="2000" dirty="0">
                <a:solidFill>
                  <a:srgbClr val="003366"/>
                </a:solidFill>
                <a:cs typeface="+mn-cs"/>
              </a:rPr>
              <a:t>Zigaretten/ Drogen/ Handys</a:t>
            </a:r>
          </a:p>
          <a:p>
            <a:pPr marL="533400" indent="-533400">
              <a:defRPr/>
            </a:pPr>
            <a:endParaRPr lang="de-DE" sz="2000" dirty="0">
              <a:solidFill>
                <a:srgbClr val="003366"/>
              </a:solidFill>
              <a:cs typeface="+mn-cs"/>
            </a:endParaRPr>
          </a:p>
          <a:p>
            <a:pPr marL="533400" indent="-533400">
              <a:defRPr/>
            </a:pPr>
            <a:endParaRPr lang="de-DE" sz="2000" dirty="0">
              <a:solidFill>
                <a:srgbClr val="003366"/>
              </a:solidFill>
              <a:cs typeface="+mn-cs"/>
            </a:endParaRPr>
          </a:p>
          <a:p>
            <a:pPr marL="533400" indent="-533400">
              <a:defRPr/>
            </a:pPr>
            <a:r>
              <a:rPr lang="de-DE" sz="2000" b="1" dirty="0">
                <a:solidFill>
                  <a:srgbClr val="003366"/>
                </a:solidFill>
                <a:cs typeface="+mn-cs"/>
                <a:sym typeface="Symbol"/>
              </a:rPr>
              <a:t>    </a:t>
            </a:r>
            <a:r>
              <a:rPr lang="de-DE" sz="2000" b="1" dirty="0">
                <a:solidFill>
                  <a:srgbClr val="003366"/>
                </a:solidFill>
                <a:cs typeface="+mn-cs"/>
              </a:rPr>
              <a:t>brauchen  wir  die  ausdrückliche  Zustimmung  </a:t>
            </a:r>
            <a:r>
              <a:rPr lang="de-DE" sz="2000" b="1" dirty="0" err="1">
                <a:solidFill>
                  <a:srgbClr val="003366"/>
                </a:solidFill>
                <a:cs typeface="+mn-cs"/>
              </a:rPr>
              <a:t>Obsorgeberechtigter</a:t>
            </a:r>
            <a:r>
              <a:rPr lang="de-DE" sz="2000" b="1" dirty="0">
                <a:solidFill>
                  <a:srgbClr val="003366"/>
                </a:solidFill>
                <a:cs typeface="+mn-cs"/>
              </a:rPr>
              <a:t>,</a:t>
            </a:r>
          </a:p>
          <a:p>
            <a:pPr marL="533400" indent="-533400">
              <a:defRPr/>
            </a:pPr>
            <a:r>
              <a:rPr lang="de-DE" sz="2000" b="1" dirty="0">
                <a:solidFill>
                  <a:srgbClr val="003366"/>
                </a:solidFill>
                <a:cs typeface="+mn-cs"/>
              </a:rPr>
              <a:t>        am besten durch Kenntnisnahme „fachlicher Handlungsleitlinien“ bei </a:t>
            </a:r>
          </a:p>
          <a:p>
            <a:pPr marL="533400" indent="-533400">
              <a:defRPr/>
            </a:pPr>
            <a:r>
              <a:rPr lang="de-DE" sz="2000" b="1" dirty="0">
                <a:solidFill>
                  <a:srgbClr val="003366"/>
                </a:solidFill>
                <a:cs typeface="+mn-cs"/>
              </a:rPr>
              <a:t>        der Aufnahme.</a:t>
            </a:r>
          </a:p>
          <a:p>
            <a:pPr marL="533400" indent="-533400">
              <a:defRPr/>
            </a:pPr>
            <a:endParaRPr lang="de-DE" sz="2000" b="1" dirty="0">
              <a:solidFill>
                <a:srgbClr val="003366"/>
              </a:solidFill>
              <a:effectLst>
                <a:outerShdw blurRad="38100" dist="38100" dir="2700000" algn="tl">
                  <a:srgbClr val="000000">
                    <a:alpha val="43137"/>
                  </a:srgbClr>
                </a:outerShdw>
              </a:effectLst>
              <a:cs typeface="+mn-cs"/>
            </a:endParaRPr>
          </a:p>
          <a:p>
            <a:pPr marL="533400" indent="-533400" algn="ctr">
              <a:defRPr/>
            </a:pPr>
            <a:r>
              <a:rPr lang="de-DE" sz="2000" b="1" dirty="0">
                <a:solidFill>
                  <a:srgbClr val="003366"/>
                </a:solidFill>
              </a:rPr>
              <a:t>Fachliche Handlungsleitlinien </a:t>
            </a:r>
          </a:p>
          <a:p>
            <a:pPr marL="533400" indent="-533400">
              <a:defRPr/>
            </a:pPr>
            <a:endParaRPr lang="de-DE" sz="2000" b="1" dirty="0">
              <a:solidFill>
                <a:srgbClr val="003366"/>
              </a:solidFill>
              <a:cs typeface="+mn-cs"/>
            </a:endParaRPr>
          </a:p>
          <a:p>
            <a:pPr marL="533400" indent="-533400">
              <a:defRPr/>
            </a:pPr>
            <a:r>
              <a:rPr lang="de-DE" sz="2000" b="1" dirty="0">
                <a:solidFill>
                  <a:srgbClr val="003366"/>
                </a:solidFill>
                <a:sym typeface="Symbol"/>
              </a:rPr>
              <a:t>   </a:t>
            </a:r>
            <a:r>
              <a:rPr lang="de-DE" sz="2000" b="1" dirty="0">
                <a:solidFill>
                  <a:srgbClr val="003366"/>
                </a:solidFill>
              </a:rPr>
              <a:t> </a:t>
            </a:r>
            <a:r>
              <a:rPr lang="de-DE" sz="2000" dirty="0">
                <a:solidFill>
                  <a:srgbClr val="003366"/>
                </a:solidFill>
                <a:cs typeface="+mn-cs"/>
              </a:rPr>
              <a:t>werden im „permanenten Qualitätszyklus“ entsprechend neuer Erkenntnis- se fortgeschrieben (wird im weiteren Verlauf erläutert).</a:t>
            </a:r>
          </a:p>
          <a:p>
            <a:pPr marL="533400" indent="-533400">
              <a:defRPr/>
            </a:pPr>
            <a:endParaRPr lang="de-DE" sz="2400" b="1" dirty="0">
              <a:solidFill>
                <a:srgbClr val="336699"/>
              </a:solidFill>
              <a:effectLst>
                <a:outerShdw blurRad="38100" dist="38100" dir="2700000" algn="tl">
                  <a:srgbClr val="000000">
                    <a:alpha val="43137"/>
                  </a:srgbClr>
                </a:outerShdw>
              </a:effectLst>
              <a:cs typeface="+mn-cs"/>
            </a:endParaRPr>
          </a:p>
          <a:p>
            <a:pPr marL="533400" indent="-533400">
              <a:defRPr/>
            </a:pPr>
            <a:endParaRPr lang="de-DE" sz="2000" b="1" dirty="0">
              <a:solidFill>
                <a:srgbClr val="336699"/>
              </a:solidFill>
              <a:cs typeface="+mn-cs"/>
            </a:endParaRPr>
          </a:p>
          <a:p>
            <a:pPr marL="533400" indent="-533400">
              <a:defRPr/>
            </a:pPr>
            <a:endParaRPr lang="de-DE" sz="2000" b="1" dirty="0">
              <a:solidFill>
                <a:srgbClr val="336699"/>
              </a:solidFill>
              <a:cs typeface="+mn-cs"/>
            </a:endParaRPr>
          </a:p>
          <a:p>
            <a:pPr marL="533400" indent="-533400">
              <a:defRPr/>
            </a:pPr>
            <a:endParaRPr lang="de-DE" sz="2000" b="1" dirty="0">
              <a:solidFill>
                <a:srgbClr val="336699"/>
              </a:solidFill>
              <a:cs typeface="+mn-cs"/>
            </a:endParaRPr>
          </a:p>
          <a:p>
            <a:pPr marL="533400" indent="-533400">
              <a:defRPr/>
            </a:pPr>
            <a:endParaRPr lang="de-DE" sz="2000" b="1" dirty="0">
              <a:solidFill>
                <a:srgbClr val="336699"/>
              </a:solidFill>
              <a:cs typeface="+mn-cs"/>
            </a:endParaRPr>
          </a:p>
          <a:p>
            <a:pPr marL="533400" indent="-533400">
              <a:defRPr/>
            </a:pPr>
            <a:endParaRPr lang="de-DE" sz="2000" b="1" dirty="0">
              <a:solidFill>
                <a:srgbClr val="336699"/>
              </a:solidFill>
              <a:cs typeface="+mn-cs"/>
            </a:endParaRPr>
          </a:p>
          <a:p>
            <a:pPr marL="533400" indent="-533400">
              <a:defRPr/>
            </a:pPr>
            <a:endParaRPr lang="de-DE" sz="2000" dirty="0">
              <a:solidFill>
                <a:srgbClr val="336699"/>
              </a:solidFill>
              <a:cs typeface="+mn-cs"/>
            </a:endParaRPr>
          </a:p>
          <a:p>
            <a:pPr marL="533400" indent="-533400">
              <a:defRPr/>
            </a:pPr>
            <a:endParaRPr lang="de-DE" sz="2400" u="sng" dirty="0">
              <a:solidFill>
                <a:srgbClr val="336699"/>
              </a:solidFill>
              <a:effectLst>
                <a:outerShdw blurRad="38100" dist="38100" dir="2700000" algn="tl">
                  <a:srgbClr val="000000">
                    <a:alpha val="43137"/>
                  </a:srgbClr>
                </a:outerShdw>
              </a:effectLst>
              <a:cs typeface="+mn-cs"/>
            </a:endParaRPr>
          </a:p>
          <a:p>
            <a:pPr marL="533400" indent="-533400">
              <a:defRPr/>
            </a:pPr>
            <a:r>
              <a:rPr lang="de-DE" sz="2400" dirty="0">
                <a:solidFill>
                  <a:srgbClr val="336699"/>
                </a:solidFill>
                <a:cs typeface="+mn-cs"/>
              </a:rPr>
              <a:t>	</a:t>
            </a:r>
            <a:endParaRPr lang="de-DE" u="sng" dirty="0">
              <a:cs typeface="+mn-cs"/>
            </a:endParaRPr>
          </a:p>
        </p:txBody>
      </p:sp>
      <p:sp>
        <p:nvSpPr>
          <p:cNvPr id="10249" name="Rectangle 24"/>
          <p:cNvSpPr>
            <a:spLocks noChangeArrowheads="1"/>
          </p:cNvSpPr>
          <p:nvPr/>
        </p:nvSpPr>
        <p:spPr bwMode="auto">
          <a:xfrm>
            <a:off x="-180975" y="457200"/>
            <a:ext cx="9144000" cy="0"/>
          </a:xfrm>
          <a:prstGeom prst="rect">
            <a:avLst/>
          </a:prstGeom>
          <a:solidFill>
            <a:srgbClr val="FFFFFF"/>
          </a:solidFill>
          <a:ln w="9525">
            <a:noFill/>
            <a:miter lim="800000"/>
            <a:headEnd/>
            <a:tailEnd/>
          </a:ln>
        </p:spPr>
        <p:txBody>
          <a:bodyPr wrap="none" anchor="ctr">
            <a:spAutoFit/>
          </a:bodyPr>
          <a:lstStyle/>
          <a:p>
            <a:pPr eaLnBrk="0" hangingPunct="0">
              <a:tabLst>
                <a:tab pos="90488" algn="l"/>
              </a:tabLst>
            </a:pPr>
            <a:br>
              <a:rPr lang="de-DE" sz="800"/>
            </a:br>
            <a:endParaRPr lang="de-DE"/>
          </a:p>
          <a:p>
            <a:pPr eaLnBrk="0" hangingPunct="0">
              <a:tabLst>
                <a:tab pos="90488" algn="l"/>
              </a:tabLst>
            </a:pPr>
            <a:r>
              <a:rPr lang="de-DE" sz="1000">
                <a:latin typeface="Verdana" pitchFamily="34" charset="0"/>
                <a:cs typeface="Calibri" pitchFamily="34" charset="0"/>
              </a:rPr>
              <a:t> </a:t>
            </a:r>
            <a:endParaRPr lang="de-DE" sz="800"/>
          </a:p>
          <a:p>
            <a:pPr eaLnBrk="0" hangingPunct="0">
              <a:tabLst>
                <a:tab pos="90488" algn="l"/>
              </a:tabLst>
            </a:pPr>
            <a:endParaRPr lang="de-DE"/>
          </a:p>
        </p:txBody>
      </p:sp>
      <p:sp>
        <p:nvSpPr>
          <p:cNvPr id="10250" name="Rectangle 28"/>
          <p:cNvSpPr>
            <a:spLocks noChangeArrowheads="1"/>
          </p:cNvSpPr>
          <p:nvPr/>
        </p:nvSpPr>
        <p:spPr bwMode="auto">
          <a:xfrm>
            <a:off x="90488" y="457200"/>
            <a:ext cx="9144000" cy="0"/>
          </a:xfrm>
          <a:prstGeom prst="rect">
            <a:avLst/>
          </a:prstGeom>
          <a:noFill/>
          <a:ln w="9525">
            <a:noFill/>
            <a:miter lim="800000"/>
            <a:headEnd/>
            <a:tailEnd/>
          </a:ln>
        </p:spPr>
        <p:txBody>
          <a:bodyPr wrap="none" anchor="ctr">
            <a:spAutoFit/>
          </a:bodyPr>
          <a:lstStyle/>
          <a:p>
            <a:pPr eaLnBrk="0" hangingPunct="0"/>
            <a:endParaRPr lang="de-DE" sz="1000">
              <a:latin typeface="Verdana" pitchFamily="34" charset="0"/>
              <a:ea typeface="Calibri" pitchFamily="34" charset="0"/>
              <a:cs typeface="Times New Roman" pitchFamily="18" charset="0"/>
            </a:endParaRPr>
          </a:p>
          <a:p>
            <a:pPr eaLnBrk="0" hangingPunct="0"/>
            <a:r>
              <a:rPr lang="de-DE" sz="1000">
                <a:latin typeface="Verdana" pitchFamily="34" charset="0"/>
                <a:ea typeface="Calibri" pitchFamily="34" charset="0"/>
                <a:cs typeface="Times New Roman" pitchFamily="18" charset="0"/>
              </a:rPr>
              <a:t>  </a:t>
            </a:r>
            <a:endParaRPr lang="de-DE" sz="800">
              <a:ea typeface="Calibri" pitchFamily="34" charset="0"/>
              <a:cs typeface="Times New Roman" pitchFamily="18" charset="0"/>
            </a:endParaRPr>
          </a:p>
          <a:p>
            <a:pPr eaLnBrk="0" hangingPunct="0"/>
            <a:endParaRPr lang="de-DE">
              <a:ea typeface="Calibri" pitchFamily="34" charset="0"/>
              <a:cs typeface="Times New Roman" pitchFamily="18" charset="0"/>
            </a:endParaRPr>
          </a:p>
        </p:txBody>
      </p:sp>
      <p:cxnSp>
        <p:nvCxnSpPr>
          <p:cNvPr id="25" name="Gerade Verbindung 24"/>
          <p:cNvCxnSpPr/>
          <p:nvPr/>
        </p:nvCxnSpPr>
        <p:spPr>
          <a:xfrm>
            <a:off x="5929322" y="5286388"/>
            <a:ext cx="0" cy="1588"/>
          </a:xfrm>
          <a:prstGeom prst="line">
            <a:avLst/>
          </a:prstGeom>
          <a:ln w="38100">
            <a:solidFill>
              <a:srgbClr val="003366"/>
            </a:solidFill>
            <a:prstDash val="sysDot"/>
          </a:ln>
        </p:spPr>
        <p:style>
          <a:lnRef idx="1">
            <a:schemeClr val="accent1"/>
          </a:lnRef>
          <a:fillRef idx="0">
            <a:schemeClr val="accent1"/>
          </a:fillRef>
          <a:effectRef idx="0">
            <a:schemeClr val="accent1"/>
          </a:effectRef>
          <a:fontRef idx="minor">
            <a:schemeClr val="tx1"/>
          </a:fontRef>
        </p:style>
      </p:cxnSp>
      <p:sp>
        <p:nvSpPr>
          <p:cNvPr id="10" name="Rechteck 7">
            <a:extLst>
              <a:ext uri="{FF2B5EF4-FFF2-40B4-BE49-F238E27FC236}">
                <a16:creationId xmlns:a16="http://schemas.microsoft.com/office/drawing/2014/main" id="{2B3DABE8-29E9-44A0-B4FC-489694F43F59}"/>
              </a:ext>
            </a:extLst>
          </p:cNvPr>
          <p:cNvSpPr>
            <a:spLocks noChangeArrowheads="1"/>
          </p:cNvSpPr>
          <p:nvPr/>
        </p:nvSpPr>
        <p:spPr bwMode="auto">
          <a:xfrm>
            <a:off x="0" y="-5"/>
            <a:ext cx="9144000" cy="540000"/>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sym typeface="Symbol"/>
              </a:rPr>
              <a:t>    Grenzsetzungen im päd. Alltag - mittelbar Verantwortliche</a:t>
            </a:r>
            <a:endParaRPr lang="de-DE" sz="2000" b="1" i="1" dirty="0">
              <a:solidFill>
                <a:srgbClr val="003366"/>
              </a:solidFill>
            </a:endParaRPr>
          </a:p>
        </p:txBody>
      </p:sp>
    </p:spTree>
    <p:extLst>
      <p:ext uri="{BB962C8B-B14F-4D97-AF65-F5344CB8AC3E}">
        <p14:creationId xmlns:p14="http://schemas.microsoft.com/office/powerpoint/2010/main" val="2205014765"/>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509417"/>
            <a:ext cx="9144000" cy="6372000"/>
          </a:xfrm>
          <a:prstGeom prst="rect">
            <a:avLst/>
          </a:prstGeom>
          <a:solidFill>
            <a:schemeClr val="bg1"/>
          </a:solidFill>
          <a:ln w="63500">
            <a:solidFill>
              <a:srgbClr val="003366"/>
            </a:solidFill>
          </a:ln>
        </p:spPr>
        <p:txBody>
          <a:bodyPr wrap="square">
            <a:spAutoFit/>
          </a:bodyPr>
          <a:lstStyle/>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457200" lvl="0" indent="-277813">
              <a:buFont typeface="Arial" pitchFamily="34" charset="0"/>
              <a:buChar char="•"/>
            </a:pPr>
            <a:endParaRPr lang="de-DE" sz="2000" dirty="0">
              <a:solidFill>
                <a:srgbClr val="003366"/>
              </a:solidFill>
            </a:endParaRPr>
          </a:p>
          <a:p>
            <a:pPr algn="ctr"/>
            <a:r>
              <a:rPr lang="de-DE" sz="2000" b="1" dirty="0">
                <a:solidFill>
                  <a:srgbClr val="003366"/>
                </a:solidFill>
              </a:rPr>
              <a:t>10. Trägerverantwortung / Fachliche Handlungsleitlinien</a:t>
            </a:r>
          </a:p>
          <a:p>
            <a:endParaRPr lang="de-DE" sz="2000" b="1" dirty="0">
              <a:solidFill>
                <a:srgbClr val="003366"/>
              </a:solidFill>
            </a:endParaRPr>
          </a:p>
          <a:p>
            <a:pPr algn="ctr"/>
            <a:r>
              <a:rPr lang="de-DE" sz="2000" b="1" dirty="0">
                <a:solidFill>
                  <a:srgbClr val="003366"/>
                </a:solidFill>
              </a:rPr>
              <a:t>Handlungsleitlinien – Konsequenz aus der Heimgeschichte</a:t>
            </a:r>
          </a:p>
          <a:p>
            <a:pPr marL="179388" indent="84138"/>
            <a:endParaRPr lang="de-DE" sz="2000" b="1" dirty="0"/>
          </a:p>
          <a:p>
            <a:pPr marL="263525" indent="-263525">
              <a:buFont typeface="Arial" pitchFamily="34" charset="0"/>
              <a:buChar char="•"/>
            </a:pPr>
            <a:r>
              <a:rPr lang="de-DE" sz="2000" dirty="0">
                <a:solidFill>
                  <a:srgbClr val="003366"/>
                </a:solidFill>
              </a:rPr>
              <a:t>Die Schicksale von Kindern/ Jugendlichen in der Nachkriegszeit sind in ihrer Ursache aufzuarbeiten. Wenn wir die Heimvergangenheit auf d. heutige aus- </a:t>
            </a:r>
            <a:r>
              <a:rPr lang="de-DE" sz="2000" dirty="0" err="1">
                <a:solidFill>
                  <a:srgbClr val="003366"/>
                </a:solidFill>
              </a:rPr>
              <a:t>serfamiliäre</a:t>
            </a:r>
            <a:r>
              <a:rPr lang="de-DE" sz="2000" dirty="0">
                <a:solidFill>
                  <a:srgbClr val="003366"/>
                </a:solidFill>
              </a:rPr>
              <a:t>  Erziehung  projizieren, sind immer  noch wesentliche  Ursachen damaliger Vorkommnisse existent, wenn auch ohne vergleichbar gravierende Wirkungen: mangelnde  Transparenz, ob und inwieweit  die  Kindesrechte im Alltag der Pädagogik gewahrt sind, sowie „Kindeswohl“-Beliebigkeit“, </a:t>
            </a:r>
            <a:r>
              <a:rPr lang="de-DE" sz="2000" dirty="0" err="1">
                <a:solidFill>
                  <a:srgbClr val="003366"/>
                </a:solidFill>
              </a:rPr>
              <a:t>verbun</a:t>
            </a:r>
            <a:r>
              <a:rPr lang="de-DE" sz="2000" dirty="0">
                <a:solidFill>
                  <a:srgbClr val="003366"/>
                </a:solidFill>
              </a:rPr>
              <a:t>- den mit einem unklaren „</a:t>
            </a:r>
            <a:r>
              <a:rPr lang="de-DE" sz="2000" dirty="0" err="1">
                <a:solidFill>
                  <a:srgbClr val="003366"/>
                </a:solidFill>
              </a:rPr>
              <a:t>Gewalt“verbot</a:t>
            </a:r>
            <a:r>
              <a:rPr lang="de-DE" sz="2000" dirty="0">
                <a:solidFill>
                  <a:srgbClr val="003366"/>
                </a:solidFill>
              </a:rPr>
              <a:t>.</a:t>
            </a:r>
          </a:p>
          <a:p>
            <a:pPr marL="263525" indent="-263525">
              <a:buFont typeface="Arial" pitchFamily="34" charset="0"/>
              <a:buChar char="•"/>
            </a:pPr>
            <a:endParaRPr lang="de-DE" sz="2000" dirty="0">
              <a:solidFill>
                <a:srgbClr val="003366"/>
              </a:solidFill>
            </a:endParaRPr>
          </a:p>
          <a:p>
            <a:pPr>
              <a:buFont typeface="Arial" pitchFamily="34" charset="0"/>
              <a:buChar char="•"/>
            </a:pPr>
            <a:r>
              <a:rPr lang="de-DE" sz="2000" dirty="0">
                <a:solidFill>
                  <a:srgbClr val="003366"/>
                </a:solidFill>
              </a:rPr>
              <a:t>   fehlender  Rahmen  fachlicher  Legitimation, z.B.  für  restriktive Maßnahmen</a:t>
            </a:r>
          </a:p>
          <a:p>
            <a:r>
              <a:rPr lang="de-DE" sz="2000" dirty="0">
                <a:solidFill>
                  <a:srgbClr val="003366"/>
                </a:solidFill>
              </a:rPr>
              <a:t>     wie Postkontrollen und Besuchsverboten.</a:t>
            </a:r>
          </a:p>
          <a:p>
            <a:endParaRPr lang="de-DE" sz="2000" dirty="0">
              <a:solidFill>
                <a:srgbClr val="003366"/>
              </a:solidFill>
            </a:endParaRPr>
          </a:p>
          <a:p>
            <a:pPr>
              <a:buFont typeface="Arial" pitchFamily="34" charset="0"/>
              <a:buChar char="•"/>
            </a:pPr>
            <a:r>
              <a:rPr lang="de-DE" sz="2000" dirty="0">
                <a:solidFill>
                  <a:srgbClr val="003366"/>
                </a:solidFill>
              </a:rPr>
              <a:t>    Es ist an der Zeit, Grenzen d. Erziehung in Handlungsleitlinien zu beschrei-  </a:t>
            </a:r>
          </a:p>
          <a:p>
            <a:r>
              <a:rPr lang="de-DE" sz="2000" dirty="0">
                <a:solidFill>
                  <a:srgbClr val="003366"/>
                </a:solidFill>
              </a:rPr>
              <a:t>      </a:t>
            </a:r>
            <a:r>
              <a:rPr lang="de-DE" sz="2000" dirty="0" err="1">
                <a:solidFill>
                  <a:srgbClr val="003366"/>
                </a:solidFill>
              </a:rPr>
              <a:t>ben</a:t>
            </a:r>
            <a:r>
              <a:rPr lang="de-DE" sz="2000" dirty="0">
                <a:solidFill>
                  <a:srgbClr val="003366"/>
                </a:solidFill>
              </a:rPr>
              <a:t>. </a:t>
            </a:r>
          </a:p>
          <a:p>
            <a:pPr marL="631825" indent="-273050">
              <a:buFont typeface="Arial" pitchFamily="34" charset="0"/>
              <a:buChar char="•"/>
            </a:pPr>
            <a:endParaRPr lang="de-DE" sz="2000" dirty="0">
              <a:solidFill>
                <a:srgbClr val="003366"/>
              </a:solidFill>
            </a:endParaRPr>
          </a:p>
          <a:p>
            <a:pPr marL="631825" indent="-273050">
              <a:buFont typeface="Arial" pitchFamily="34" charset="0"/>
              <a:buChar char="•"/>
            </a:pPr>
            <a:endParaRPr lang="de-DE" sz="2000" dirty="0">
              <a:solidFill>
                <a:srgbClr val="003366"/>
              </a:solidFill>
            </a:endParaRPr>
          </a:p>
          <a:p>
            <a:pPr marL="631825" indent="-273050">
              <a:buFont typeface="Arial" pitchFamily="34" charset="0"/>
              <a:buChar char="•"/>
            </a:pPr>
            <a:endParaRPr lang="de-DE" sz="2000" dirty="0">
              <a:solidFill>
                <a:srgbClr val="003366"/>
              </a:solidFill>
            </a:endParaRPr>
          </a:p>
          <a:p>
            <a:pPr marL="631825" indent="-273050">
              <a:buFont typeface="Arial" pitchFamily="34" charset="0"/>
              <a:buChar char="•"/>
            </a:pPr>
            <a:endParaRPr lang="de-DE" sz="2000" dirty="0">
              <a:solidFill>
                <a:srgbClr val="003366"/>
              </a:solidFill>
            </a:endParaRPr>
          </a:p>
        </p:txBody>
      </p:sp>
      <p:sp>
        <p:nvSpPr>
          <p:cNvPr id="8" name="Rechteck 7">
            <a:extLst>
              <a:ext uri="{FF2B5EF4-FFF2-40B4-BE49-F238E27FC236}">
                <a16:creationId xmlns:a16="http://schemas.microsoft.com/office/drawing/2014/main" id="{380708EC-D079-472D-83B3-CE025EC07933}"/>
              </a:ext>
            </a:extLst>
          </p:cNvPr>
          <p:cNvSpPr>
            <a:spLocks noChangeArrowheads="1"/>
          </p:cNvSpPr>
          <p:nvPr/>
        </p:nvSpPr>
        <p:spPr bwMode="auto">
          <a:xfrm>
            <a:off x="0" y="-5"/>
            <a:ext cx="9144000" cy="540000"/>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sym typeface="Symbol"/>
              </a:rPr>
              <a:t>    Grenzsetzungen im päd. Alltag - mittelbar Verantwortliche</a:t>
            </a:r>
            <a:endParaRPr lang="de-DE" sz="2000" b="1" i="1" dirty="0">
              <a:solidFill>
                <a:srgbClr val="003366"/>
              </a:solidFill>
            </a:endParaRPr>
          </a:p>
        </p:txBody>
      </p:sp>
    </p:spTree>
    <p:extLst>
      <p:ext uri="{BB962C8B-B14F-4D97-AF65-F5344CB8AC3E}">
        <p14:creationId xmlns:p14="http://schemas.microsoft.com/office/powerpoint/2010/main" val="8245994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 calcmode="lin" valueType="num">
                                      <p:cBhvr additive="base">
                                        <p:cTn id="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anim calcmode="lin" valueType="num">
                                      <p:cBhvr additive="base">
                                        <p:cTn id="1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8" end="8"/>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anim calcmode="lin" valueType="num">
                                      <p:cBhvr additive="base">
                                        <p:cTn id="1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anim calcmode="lin" valueType="num">
                                      <p:cBhvr additive="base">
                                        <p:cTn id="2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anim calcmode="lin" valueType="num">
                                      <p:cBhvr additive="base">
                                        <p:cTn id="2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18000"/>
            <a:ext cx="9144000" cy="6876000"/>
          </a:xfrm>
          <a:prstGeom prst="rect">
            <a:avLst/>
          </a:prstGeom>
          <a:solidFill>
            <a:schemeClr val="bg1"/>
          </a:solidFill>
          <a:ln w="63500">
            <a:solidFill>
              <a:srgbClr val="003366"/>
            </a:solidFill>
          </a:ln>
        </p:spPr>
        <p:txBody>
          <a:bodyPr wrap="square">
            <a:spAutoFit/>
          </a:bodyPr>
          <a:lstStyle/>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457200" lvl="0" indent="-277813">
              <a:buFont typeface="Arial" pitchFamily="34" charset="0"/>
              <a:buChar char="•"/>
            </a:pPr>
            <a:endParaRPr lang="de-DE" sz="2000" dirty="0">
              <a:solidFill>
                <a:srgbClr val="003366"/>
              </a:solidFill>
            </a:endParaRPr>
          </a:p>
          <a:p>
            <a:pPr algn="ctr"/>
            <a:r>
              <a:rPr lang="de-DE" sz="2000" b="1" dirty="0">
                <a:solidFill>
                  <a:srgbClr val="003366"/>
                </a:solidFill>
              </a:rPr>
              <a:t>10. Trägerverantwortung / Fachliche Handlungsleitlinien</a:t>
            </a:r>
          </a:p>
          <a:p>
            <a:pPr algn="ctr"/>
            <a:endParaRPr lang="de-DE" sz="2000" b="1" dirty="0">
              <a:solidFill>
                <a:srgbClr val="003366"/>
              </a:solidFill>
            </a:endParaRPr>
          </a:p>
          <a:p>
            <a:pPr algn="ctr"/>
            <a:r>
              <a:rPr lang="de-DE" sz="2000" b="1" dirty="0">
                <a:solidFill>
                  <a:srgbClr val="003366"/>
                </a:solidFill>
              </a:rPr>
              <a:t>Handlungsleitlinien sind in folgendem Kontext relevant:</a:t>
            </a:r>
          </a:p>
          <a:p>
            <a:endParaRPr lang="de-DE" sz="2000" dirty="0">
              <a:solidFill>
                <a:srgbClr val="003366"/>
              </a:solidFill>
            </a:endParaRPr>
          </a:p>
          <a:p>
            <a:pPr marL="631825" indent="-273050">
              <a:buFont typeface="Arial" pitchFamily="34" charset="0"/>
              <a:buChar char="•"/>
            </a:pPr>
            <a:r>
              <a:rPr lang="de-DE" sz="2000" dirty="0">
                <a:solidFill>
                  <a:srgbClr val="003366"/>
                </a:solidFill>
              </a:rPr>
              <a:t>Grundlegende  </a:t>
            </a:r>
            <a:r>
              <a:rPr lang="de-DE" sz="2000" b="1" dirty="0">
                <a:solidFill>
                  <a:srgbClr val="003366"/>
                </a:solidFill>
              </a:rPr>
              <a:t>"Leitlinien päd. Kunst" </a:t>
            </a:r>
            <a:r>
              <a:rPr lang="de-DE" sz="2000" dirty="0">
                <a:solidFill>
                  <a:srgbClr val="003366"/>
                </a:solidFill>
              </a:rPr>
              <a:t>i.S.  ausformulierter Erziehungs- </a:t>
            </a:r>
            <a:r>
              <a:rPr lang="de-DE" sz="2000" dirty="0" err="1">
                <a:solidFill>
                  <a:srgbClr val="003366"/>
                </a:solidFill>
              </a:rPr>
              <a:t>ethik</a:t>
            </a:r>
            <a:r>
              <a:rPr lang="de-DE" sz="2000" dirty="0">
                <a:solidFill>
                  <a:srgbClr val="003366"/>
                </a:solidFill>
              </a:rPr>
              <a:t>: wann  wird der Rahmen  fachlicher Begründbarkeit verlassen, liegt ein „päd. Kunstfehler“ vor ? </a:t>
            </a:r>
          </a:p>
          <a:p>
            <a:endParaRPr lang="de-DE" sz="2000" dirty="0">
              <a:solidFill>
                <a:srgbClr val="003366"/>
              </a:solidFill>
            </a:endParaRPr>
          </a:p>
          <a:p>
            <a:pPr marL="631825" indent="-273050">
              <a:buFont typeface="Arial" pitchFamily="34" charset="0"/>
              <a:buChar char="•"/>
            </a:pPr>
            <a:r>
              <a:rPr lang="de-DE" sz="2000" b="1" dirty="0">
                <a:solidFill>
                  <a:srgbClr val="003366"/>
                </a:solidFill>
              </a:rPr>
              <a:t>"</a:t>
            </a:r>
            <a:r>
              <a:rPr lang="de-DE" sz="2000" b="1" dirty="0" err="1">
                <a:solidFill>
                  <a:srgbClr val="003366"/>
                </a:solidFill>
              </a:rPr>
              <a:t>Fachl</a:t>
            </a:r>
            <a:r>
              <a:rPr lang="de-DE" sz="2000" b="1" dirty="0">
                <a:solidFill>
                  <a:srgbClr val="003366"/>
                </a:solidFill>
              </a:rPr>
              <a:t>.  Handlungsleitlinien" der  Träger</a:t>
            </a:r>
            <a:r>
              <a:rPr lang="de-DE" sz="2000" dirty="0">
                <a:solidFill>
                  <a:srgbClr val="003366"/>
                </a:solidFill>
              </a:rPr>
              <a:t>/ "Agenda päd. Grundhaltung</a:t>
            </a:r>
            <a:r>
              <a:rPr lang="de-DE" sz="2000" i="1" dirty="0">
                <a:solidFill>
                  <a:srgbClr val="003366"/>
                </a:solidFill>
              </a:rPr>
              <a:t>"</a:t>
            </a:r>
            <a:r>
              <a:rPr lang="de-DE" sz="2000" dirty="0">
                <a:solidFill>
                  <a:srgbClr val="003366"/>
                </a:solidFill>
              </a:rPr>
              <a:t>; Bemerkung: "Leitlinien </a:t>
            </a:r>
            <a:r>
              <a:rPr lang="de-DE" sz="2000" dirty="0" err="1">
                <a:solidFill>
                  <a:srgbClr val="003366"/>
                </a:solidFill>
              </a:rPr>
              <a:t>pädag</a:t>
            </a:r>
            <a:r>
              <a:rPr lang="de-DE" sz="2000" dirty="0">
                <a:solidFill>
                  <a:srgbClr val="003366"/>
                </a:solidFill>
              </a:rPr>
              <a:t>. Kunst" würden erleichternden Rahmen für den Träger bieten, den eigenen päd. Weg zu beschreiben. In einem solch grundlegenden Rahmen „</a:t>
            </a:r>
            <a:r>
              <a:rPr lang="de-DE" sz="2000" dirty="0" err="1">
                <a:solidFill>
                  <a:srgbClr val="003366"/>
                </a:solidFill>
              </a:rPr>
              <a:t>fachl</a:t>
            </a:r>
            <a:r>
              <a:rPr lang="de-DE" sz="2000" dirty="0">
                <a:solidFill>
                  <a:srgbClr val="003366"/>
                </a:solidFill>
              </a:rPr>
              <a:t>. Begründbarkeit“ kann der Träger  leichter seinen eigenen päd. Weg beschreiben. </a:t>
            </a:r>
          </a:p>
          <a:p>
            <a:pPr marL="631825" indent="-273050">
              <a:buFont typeface="Arial" pitchFamily="34" charset="0"/>
              <a:buChar char="•"/>
            </a:pPr>
            <a:endParaRPr lang="de-DE" sz="2000" dirty="0">
              <a:solidFill>
                <a:srgbClr val="003366"/>
              </a:solidFill>
            </a:endParaRPr>
          </a:p>
          <a:p>
            <a:pPr marL="631825" indent="-273050">
              <a:buFont typeface="Arial" pitchFamily="34" charset="0"/>
              <a:buChar char="•"/>
            </a:pPr>
            <a:r>
              <a:rPr lang="de-DE" sz="2000" b="1" dirty="0">
                <a:solidFill>
                  <a:srgbClr val="003366"/>
                </a:solidFill>
              </a:rPr>
              <a:t>"Allg. Handlungsleitlinien" mittelbar verantwortlicher Behörden</a:t>
            </a:r>
            <a:r>
              <a:rPr lang="de-DE" sz="2000" dirty="0">
                <a:solidFill>
                  <a:srgbClr val="003366"/>
                </a:solidFill>
              </a:rPr>
              <a:t> (Ju- </a:t>
            </a:r>
            <a:r>
              <a:rPr lang="de-DE" sz="2000" dirty="0" err="1">
                <a:solidFill>
                  <a:srgbClr val="003366"/>
                </a:solidFill>
              </a:rPr>
              <a:t>gendbehörden</a:t>
            </a:r>
            <a:r>
              <a:rPr lang="de-DE" sz="2000" dirty="0">
                <a:solidFill>
                  <a:srgbClr val="003366"/>
                </a:solidFill>
              </a:rPr>
              <a:t>), in denen die Wahrnehmung des gesetzlichen Auftrags er- läutert wird: welches Kindeswohlverständnis haben wir?</a:t>
            </a:r>
          </a:p>
          <a:p>
            <a:pPr marL="631825" indent="-273050">
              <a:buFont typeface="Arial" pitchFamily="34" charset="0"/>
              <a:buChar char="•"/>
            </a:pPr>
            <a:endParaRPr lang="de-DE" sz="2000" dirty="0">
              <a:solidFill>
                <a:srgbClr val="003366"/>
              </a:solidFill>
            </a:endParaRPr>
          </a:p>
          <a:p>
            <a:pPr marL="631825" indent="-273050">
              <a:buFont typeface="Arial" pitchFamily="34" charset="0"/>
              <a:buChar char="•"/>
            </a:pPr>
            <a:endParaRPr lang="de-DE" sz="2000" dirty="0">
              <a:solidFill>
                <a:srgbClr val="003366"/>
              </a:solidFill>
            </a:endParaRPr>
          </a:p>
          <a:p>
            <a:pPr marL="631825" indent="-273050">
              <a:buFont typeface="Arial" pitchFamily="34" charset="0"/>
              <a:buChar char="•"/>
            </a:pPr>
            <a:endParaRPr lang="de-DE" sz="2000" dirty="0">
              <a:solidFill>
                <a:srgbClr val="003366"/>
              </a:solidFill>
            </a:endParaRPr>
          </a:p>
          <a:p>
            <a:pPr marL="631825" indent="-273050">
              <a:buFont typeface="Arial" pitchFamily="34" charset="0"/>
              <a:buChar char="•"/>
            </a:pPr>
            <a:endParaRPr lang="de-DE" sz="2000" dirty="0">
              <a:solidFill>
                <a:srgbClr val="003366"/>
              </a:solidFill>
            </a:endParaRPr>
          </a:p>
        </p:txBody>
      </p:sp>
      <p:sp>
        <p:nvSpPr>
          <p:cNvPr id="8" name="Rechteck 7">
            <a:extLst>
              <a:ext uri="{FF2B5EF4-FFF2-40B4-BE49-F238E27FC236}">
                <a16:creationId xmlns:a16="http://schemas.microsoft.com/office/drawing/2014/main" id="{98329C69-ADEB-4513-8692-58DFAF0A9F71}"/>
              </a:ext>
            </a:extLst>
          </p:cNvPr>
          <p:cNvSpPr>
            <a:spLocks noChangeArrowheads="1"/>
          </p:cNvSpPr>
          <p:nvPr/>
        </p:nvSpPr>
        <p:spPr bwMode="auto">
          <a:xfrm>
            <a:off x="0" y="-5"/>
            <a:ext cx="9144000" cy="540000"/>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sym typeface="Symbol"/>
              </a:rPr>
              <a:t>    Grenzsetzungen im päd. Alltag - mittelbar Verantwortliche</a:t>
            </a:r>
            <a:endParaRPr lang="de-DE" sz="2000" b="1" i="1" dirty="0">
              <a:solidFill>
                <a:srgbClr val="003366"/>
              </a:solidFill>
            </a:endParaRPr>
          </a:p>
        </p:txBody>
      </p:sp>
    </p:spTree>
    <p:extLst>
      <p:ext uri="{BB962C8B-B14F-4D97-AF65-F5344CB8AC3E}">
        <p14:creationId xmlns:p14="http://schemas.microsoft.com/office/powerpoint/2010/main" val="27123834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 calcmode="lin" valueType="num">
                                      <p:cBhvr additive="base">
                                        <p:cTn id="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anim calcmode="lin" valueType="num">
                                      <p:cBhvr additive="base">
                                        <p:cTn id="1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anim calcmode="lin" valueType="num">
                                      <p:cBhvr additive="base">
                                        <p:cTn id="1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6876000"/>
          </a:xfrm>
          <a:prstGeom prst="rect">
            <a:avLst/>
          </a:prstGeom>
          <a:solidFill>
            <a:schemeClr val="bg1"/>
          </a:solidFill>
          <a:ln w="63500">
            <a:solidFill>
              <a:srgbClr val="003366"/>
            </a:solidFill>
          </a:ln>
        </p:spPr>
        <p:txBody>
          <a:bodyPr wrap="square">
            <a:spAutoFit/>
          </a:bodyPr>
          <a:lstStyle/>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457200" lvl="0" indent="-277813">
              <a:buFont typeface="Arial" pitchFamily="34" charset="0"/>
              <a:buChar char="•"/>
            </a:pPr>
            <a:endParaRPr lang="de-DE" sz="2000" dirty="0">
              <a:solidFill>
                <a:srgbClr val="003366"/>
              </a:solidFill>
            </a:endParaRPr>
          </a:p>
          <a:p>
            <a:pPr algn="ctr"/>
            <a:r>
              <a:rPr lang="de-DE" sz="2000" b="1" dirty="0">
                <a:solidFill>
                  <a:srgbClr val="003366"/>
                </a:solidFill>
              </a:rPr>
              <a:t>10. „Fachliche Handlungsleitlinien“ bieten eine eindeutige Abgrenzung im</a:t>
            </a:r>
          </a:p>
          <a:p>
            <a:pPr algn="ctr"/>
            <a:r>
              <a:rPr lang="de-DE" sz="2000" b="1" dirty="0">
                <a:solidFill>
                  <a:srgbClr val="003366"/>
                </a:solidFill>
              </a:rPr>
              <a:t> Doppelauftrag Pädagogik - Aufsicht </a:t>
            </a:r>
          </a:p>
          <a:p>
            <a:endParaRPr lang="de-DE" b="1" dirty="0">
              <a:solidFill>
                <a:srgbClr val="003366"/>
              </a:solidFill>
            </a:endParaRPr>
          </a:p>
          <a:p>
            <a:pPr marL="457200" indent="-457200"/>
            <a:r>
              <a:rPr lang="de-DE" sz="2000" b="1" dirty="0">
                <a:solidFill>
                  <a:srgbClr val="003366"/>
                </a:solidFill>
              </a:rPr>
              <a:t>a.    Pädagogischer Primärauftrag </a:t>
            </a:r>
            <a:r>
              <a:rPr lang="de-DE" sz="2000" b="1" dirty="0">
                <a:solidFill>
                  <a:srgbClr val="003366"/>
                </a:solidFill>
                <a:sym typeface="Symbol"/>
              </a:rPr>
              <a:t> </a:t>
            </a:r>
            <a:r>
              <a:rPr lang="de-DE" sz="2000" dirty="0">
                <a:solidFill>
                  <a:srgbClr val="003366"/>
                </a:solidFill>
                <a:sym typeface="Symbol"/>
              </a:rPr>
              <a:t>Persönlichkeitsentwicklung</a:t>
            </a:r>
            <a:r>
              <a:rPr lang="de-DE" dirty="0">
                <a:solidFill>
                  <a:srgbClr val="003366"/>
                </a:solidFill>
                <a:sym typeface="Symbol"/>
              </a:rPr>
              <a:t> </a:t>
            </a:r>
          </a:p>
          <a:p>
            <a:pPr marL="342900" indent="-342900">
              <a:buAutoNum type="arabicPeriod"/>
            </a:pPr>
            <a:endParaRPr lang="de-DE" dirty="0">
              <a:solidFill>
                <a:srgbClr val="003366"/>
              </a:solidFill>
            </a:endParaRPr>
          </a:p>
          <a:p>
            <a:r>
              <a:rPr lang="de-DE" sz="2000" b="1" dirty="0">
                <a:solidFill>
                  <a:srgbClr val="003366"/>
                </a:solidFill>
              </a:rPr>
              <a:t>b.    Aufsichtsverantwortung:</a:t>
            </a:r>
            <a:r>
              <a:rPr lang="de-DE" sz="2000" dirty="0">
                <a:solidFill>
                  <a:srgbClr val="003366"/>
                </a:solidFill>
              </a:rPr>
              <a:t> </a:t>
            </a:r>
          </a:p>
          <a:p>
            <a:r>
              <a:rPr lang="de-DE" sz="2000" dirty="0">
                <a:solidFill>
                  <a:srgbClr val="003366"/>
                </a:solidFill>
              </a:rPr>
              <a:t> </a:t>
            </a:r>
          </a:p>
          <a:p>
            <a:pPr lvl="1"/>
            <a:r>
              <a:rPr lang="de-DE" sz="2000" b="1" dirty="0">
                <a:solidFill>
                  <a:srgbClr val="003366"/>
                </a:solidFill>
              </a:rPr>
              <a:t>- als</a:t>
            </a:r>
            <a:r>
              <a:rPr lang="de-DE" sz="2000" dirty="0">
                <a:solidFill>
                  <a:srgbClr val="003366"/>
                </a:solidFill>
              </a:rPr>
              <a:t> </a:t>
            </a:r>
            <a:r>
              <a:rPr lang="de-DE" sz="2000" b="1" dirty="0">
                <a:solidFill>
                  <a:srgbClr val="003366"/>
                </a:solidFill>
              </a:rPr>
              <a:t>zivilrechtliche Aufsichtspflicht </a:t>
            </a:r>
            <a:r>
              <a:rPr lang="de-DE" sz="2000" dirty="0">
                <a:solidFill>
                  <a:srgbClr val="003366"/>
                </a:solidFill>
              </a:rPr>
              <a:t>im Rahmen einer Gefahr für Kind/Ju-  </a:t>
            </a:r>
          </a:p>
          <a:p>
            <a:pPr lvl="1"/>
            <a:r>
              <a:rPr lang="de-DE" sz="2000" dirty="0">
                <a:solidFill>
                  <a:srgbClr val="003366"/>
                </a:solidFill>
              </a:rPr>
              <a:t>  </a:t>
            </a:r>
            <a:r>
              <a:rPr lang="de-DE" sz="2000" dirty="0" err="1">
                <a:solidFill>
                  <a:srgbClr val="003366"/>
                </a:solidFill>
              </a:rPr>
              <a:t>gendliche</a:t>
            </a:r>
            <a:r>
              <a:rPr lang="de-DE" sz="2000" dirty="0">
                <a:solidFill>
                  <a:srgbClr val="003366"/>
                </a:solidFill>
              </a:rPr>
              <a:t>/n durch Andere oder für Andere durch Kind/ Jugendliche/n: vor- </a:t>
            </a:r>
          </a:p>
          <a:p>
            <a:pPr lvl="1"/>
            <a:r>
              <a:rPr lang="de-DE" sz="2000" dirty="0">
                <a:solidFill>
                  <a:srgbClr val="003366"/>
                </a:solidFill>
              </a:rPr>
              <a:t>  </a:t>
            </a:r>
            <a:r>
              <a:rPr lang="de-DE" sz="2000" dirty="0" err="1">
                <a:solidFill>
                  <a:srgbClr val="003366"/>
                </a:solidFill>
              </a:rPr>
              <a:t>hersehbaren</a:t>
            </a:r>
            <a:r>
              <a:rPr lang="de-DE" sz="2000" dirty="0">
                <a:solidFill>
                  <a:srgbClr val="003366"/>
                </a:solidFill>
              </a:rPr>
              <a:t>  und  vermeidbarem Schaden im Rahmen der  Zumutbarkeit </a:t>
            </a:r>
          </a:p>
          <a:p>
            <a:pPr lvl="1"/>
            <a:r>
              <a:rPr lang="de-DE" sz="2000" dirty="0">
                <a:solidFill>
                  <a:srgbClr val="003366"/>
                </a:solidFill>
              </a:rPr>
              <a:t>  vermeiden („pädagogisches Band“) </a:t>
            </a:r>
            <a:r>
              <a:rPr lang="de-DE" sz="2000" dirty="0">
                <a:solidFill>
                  <a:srgbClr val="003366"/>
                </a:solidFill>
                <a:sym typeface="Symbol"/>
              </a:rPr>
              <a:t> sonst Schadensersatz </a:t>
            </a:r>
            <a:endParaRPr lang="de-DE" sz="2000" dirty="0">
              <a:solidFill>
                <a:srgbClr val="003366"/>
              </a:solidFill>
            </a:endParaRPr>
          </a:p>
          <a:p>
            <a:pPr lvl="1">
              <a:buFontTx/>
              <a:buChar char="-"/>
            </a:pPr>
            <a:endParaRPr lang="de-DE" sz="2000" dirty="0">
              <a:solidFill>
                <a:srgbClr val="003366"/>
              </a:solidFill>
            </a:endParaRPr>
          </a:p>
          <a:p>
            <a:pPr lvl="1"/>
            <a:r>
              <a:rPr lang="de-DE" sz="2000" b="1" dirty="0">
                <a:solidFill>
                  <a:srgbClr val="003366"/>
                </a:solidFill>
              </a:rPr>
              <a:t>- als</a:t>
            </a:r>
            <a:r>
              <a:rPr lang="de-DE" sz="2000" dirty="0">
                <a:solidFill>
                  <a:srgbClr val="003366"/>
                </a:solidFill>
              </a:rPr>
              <a:t> </a:t>
            </a:r>
            <a:r>
              <a:rPr lang="de-DE" sz="2000" b="1" dirty="0">
                <a:solidFill>
                  <a:srgbClr val="003366"/>
                </a:solidFill>
              </a:rPr>
              <a:t>Gefahrenabwehr</a:t>
            </a:r>
            <a:r>
              <a:rPr lang="de-DE" sz="2000" dirty="0">
                <a:solidFill>
                  <a:srgbClr val="003366"/>
                </a:solidFill>
              </a:rPr>
              <a:t> bei akuter Eigen- oder Fremdgefährdung des/r Kin- </a:t>
            </a:r>
          </a:p>
          <a:p>
            <a:pPr lvl="1"/>
            <a:r>
              <a:rPr lang="de-DE" sz="2000" dirty="0">
                <a:solidFill>
                  <a:srgbClr val="003366"/>
                </a:solidFill>
              </a:rPr>
              <a:t>  des/J. durch erforderliche, „geeignete“, „verhältnismäßige“ Maßnahmen</a:t>
            </a:r>
          </a:p>
          <a:p>
            <a:pPr lvl="1"/>
            <a:r>
              <a:rPr lang="de-DE" sz="2000" dirty="0">
                <a:solidFill>
                  <a:srgbClr val="003366"/>
                </a:solidFill>
              </a:rPr>
              <a:t>                                                             </a:t>
            </a:r>
            <a:r>
              <a:rPr lang="de-DE" sz="2000" dirty="0">
                <a:solidFill>
                  <a:srgbClr val="003366"/>
                </a:solidFill>
                <a:sym typeface="Symbol"/>
              </a:rPr>
              <a:t> Notwehr/ -hilfe</a:t>
            </a:r>
            <a:endParaRPr lang="de-DE" sz="2000" dirty="0">
              <a:solidFill>
                <a:srgbClr val="003366"/>
              </a:solidFill>
            </a:endParaRPr>
          </a:p>
          <a:p>
            <a:pPr lvl="1">
              <a:buFontTx/>
              <a:buChar char="-"/>
            </a:pPr>
            <a:endParaRPr lang="de-DE" sz="2000" dirty="0">
              <a:solidFill>
                <a:srgbClr val="003366"/>
              </a:solidFill>
            </a:endParaRPr>
          </a:p>
          <a:p>
            <a:r>
              <a:rPr lang="de-DE" sz="2000" b="1" dirty="0">
                <a:solidFill>
                  <a:srgbClr val="003366"/>
                </a:solidFill>
              </a:rPr>
              <a:t>Da die Ziele der Pädagogik u. der Aufsicht unterschiedlichen Inhalts sind, stellt der Doppelauftrag eine besondere Herausforderung dar.</a:t>
            </a:r>
            <a:endParaRPr lang="de-DE" sz="2000" dirty="0">
              <a:solidFill>
                <a:srgbClr val="003366"/>
              </a:solidFill>
            </a:endParaRPr>
          </a:p>
          <a:p>
            <a:endParaRPr lang="de-DE" sz="2000" b="1" dirty="0">
              <a:solidFill>
                <a:srgbClr val="003366"/>
              </a:solidFill>
            </a:endParaRPr>
          </a:p>
          <a:p>
            <a:endParaRPr lang="de-DE" sz="2000" b="1" dirty="0">
              <a:solidFill>
                <a:srgbClr val="003366"/>
              </a:solidFill>
            </a:endParaRPr>
          </a:p>
          <a:p>
            <a:endParaRPr lang="de-DE" sz="2000" b="1" dirty="0">
              <a:solidFill>
                <a:srgbClr val="003366"/>
              </a:solidFill>
            </a:endParaRPr>
          </a:p>
          <a:p>
            <a:endParaRPr lang="de-DE" sz="2000" b="1" dirty="0">
              <a:solidFill>
                <a:srgbClr val="003366"/>
              </a:solidFill>
            </a:endParaRPr>
          </a:p>
          <a:p>
            <a:endParaRPr lang="de-DE" sz="2000" b="1" dirty="0">
              <a:solidFill>
                <a:srgbClr val="003366"/>
              </a:solidFill>
            </a:endParaRPr>
          </a:p>
          <a:p>
            <a:endParaRPr lang="de-DE" sz="2000" b="1" dirty="0">
              <a:solidFill>
                <a:srgbClr val="003366"/>
              </a:solidFill>
            </a:endParaRPr>
          </a:p>
          <a:p>
            <a:endParaRPr lang="de-DE" sz="2000" b="1" dirty="0">
              <a:solidFill>
                <a:srgbClr val="003366"/>
              </a:solidFill>
            </a:endParaRPr>
          </a:p>
          <a:p>
            <a:endParaRPr lang="de-DE" sz="2000" dirty="0">
              <a:solidFill>
                <a:srgbClr val="003366"/>
              </a:solidFill>
            </a:endParaRPr>
          </a:p>
        </p:txBody>
      </p:sp>
      <p:sp>
        <p:nvSpPr>
          <p:cNvPr id="8" name="Rechteck 7">
            <a:extLst>
              <a:ext uri="{FF2B5EF4-FFF2-40B4-BE49-F238E27FC236}">
                <a16:creationId xmlns:a16="http://schemas.microsoft.com/office/drawing/2014/main" id="{1BF55FDC-3769-4E32-A336-FF8D9291B6A8}"/>
              </a:ext>
            </a:extLst>
          </p:cNvPr>
          <p:cNvSpPr>
            <a:spLocks noChangeArrowheads="1"/>
          </p:cNvSpPr>
          <p:nvPr/>
        </p:nvSpPr>
        <p:spPr bwMode="auto">
          <a:xfrm>
            <a:off x="0" y="-5"/>
            <a:ext cx="9144000" cy="540000"/>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sym typeface="Symbol"/>
              </a:rPr>
              <a:t>    Grenzsetzungen im päd. Alltag - mittelbar Verantwortliche</a:t>
            </a:r>
            <a:endParaRPr lang="de-DE" sz="2000" b="1" i="1" dirty="0">
              <a:solidFill>
                <a:srgbClr val="003366"/>
              </a:solidFill>
            </a:endParaRPr>
          </a:p>
        </p:txBody>
      </p:sp>
    </p:spTree>
    <p:extLst>
      <p:ext uri="{BB962C8B-B14F-4D97-AF65-F5344CB8AC3E}">
        <p14:creationId xmlns:p14="http://schemas.microsoft.com/office/powerpoint/2010/main" val="132874887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
            <a:ext cx="9144000" cy="6924973"/>
          </a:xfrm>
          <a:prstGeom prst="rect">
            <a:avLst/>
          </a:prstGeom>
          <a:solidFill>
            <a:schemeClr val="bg1"/>
          </a:solidFill>
          <a:ln w="63500">
            <a:solidFill>
              <a:srgbClr val="003366"/>
            </a:solidFill>
            <a:miter lim="800000"/>
            <a:headEnd/>
            <a:tailEnd/>
          </a:ln>
        </p:spPr>
        <p:txBody>
          <a:bodyPr>
            <a:spAutoFit/>
          </a:bodyPr>
          <a:lstStyle/>
          <a:p>
            <a:pPr marL="609600" indent="-609600">
              <a:defRPr/>
            </a:pPr>
            <a:endParaRPr lang="de-DE" sz="2400" dirty="0">
              <a:solidFill>
                <a:srgbClr val="003366"/>
              </a:solidFill>
            </a:endParaRPr>
          </a:p>
          <a:p>
            <a:endParaRPr lang="de-DE" sz="2000" dirty="0">
              <a:solidFill>
                <a:srgbClr val="003366"/>
              </a:solidFill>
            </a:endParaRPr>
          </a:p>
          <a:p>
            <a:pPr marL="355600" indent="-355600"/>
            <a:r>
              <a:rPr lang="de-DE" sz="2000" dirty="0">
                <a:solidFill>
                  <a:srgbClr val="003366"/>
                </a:solidFill>
              </a:rPr>
              <a:t>In Österreich ist jede Form v. Gewaltanwendung als Erziehungsmittel verboten.   </a:t>
            </a:r>
          </a:p>
          <a:p>
            <a:pPr marL="355600" indent="-355600"/>
            <a:r>
              <a:rPr lang="de-DE" sz="2000" dirty="0">
                <a:solidFill>
                  <a:srgbClr val="003366"/>
                </a:solidFill>
              </a:rPr>
              <a:t>Österreich hat damit als weltweit 4. Land das „Kinderrecht auf gewaltfreies Auf-</a:t>
            </a:r>
          </a:p>
          <a:p>
            <a:pPr marL="355600" indent="-355600"/>
            <a:r>
              <a:rPr lang="de-DE" sz="2000" dirty="0">
                <a:solidFill>
                  <a:srgbClr val="003366"/>
                </a:solidFill>
              </a:rPr>
              <a:t>wachsen“ gesetzlich  festgeschrieben: </a:t>
            </a:r>
            <a:r>
              <a:rPr lang="de-DE" sz="2000" b="1" i="1" dirty="0">
                <a:solidFill>
                  <a:srgbClr val="003366"/>
                </a:solidFill>
              </a:rPr>
              <a:t>Anwendung jeglicher Gewalt  </a:t>
            </a:r>
            <a:r>
              <a:rPr lang="de-DE" sz="2000" i="1" dirty="0">
                <a:solidFill>
                  <a:srgbClr val="003366"/>
                </a:solidFill>
              </a:rPr>
              <a:t>und die </a:t>
            </a:r>
          </a:p>
          <a:p>
            <a:pPr marL="355600" indent="-355600"/>
            <a:r>
              <a:rPr lang="de-DE" sz="2000" i="1" dirty="0" err="1">
                <a:solidFill>
                  <a:srgbClr val="003366"/>
                </a:solidFill>
              </a:rPr>
              <a:t>zufügung</a:t>
            </a:r>
            <a:r>
              <a:rPr lang="de-DE" sz="2000" i="1" dirty="0">
                <a:solidFill>
                  <a:srgbClr val="003366"/>
                </a:solidFill>
              </a:rPr>
              <a:t> </a:t>
            </a:r>
            <a:r>
              <a:rPr lang="de-DE" sz="2000" i="1" dirty="0" err="1">
                <a:solidFill>
                  <a:srgbClr val="003366"/>
                </a:solidFill>
              </a:rPr>
              <a:t>körperl</a:t>
            </a:r>
            <a:r>
              <a:rPr lang="de-DE" sz="2000" i="1" dirty="0">
                <a:solidFill>
                  <a:srgbClr val="003366"/>
                </a:solidFill>
              </a:rPr>
              <a:t>. oder seelischen Leides sind unzulässig </a:t>
            </a:r>
            <a:r>
              <a:rPr lang="de-DE" sz="2000" dirty="0">
                <a:solidFill>
                  <a:srgbClr val="003366"/>
                </a:solidFill>
              </a:rPr>
              <a:t>(§137 ABGB)- </a:t>
            </a:r>
            <a:r>
              <a:rPr lang="de-DE" sz="2000" b="1" dirty="0">
                <a:solidFill>
                  <a:srgbClr val="003366"/>
                </a:solidFill>
              </a:rPr>
              <a:t>zuvor:</a:t>
            </a:r>
          </a:p>
          <a:p>
            <a:r>
              <a:rPr lang="de-DE" sz="2000" b="1" dirty="0">
                <a:solidFill>
                  <a:srgbClr val="003366"/>
                </a:solidFill>
              </a:rPr>
              <a:t>    </a:t>
            </a:r>
          </a:p>
          <a:p>
            <a:pPr>
              <a:buFont typeface="Arial" pitchFamily="34" charset="0"/>
              <a:buChar char="•"/>
            </a:pPr>
            <a:r>
              <a:rPr lang="de-DE" sz="2000" dirty="0">
                <a:solidFill>
                  <a:srgbClr val="003366"/>
                </a:solidFill>
              </a:rPr>
              <a:t>   Neuordnung des </a:t>
            </a:r>
            <a:r>
              <a:rPr lang="de-DE" sz="2000" dirty="0" err="1">
                <a:solidFill>
                  <a:srgbClr val="003366"/>
                </a:solidFill>
              </a:rPr>
              <a:t>Kindschaftsrechts</a:t>
            </a:r>
            <a:r>
              <a:rPr lang="de-DE" sz="2000" dirty="0">
                <a:solidFill>
                  <a:srgbClr val="003366"/>
                </a:solidFill>
              </a:rPr>
              <a:t>/ 1977: das vormalige </a:t>
            </a:r>
            <a:r>
              <a:rPr lang="de-DE" sz="2000" b="1" dirty="0">
                <a:solidFill>
                  <a:srgbClr val="003366"/>
                </a:solidFill>
              </a:rPr>
              <a:t>Züchtigungsrecht </a:t>
            </a:r>
          </a:p>
          <a:p>
            <a:r>
              <a:rPr lang="de-DE" sz="2000" b="1" dirty="0">
                <a:solidFill>
                  <a:srgbClr val="003366"/>
                </a:solidFill>
              </a:rPr>
              <a:t>    der Eltern</a:t>
            </a:r>
            <a:r>
              <a:rPr lang="de-DE" sz="2000" dirty="0">
                <a:solidFill>
                  <a:srgbClr val="003366"/>
                </a:solidFill>
              </a:rPr>
              <a:t> (§145 ABGB a.F.) wurde beseitigt, wonach diese noch befugt </a:t>
            </a:r>
            <a:r>
              <a:rPr lang="de-DE" sz="2000" dirty="0" err="1">
                <a:solidFill>
                  <a:srgbClr val="003366"/>
                </a:solidFill>
              </a:rPr>
              <a:t>wa</a:t>
            </a:r>
            <a:r>
              <a:rPr lang="de-DE" sz="2000" dirty="0">
                <a:solidFill>
                  <a:srgbClr val="003366"/>
                </a:solidFill>
              </a:rPr>
              <a:t>-  </a:t>
            </a:r>
          </a:p>
          <a:p>
            <a:r>
              <a:rPr lang="de-DE" sz="2000" dirty="0">
                <a:solidFill>
                  <a:srgbClr val="003366"/>
                </a:solidFill>
              </a:rPr>
              <a:t>     </a:t>
            </a:r>
            <a:r>
              <a:rPr lang="de-DE" sz="2000" dirty="0" err="1">
                <a:solidFill>
                  <a:srgbClr val="003366"/>
                </a:solidFill>
              </a:rPr>
              <a:t>ren</a:t>
            </a:r>
            <a:r>
              <a:rPr lang="de-DE" sz="2000" dirty="0">
                <a:solidFill>
                  <a:srgbClr val="003366"/>
                </a:solidFill>
              </a:rPr>
              <a:t>, </a:t>
            </a:r>
            <a:r>
              <a:rPr lang="de-DE" sz="2000" i="1" dirty="0">
                <a:solidFill>
                  <a:srgbClr val="003366"/>
                </a:solidFill>
              </a:rPr>
              <a:t>„unsittliche, ungehorsame o. die häusliche Ordnung störende Kinder auf </a:t>
            </a:r>
          </a:p>
          <a:p>
            <a:r>
              <a:rPr lang="de-DE" sz="2000" i="1" dirty="0">
                <a:solidFill>
                  <a:srgbClr val="003366"/>
                </a:solidFill>
              </a:rPr>
              <a:t>     eine nicht übertriebene, für ihre Gesundheit unschädliche Art zu züchtigen”</a:t>
            </a:r>
            <a:r>
              <a:rPr lang="de-DE" sz="2000" dirty="0">
                <a:solidFill>
                  <a:srgbClr val="003366"/>
                </a:solidFill>
              </a:rPr>
              <a:t>.</a:t>
            </a:r>
          </a:p>
          <a:p>
            <a:endParaRPr lang="de-DE" sz="2000" dirty="0">
              <a:solidFill>
                <a:srgbClr val="003366"/>
              </a:solidFill>
            </a:endParaRPr>
          </a:p>
          <a:p>
            <a:pPr>
              <a:buFont typeface="Arial" pitchFamily="34" charset="0"/>
              <a:buChar char="•"/>
            </a:pPr>
            <a:r>
              <a:rPr lang="de-DE" sz="2000" dirty="0">
                <a:solidFill>
                  <a:srgbClr val="003366"/>
                </a:solidFill>
              </a:rPr>
              <a:t>  Zuvor </a:t>
            </a:r>
            <a:r>
              <a:rPr lang="de-DE" sz="2000" dirty="0" err="1">
                <a:solidFill>
                  <a:srgbClr val="003366"/>
                </a:solidFill>
              </a:rPr>
              <a:t>schon,nämlich</a:t>
            </a:r>
            <a:r>
              <a:rPr lang="de-DE" sz="2000" dirty="0">
                <a:solidFill>
                  <a:srgbClr val="003366"/>
                </a:solidFill>
              </a:rPr>
              <a:t> im Jahr 1975, war der § 413 StG (Strafgesetz 1945) ab-    </a:t>
            </a:r>
          </a:p>
          <a:p>
            <a:r>
              <a:rPr lang="de-DE" sz="2000" dirty="0">
                <a:solidFill>
                  <a:srgbClr val="003366"/>
                </a:solidFill>
              </a:rPr>
              <a:t>    geschafft  worden; diese  Bestimmung hatte das  elterliche Züchtigungsrecht </a:t>
            </a:r>
          </a:p>
          <a:p>
            <a:r>
              <a:rPr lang="de-DE" sz="2000" dirty="0">
                <a:solidFill>
                  <a:srgbClr val="003366"/>
                </a:solidFill>
              </a:rPr>
              <a:t>    legitimiert u. lediglich in der Weise eingeschränkt, dass das „</a:t>
            </a:r>
            <a:r>
              <a:rPr lang="de-DE" sz="2000" i="1" dirty="0">
                <a:solidFill>
                  <a:srgbClr val="003366"/>
                </a:solidFill>
              </a:rPr>
              <a:t>Recht der </a:t>
            </a:r>
            <a:r>
              <a:rPr lang="de-DE" sz="2000" i="1" dirty="0" err="1">
                <a:solidFill>
                  <a:srgbClr val="003366"/>
                </a:solidFill>
              </a:rPr>
              <a:t>häus</a:t>
            </a:r>
            <a:r>
              <a:rPr lang="de-DE" sz="2000" i="1" dirty="0">
                <a:solidFill>
                  <a:srgbClr val="003366"/>
                </a:solidFill>
              </a:rPr>
              <a:t>- </a:t>
            </a:r>
          </a:p>
          <a:p>
            <a:r>
              <a:rPr lang="de-DE" sz="2000" i="1" dirty="0">
                <a:solidFill>
                  <a:srgbClr val="003366"/>
                </a:solidFill>
              </a:rPr>
              <a:t>    </a:t>
            </a:r>
            <a:r>
              <a:rPr lang="de-DE" sz="2000" i="1" dirty="0" err="1">
                <a:solidFill>
                  <a:srgbClr val="003366"/>
                </a:solidFill>
              </a:rPr>
              <a:t>lichen</a:t>
            </a:r>
            <a:r>
              <a:rPr lang="de-DE" sz="2000" i="1" dirty="0">
                <a:solidFill>
                  <a:srgbClr val="003366"/>
                </a:solidFill>
              </a:rPr>
              <a:t> Zucht in keinem Fall bis zu Misshandlungen ausgedehnt werden kann, </a:t>
            </a:r>
          </a:p>
          <a:p>
            <a:r>
              <a:rPr lang="de-DE" sz="2000" i="1" dirty="0">
                <a:solidFill>
                  <a:srgbClr val="003366"/>
                </a:solidFill>
              </a:rPr>
              <a:t>    wodurch der Gezüchtigte am Körper Schaden nimmt.“</a:t>
            </a:r>
            <a:r>
              <a:rPr lang="de-DE" sz="2000" dirty="0">
                <a:solidFill>
                  <a:srgbClr val="003366"/>
                </a:solidFill>
              </a:rPr>
              <a:t> </a:t>
            </a:r>
          </a:p>
          <a:p>
            <a:endParaRPr lang="de-DE" sz="2000" dirty="0">
              <a:solidFill>
                <a:srgbClr val="003366"/>
              </a:solidFill>
            </a:endParaRPr>
          </a:p>
          <a:p>
            <a:pPr>
              <a:buFont typeface="Arial" pitchFamily="34" charset="0"/>
              <a:buChar char="•"/>
            </a:pPr>
            <a:r>
              <a:rPr lang="de-DE" sz="2000" dirty="0">
                <a:solidFill>
                  <a:srgbClr val="003366"/>
                </a:solidFill>
              </a:rPr>
              <a:t>   Auch § 47 Abs. 3 </a:t>
            </a:r>
            <a:r>
              <a:rPr lang="de-DE" sz="2000" b="1" dirty="0">
                <a:solidFill>
                  <a:srgbClr val="003366"/>
                </a:solidFill>
              </a:rPr>
              <a:t>Schulunterrichtsgesetz 1974 </a:t>
            </a:r>
            <a:r>
              <a:rPr lang="de-DE" sz="2000" dirty="0">
                <a:solidFill>
                  <a:srgbClr val="003366"/>
                </a:solidFill>
              </a:rPr>
              <a:t>stellte klar: </a:t>
            </a:r>
            <a:r>
              <a:rPr lang="de-DE" sz="2000" dirty="0" err="1">
                <a:solidFill>
                  <a:srgbClr val="003366"/>
                </a:solidFill>
              </a:rPr>
              <a:t>k</a:t>
            </a:r>
            <a:r>
              <a:rPr lang="de-DE" sz="2000" i="1" dirty="0" err="1">
                <a:solidFill>
                  <a:srgbClr val="003366"/>
                </a:solidFill>
              </a:rPr>
              <a:t>örperl.Züchtigg</a:t>
            </a:r>
            <a:r>
              <a:rPr lang="de-DE" sz="2000" i="1" dirty="0">
                <a:solidFill>
                  <a:srgbClr val="003366"/>
                </a:solidFill>
              </a:rPr>
              <a:t>, </a:t>
            </a:r>
          </a:p>
          <a:p>
            <a:r>
              <a:rPr lang="de-DE" sz="2000" i="1" dirty="0">
                <a:solidFill>
                  <a:srgbClr val="003366"/>
                </a:solidFill>
              </a:rPr>
              <a:t>    beleidigende Äußerungen u. Kollektivstrafen sind verboten.</a:t>
            </a:r>
          </a:p>
          <a:p>
            <a:r>
              <a:rPr lang="de-DE" sz="2000" i="1" dirty="0">
                <a:solidFill>
                  <a:srgbClr val="003366"/>
                </a:solidFill>
              </a:rPr>
              <a:t>----------------------------------------------------------------------------------------------------------</a:t>
            </a:r>
          </a:p>
          <a:p>
            <a:pPr algn="ctr"/>
            <a:r>
              <a:rPr lang="de-DE" sz="2000" b="1" dirty="0">
                <a:solidFill>
                  <a:srgbClr val="003366"/>
                </a:solidFill>
                <a:effectLst>
                  <a:outerShdw blurRad="38100" dist="38100" dir="2700000" algn="tl">
                    <a:srgbClr val="000000">
                      <a:alpha val="43137"/>
                    </a:srgbClr>
                  </a:outerShdw>
                </a:effectLst>
              </a:rPr>
              <a:t>Aber: Was bedeutet „Gewalt“?</a:t>
            </a: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7" name="Rechteck 6">
            <a:extLst>
              <a:ext uri="{FF2B5EF4-FFF2-40B4-BE49-F238E27FC236}">
                <a16:creationId xmlns:a16="http://schemas.microsoft.com/office/drawing/2014/main" id="{A8C645CC-452C-40D1-8364-F9B30036C054}"/>
              </a:ext>
            </a:extLst>
          </p:cNvPr>
          <p:cNvSpPr>
            <a:spLocks noChangeArrowheads="1"/>
          </p:cNvSpPr>
          <p:nvPr/>
        </p:nvSpPr>
        <p:spPr bwMode="auto">
          <a:xfrm>
            <a:off x="0" y="-90001"/>
            <a:ext cx="9144000" cy="461665"/>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rPr>
              <a:t> </a:t>
            </a:r>
            <a:r>
              <a:rPr lang="de-DE" sz="2400" b="1" dirty="0">
                <a:solidFill>
                  <a:srgbClr val="003366"/>
                </a:solidFill>
                <a:effectLst>
                  <a:outerShdw blurRad="38100" dist="38100" dir="2700000" algn="tl">
                    <a:srgbClr val="000000">
                      <a:alpha val="43137"/>
                    </a:srgbClr>
                  </a:outerShdw>
                </a:effectLst>
                <a:sym typeface="Symbol"/>
              </a:rPr>
              <a:t>I. Grenzsetzungen - Problemanalyse   </a:t>
            </a:r>
            <a:r>
              <a:rPr lang="de-DE" sz="2000" b="1" dirty="0">
                <a:solidFill>
                  <a:srgbClr val="003366"/>
                </a:solidFill>
                <a:sym typeface="Symbol"/>
              </a:rPr>
              <a:t>4. „Gewaltverbot“ </a:t>
            </a:r>
            <a:endParaRPr lang="de-DE" sz="2000" b="1" i="1" dirty="0">
              <a:solidFill>
                <a:srgbClr val="003366"/>
              </a:solidFill>
            </a:endParaRPr>
          </a:p>
        </p:txBody>
      </p:sp>
    </p:spTree>
    <p:extLst>
      <p:ext uri="{BB962C8B-B14F-4D97-AF65-F5344CB8AC3E}">
        <p14:creationId xmlns:p14="http://schemas.microsoft.com/office/powerpoint/2010/main" val="10875370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2" end="2"/>
                                            </p:txEl>
                                          </p:spTgt>
                                        </p:tgtEl>
                                        <p:attrNameLst>
                                          <p:attrName>style.visibility</p:attrName>
                                        </p:attrNameLst>
                                      </p:cBhvr>
                                      <p:to>
                                        <p:strVal val="visible"/>
                                      </p:to>
                                    </p:set>
                                    <p:anim calcmode="lin" valueType="num">
                                      <p:cBhvr additive="base">
                                        <p:cTn id="7"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299">
                                            <p:txEl>
                                              <p:pRg st="3" end="3"/>
                                            </p:txEl>
                                          </p:spTgt>
                                        </p:tgtEl>
                                        <p:attrNameLst>
                                          <p:attrName>style.visibility</p:attrName>
                                        </p:attrNameLst>
                                      </p:cBhvr>
                                      <p:to>
                                        <p:strVal val="visible"/>
                                      </p:to>
                                    </p:set>
                                    <p:anim calcmode="lin" valueType="num">
                                      <p:cBhvr additive="base">
                                        <p:cTn id="11"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5299">
                                            <p:txEl>
                                              <p:pRg st="4" end="4"/>
                                            </p:txEl>
                                          </p:spTgt>
                                        </p:tgtEl>
                                        <p:attrNameLst>
                                          <p:attrName>style.visibility</p:attrName>
                                        </p:attrNameLst>
                                      </p:cBhvr>
                                      <p:to>
                                        <p:strVal val="visible"/>
                                      </p:to>
                                    </p:set>
                                    <p:anim calcmode="lin" valueType="num">
                                      <p:cBhvr additive="base">
                                        <p:cTn id="15"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5299">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5299">
                                            <p:txEl>
                                              <p:pRg st="5" end="5"/>
                                            </p:txEl>
                                          </p:spTgt>
                                        </p:tgtEl>
                                        <p:attrNameLst>
                                          <p:attrName>style.visibility</p:attrName>
                                        </p:attrNameLst>
                                      </p:cBhvr>
                                      <p:to>
                                        <p:strVal val="visible"/>
                                      </p:to>
                                    </p:set>
                                    <p:anim calcmode="lin" valueType="num">
                                      <p:cBhvr additive="base">
                                        <p:cTn id="19"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299">
                                            <p:txEl>
                                              <p:pRg st="7" end="7"/>
                                            </p:txEl>
                                          </p:spTgt>
                                        </p:tgtEl>
                                        <p:attrNameLst>
                                          <p:attrName>style.visibility</p:attrName>
                                        </p:attrNameLst>
                                      </p:cBhvr>
                                      <p:to>
                                        <p:strVal val="visible"/>
                                      </p:to>
                                    </p:set>
                                    <p:anim calcmode="lin" valueType="num">
                                      <p:cBhvr additive="base">
                                        <p:cTn id="25"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5299">
                                            <p:txEl>
                                              <p:pRg st="8" end="8"/>
                                            </p:txEl>
                                          </p:spTgt>
                                        </p:tgtEl>
                                        <p:attrNameLst>
                                          <p:attrName>style.visibility</p:attrName>
                                        </p:attrNameLst>
                                      </p:cBhvr>
                                      <p:to>
                                        <p:strVal val="visible"/>
                                      </p:to>
                                    </p:set>
                                    <p:anim calcmode="lin" valueType="num">
                                      <p:cBhvr additive="base">
                                        <p:cTn id="29"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5299">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5299">
                                            <p:txEl>
                                              <p:pRg st="9" end="9"/>
                                            </p:txEl>
                                          </p:spTgt>
                                        </p:tgtEl>
                                        <p:attrNameLst>
                                          <p:attrName>style.visibility</p:attrName>
                                        </p:attrNameLst>
                                      </p:cBhvr>
                                      <p:to>
                                        <p:strVal val="visible"/>
                                      </p:to>
                                    </p:set>
                                    <p:anim calcmode="lin" valueType="num">
                                      <p:cBhvr additive="base">
                                        <p:cTn id="33"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5299">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5299">
                                            <p:txEl>
                                              <p:pRg st="10" end="10"/>
                                            </p:txEl>
                                          </p:spTgt>
                                        </p:tgtEl>
                                        <p:attrNameLst>
                                          <p:attrName>style.visibility</p:attrName>
                                        </p:attrNameLst>
                                      </p:cBhvr>
                                      <p:to>
                                        <p:strVal val="visible"/>
                                      </p:to>
                                    </p:set>
                                    <p:anim calcmode="lin" valueType="num">
                                      <p:cBhvr additive="base">
                                        <p:cTn id="37" dur="500" fill="hold"/>
                                        <p:tgtEl>
                                          <p:spTgt spid="55299">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29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5299">
                                            <p:txEl>
                                              <p:pRg st="12" end="12"/>
                                            </p:txEl>
                                          </p:spTgt>
                                        </p:tgtEl>
                                        <p:attrNameLst>
                                          <p:attrName>style.visibility</p:attrName>
                                        </p:attrNameLst>
                                      </p:cBhvr>
                                      <p:to>
                                        <p:strVal val="visible"/>
                                      </p:to>
                                    </p:set>
                                    <p:anim calcmode="lin" valueType="num">
                                      <p:cBhvr additive="base">
                                        <p:cTn id="43" dur="500" fill="hold"/>
                                        <p:tgtEl>
                                          <p:spTgt spid="55299">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5299">
                                            <p:txEl>
                                              <p:pRg st="12" end="1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5299">
                                            <p:txEl>
                                              <p:pRg st="13" end="13"/>
                                            </p:txEl>
                                          </p:spTgt>
                                        </p:tgtEl>
                                        <p:attrNameLst>
                                          <p:attrName>style.visibility</p:attrName>
                                        </p:attrNameLst>
                                      </p:cBhvr>
                                      <p:to>
                                        <p:strVal val="visible"/>
                                      </p:to>
                                    </p:set>
                                    <p:anim calcmode="lin" valueType="num">
                                      <p:cBhvr additive="base">
                                        <p:cTn id="47" dur="500" fill="hold"/>
                                        <p:tgtEl>
                                          <p:spTgt spid="55299">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5299">
                                            <p:txEl>
                                              <p:pRg st="13" end="1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5299">
                                            <p:txEl>
                                              <p:pRg st="14" end="14"/>
                                            </p:txEl>
                                          </p:spTgt>
                                        </p:tgtEl>
                                        <p:attrNameLst>
                                          <p:attrName>style.visibility</p:attrName>
                                        </p:attrNameLst>
                                      </p:cBhvr>
                                      <p:to>
                                        <p:strVal val="visible"/>
                                      </p:to>
                                    </p:set>
                                    <p:anim calcmode="lin" valueType="num">
                                      <p:cBhvr additive="base">
                                        <p:cTn id="51" dur="500" fill="hold"/>
                                        <p:tgtEl>
                                          <p:spTgt spid="55299">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5299">
                                            <p:txEl>
                                              <p:pRg st="14" end="1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5299">
                                            <p:txEl>
                                              <p:pRg st="15" end="15"/>
                                            </p:txEl>
                                          </p:spTgt>
                                        </p:tgtEl>
                                        <p:attrNameLst>
                                          <p:attrName>style.visibility</p:attrName>
                                        </p:attrNameLst>
                                      </p:cBhvr>
                                      <p:to>
                                        <p:strVal val="visible"/>
                                      </p:to>
                                    </p:set>
                                    <p:anim calcmode="lin" valueType="num">
                                      <p:cBhvr additive="base">
                                        <p:cTn id="55" dur="500" fill="hold"/>
                                        <p:tgtEl>
                                          <p:spTgt spid="55299">
                                            <p:txEl>
                                              <p:pRg st="15" end="1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5299">
                                            <p:txEl>
                                              <p:pRg st="15" end="15"/>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5299">
                                            <p:txEl>
                                              <p:pRg st="16" end="16"/>
                                            </p:txEl>
                                          </p:spTgt>
                                        </p:tgtEl>
                                        <p:attrNameLst>
                                          <p:attrName>style.visibility</p:attrName>
                                        </p:attrNameLst>
                                      </p:cBhvr>
                                      <p:to>
                                        <p:strVal val="visible"/>
                                      </p:to>
                                    </p:set>
                                    <p:anim calcmode="lin" valueType="num">
                                      <p:cBhvr additive="base">
                                        <p:cTn id="59" dur="500" fill="hold"/>
                                        <p:tgtEl>
                                          <p:spTgt spid="55299">
                                            <p:txEl>
                                              <p:pRg st="16" end="1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5299">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55299">
                                            <p:txEl>
                                              <p:pRg st="18" end="18"/>
                                            </p:txEl>
                                          </p:spTgt>
                                        </p:tgtEl>
                                        <p:attrNameLst>
                                          <p:attrName>style.visibility</p:attrName>
                                        </p:attrNameLst>
                                      </p:cBhvr>
                                      <p:to>
                                        <p:strVal val="visible"/>
                                      </p:to>
                                    </p:set>
                                    <p:anim calcmode="lin" valueType="num">
                                      <p:cBhvr additive="base">
                                        <p:cTn id="65" dur="500" fill="hold"/>
                                        <p:tgtEl>
                                          <p:spTgt spid="55299">
                                            <p:txEl>
                                              <p:pRg st="18" end="1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5299">
                                            <p:txEl>
                                              <p:pRg st="18" end="18"/>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5299">
                                            <p:txEl>
                                              <p:pRg st="19" end="19"/>
                                            </p:txEl>
                                          </p:spTgt>
                                        </p:tgtEl>
                                        <p:attrNameLst>
                                          <p:attrName>style.visibility</p:attrName>
                                        </p:attrNameLst>
                                      </p:cBhvr>
                                      <p:to>
                                        <p:strVal val="visible"/>
                                      </p:to>
                                    </p:set>
                                    <p:anim calcmode="lin" valueType="num">
                                      <p:cBhvr additive="base">
                                        <p:cTn id="69" dur="500" fill="hold"/>
                                        <p:tgtEl>
                                          <p:spTgt spid="55299">
                                            <p:txEl>
                                              <p:pRg st="19" end="19"/>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5299">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55299">
                                            <p:txEl>
                                              <p:pRg st="21" end="21"/>
                                            </p:txEl>
                                          </p:spTgt>
                                        </p:tgtEl>
                                        <p:attrNameLst>
                                          <p:attrName>style.visibility</p:attrName>
                                        </p:attrNameLst>
                                      </p:cBhvr>
                                      <p:to>
                                        <p:strVal val="visible"/>
                                      </p:to>
                                    </p:set>
                                    <p:anim calcmode="lin" valueType="num">
                                      <p:cBhvr additive="base">
                                        <p:cTn id="75" dur="500" fill="hold"/>
                                        <p:tgtEl>
                                          <p:spTgt spid="55299">
                                            <p:txEl>
                                              <p:pRg st="21" end="2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5299">
                                            <p:txEl>
                                              <p:pRg st="21" end="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6876000"/>
          </a:xfrm>
          <a:prstGeom prst="rect">
            <a:avLst/>
          </a:prstGeom>
          <a:solidFill>
            <a:schemeClr val="bg1"/>
          </a:solidFill>
          <a:ln w="63500">
            <a:solidFill>
              <a:srgbClr val="003366"/>
            </a:solidFill>
          </a:ln>
        </p:spPr>
        <p:txBody>
          <a:bodyPr wrap="square">
            <a:spAutoFit/>
          </a:bodyPr>
          <a:lstStyle/>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457200" lvl="0" indent="-277813">
              <a:buFont typeface="Arial" pitchFamily="34" charset="0"/>
              <a:buChar char="•"/>
            </a:pPr>
            <a:endParaRPr lang="de-DE" sz="2000" dirty="0">
              <a:solidFill>
                <a:srgbClr val="003366"/>
              </a:solidFill>
            </a:endParaRPr>
          </a:p>
          <a:p>
            <a:pPr algn="ctr"/>
            <a:r>
              <a:rPr lang="de-DE" sz="2000" b="1" dirty="0">
                <a:solidFill>
                  <a:srgbClr val="003366"/>
                </a:solidFill>
              </a:rPr>
              <a:t>10. „Fachliche Handlungsleitlinien“ bieten eine eindeutige Abgrenzung im</a:t>
            </a:r>
          </a:p>
          <a:p>
            <a:pPr algn="ctr"/>
            <a:r>
              <a:rPr lang="de-DE" sz="2000" b="1" dirty="0">
                <a:solidFill>
                  <a:srgbClr val="003366"/>
                </a:solidFill>
              </a:rPr>
              <a:t> Doppelauftrag Pädagogik - Aufsicht </a:t>
            </a:r>
          </a:p>
          <a:p>
            <a:endParaRPr lang="de-DE" b="1" dirty="0">
              <a:solidFill>
                <a:srgbClr val="003366"/>
              </a:solidFill>
            </a:endParaRPr>
          </a:p>
          <a:p>
            <a:pPr>
              <a:buFont typeface="Arial" pitchFamily="34" charset="0"/>
              <a:buChar char="•"/>
            </a:pPr>
            <a:r>
              <a:rPr lang="de-DE" sz="2000" dirty="0">
                <a:solidFill>
                  <a:srgbClr val="003366"/>
                </a:solidFill>
              </a:rPr>
              <a:t>   Zu unterscheiden ist also </a:t>
            </a:r>
            <a:r>
              <a:rPr lang="de-DE" sz="2000" dirty="0" err="1">
                <a:solidFill>
                  <a:srgbClr val="003366"/>
                </a:solidFill>
              </a:rPr>
              <a:t>päd.Verhalten</a:t>
            </a:r>
            <a:r>
              <a:rPr lang="de-DE" sz="2000" dirty="0">
                <a:solidFill>
                  <a:srgbClr val="003366"/>
                </a:solidFill>
              </a:rPr>
              <a:t> v. Maßnahmen der Gefahrenabwehr </a:t>
            </a:r>
          </a:p>
          <a:p>
            <a:r>
              <a:rPr lang="de-DE" sz="2000" dirty="0">
                <a:solidFill>
                  <a:srgbClr val="003366"/>
                </a:solidFill>
              </a:rPr>
              <a:t>    bei akuter Eigen- oder Fremdgefährdung eines Kindes/ Jugendlichen. Letzte- </a:t>
            </a:r>
          </a:p>
          <a:p>
            <a:r>
              <a:rPr lang="de-DE" sz="2000" dirty="0">
                <a:solidFill>
                  <a:srgbClr val="003366"/>
                </a:solidFill>
              </a:rPr>
              <a:t>    </a:t>
            </a:r>
            <a:r>
              <a:rPr lang="de-DE" sz="2000" dirty="0" err="1">
                <a:solidFill>
                  <a:srgbClr val="003366"/>
                </a:solidFill>
              </a:rPr>
              <a:t>res</a:t>
            </a:r>
            <a:r>
              <a:rPr lang="de-DE" sz="2000" dirty="0">
                <a:solidFill>
                  <a:srgbClr val="003366"/>
                </a:solidFill>
              </a:rPr>
              <a:t> schließt nicht aus, dass zugleich auch </a:t>
            </a:r>
            <a:r>
              <a:rPr lang="de-DE" sz="2000" dirty="0" err="1">
                <a:solidFill>
                  <a:srgbClr val="003366"/>
                </a:solidFill>
              </a:rPr>
              <a:t>päd.Ziele</a:t>
            </a:r>
            <a:r>
              <a:rPr lang="de-DE" sz="2000" dirty="0">
                <a:solidFill>
                  <a:srgbClr val="003366"/>
                </a:solidFill>
              </a:rPr>
              <a:t> verfolgt werden: die </a:t>
            </a:r>
            <a:r>
              <a:rPr lang="de-DE" sz="2000" dirty="0" err="1">
                <a:solidFill>
                  <a:srgbClr val="003366"/>
                </a:solidFill>
              </a:rPr>
              <a:t>Pä</a:t>
            </a:r>
            <a:r>
              <a:rPr lang="de-DE" sz="2000" dirty="0">
                <a:solidFill>
                  <a:srgbClr val="003366"/>
                </a:solidFill>
              </a:rPr>
              <a:t>- </a:t>
            </a:r>
          </a:p>
          <a:p>
            <a:r>
              <a:rPr lang="de-DE" sz="2000" dirty="0">
                <a:solidFill>
                  <a:srgbClr val="003366"/>
                </a:solidFill>
              </a:rPr>
              <a:t>    </a:t>
            </a:r>
            <a:r>
              <a:rPr lang="de-DE" sz="2000" dirty="0" err="1">
                <a:solidFill>
                  <a:srgbClr val="003366"/>
                </a:solidFill>
              </a:rPr>
              <a:t>dagogin</a:t>
            </a:r>
            <a:r>
              <a:rPr lang="de-DE" sz="2000" dirty="0">
                <a:solidFill>
                  <a:srgbClr val="003366"/>
                </a:solidFill>
              </a:rPr>
              <a:t> handelt z.B. - bedingt durch den primären Erziehungsauftrag - auch </a:t>
            </a:r>
          </a:p>
          <a:p>
            <a:r>
              <a:rPr lang="de-DE" sz="2000" dirty="0">
                <a:solidFill>
                  <a:srgbClr val="003366"/>
                </a:solidFill>
              </a:rPr>
              <a:t>    päd., wenn sie während des Festhaltens zugleich beruhigend auf d. </a:t>
            </a:r>
            <a:r>
              <a:rPr lang="de-DE" sz="2000" dirty="0" err="1">
                <a:solidFill>
                  <a:srgbClr val="003366"/>
                </a:solidFill>
              </a:rPr>
              <a:t>aggres</a:t>
            </a:r>
            <a:r>
              <a:rPr lang="de-DE" sz="2000" dirty="0">
                <a:solidFill>
                  <a:srgbClr val="003366"/>
                </a:solidFill>
              </a:rPr>
              <a:t>- </a:t>
            </a:r>
          </a:p>
          <a:p>
            <a:r>
              <a:rPr lang="de-DE" sz="2000" dirty="0">
                <a:solidFill>
                  <a:srgbClr val="003366"/>
                </a:solidFill>
              </a:rPr>
              <a:t>    </a:t>
            </a:r>
            <a:r>
              <a:rPr lang="de-DE" sz="2000" dirty="0" err="1">
                <a:solidFill>
                  <a:srgbClr val="003366"/>
                </a:solidFill>
              </a:rPr>
              <a:t>sive</a:t>
            </a:r>
            <a:r>
              <a:rPr lang="de-DE" sz="2000" dirty="0">
                <a:solidFill>
                  <a:srgbClr val="003366"/>
                </a:solidFill>
              </a:rPr>
              <a:t> Kind einwirkt. Sie/er verfolgt dann nicht nur das Ziel d. Gefahrenabwehr </a:t>
            </a:r>
          </a:p>
          <a:p>
            <a:r>
              <a:rPr lang="de-DE" sz="2000" dirty="0">
                <a:solidFill>
                  <a:srgbClr val="003366"/>
                </a:solidFill>
              </a:rPr>
              <a:t>    (Aufsicht), vielmehr  auch das Ziel, diese Gefahrenabwehr kommunikativ so </a:t>
            </a:r>
          </a:p>
          <a:p>
            <a:r>
              <a:rPr lang="de-DE" sz="2000" dirty="0">
                <a:solidFill>
                  <a:srgbClr val="003366"/>
                </a:solidFill>
              </a:rPr>
              <a:t>    einzubetten, dass sie das Kind nicht zu sehr verstört. </a:t>
            </a:r>
          </a:p>
          <a:p>
            <a:endParaRPr lang="de-DE" sz="2000" dirty="0">
              <a:solidFill>
                <a:srgbClr val="003366"/>
              </a:solidFill>
            </a:endParaRPr>
          </a:p>
          <a:p>
            <a:pPr>
              <a:buFont typeface="Arial" pitchFamily="34" charset="0"/>
              <a:buChar char="•"/>
            </a:pPr>
            <a:r>
              <a:rPr lang="de-DE" sz="2000" dirty="0">
                <a:solidFill>
                  <a:srgbClr val="003366"/>
                </a:solidFill>
              </a:rPr>
              <a:t>   Zudem ist  Voraussetzung für jede  Maßnahme der  Gefahrenabwehr, dass </a:t>
            </a:r>
          </a:p>
          <a:p>
            <a:r>
              <a:rPr lang="de-DE" sz="2000" dirty="0">
                <a:solidFill>
                  <a:srgbClr val="003366"/>
                </a:solidFill>
              </a:rPr>
              <a:t>    eine  päd. Beziehung besteht. Diese ist wesentlich mitbestimmend dafür, ob </a:t>
            </a:r>
          </a:p>
          <a:p>
            <a:r>
              <a:rPr lang="de-DE" sz="2000" dirty="0">
                <a:solidFill>
                  <a:srgbClr val="003366"/>
                </a:solidFill>
              </a:rPr>
              <a:t>    sich z.B. ein Kind  festhalten lässt. Die  vorangegangenen </a:t>
            </a:r>
            <a:r>
              <a:rPr lang="de-DE" sz="2000" dirty="0" err="1">
                <a:solidFill>
                  <a:srgbClr val="003366"/>
                </a:solidFill>
              </a:rPr>
              <a:t>Beziehungserfah</a:t>
            </a:r>
            <a:r>
              <a:rPr lang="de-DE" sz="2000" dirty="0">
                <a:solidFill>
                  <a:srgbClr val="003366"/>
                </a:solidFill>
              </a:rPr>
              <a:t>- </a:t>
            </a:r>
          </a:p>
          <a:p>
            <a:r>
              <a:rPr lang="de-DE" sz="2000" dirty="0">
                <a:solidFill>
                  <a:srgbClr val="003366"/>
                </a:solidFill>
              </a:rPr>
              <a:t>    </a:t>
            </a:r>
            <a:r>
              <a:rPr lang="de-DE" sz="2000" dirty="0" err="1">
                <a:solidFill>
                  <a:srgbClr val="003366"/>
                </a:solidFill>
              </a:rPr>
              <a:t>rungen</a:t>
            </a:r>
            <a:r>
              <a:rPr lang="de-DE" sz="2000" dirty="0">
                <a:solidFill>
                  <a:srgbClr val="003366"/>
                </a:solidFill>
              </a:rPr>
              <a:t> mit der/m </a:t>
            </a:r>
            <a:r>
              <a:rPr lang="de-DE" sz="2000" dirty="0" err="1">
                <a:solidFill>
                  <a:srgbClr val="003366"/>
                </a:solidFill>
              </a:rPr>
              <a:t>PädagogIn</a:t>
            </a:r>
            <a:r>
              <a:rPr lang="de-DE" sz="2000" dirty="0">
                <a:solidFill>
                  <a:srgbClr val="003366"/>
                </a:solidFill>
              </a:rPr>
              <a:t> sind in der Situation der Gefahrenabwehr also </a:t>
            </a:r>
          </a:p>
          <a:p>
            <a:r>
              <a:rPr lang="de-DE" sz="2000" dirty="0">
                <a:solidFill>
                  <a:srgbClr val="003366"/>
                </a:solidFill>
              </a:rPr>
              <a:t>    von großer Bedeutung.</a:t>
            </a:r>
          </a:p>
          <a:p>
            <a:endParaRPr lang="de-DE" sz="2000" b="1" dirty="0">
              <a:solidFill>
                <a:srgbClr val="003366"/>
              </a:solidFill>
            </a:endParaRPr>
          </a:p>
          <a:p>
            <a:endParaRPr lang="de-DE" sz="2000" b="1" dirty="0">
              <a:solidFill>
                <a:srgbClr val="003366"/>
              </a:solidFill>
            </a:endParaRPr>
          </a:p>
          <a:p>
            <a:endParaRPr lang="de-DE" sz="2000" b="1" dirty="0">
              <a:solidFill>
                <a:srgbClr val="003366"/>
              </a:solidFill>
            </a:endParaRPr>
          </a:p>
          <a:p>
            <a:endParaRPr lang="de-DE" sz="2000" b="1" dirty="0">
              <a:solidFill>
                <a:srgbClr val="003366"/>
              </a:solidFill>
            </a:endParaRPr>
          </a:p>
          <a:p>
            <a:endParaRPr lang="de-DE" sz="2000" b="1" dirty="0">
              <a:solidFill>
                <a:srgbClr val="003366"/>
              </a:solidFill>
            </a:endParaRPr>
          </a:p>
          <a:p>
            <a:endParaRPr lang="de-DE" sz="2000" b="1" dirty="0">
              <a:solidFill>
                <a:srgbClr val="003366"/>
              </a:solidFill>
            </a:endParaRPr>
          </a:p>
          <a:p>
            <a:endParaRPr lang="de-DE" sz="2000" b="1" dirty="0">
              <a:solidFill>
                <a:srgbClr val="003366"/>
              </a:solidFill>
            </a:endParaRPr>
          </a:p>
          <a:p>
            <a:endParaRPr lang="de-DE" sz="2000" b="1" dirty="0">
              <a:solidFill>
                <a:srgbClr val="003366"/>
              </a:solidFill>
            </a:endParaRPr>
          </a:p>
          <a:p>
            <a:endParaRPr lang="de-DE" sz="2000" dirty="0">
              <a:solidFill>
                <a:srgbClr val="003366"/>
              </a:solidFill>
            </a:endParaRPr>
          </a:p>
        </p:txBody>
      </p:sp>
      <p:sp>
        <p:nvSpPr>
          <p:cNvPr id="8" name="Rechteck 7">
            <a:extLst>
              <a:ext uri="{FF2B5EF4-FFF2-40B4-BE49-F238E27FC236}">
                <a16:creationId xmlns:a16="http://schemas.microsoft.com/office/drawing/2014/main" id="{617B08BB-ACB9-4FCB-A296-55BFE6319314}"/>
              </a:ext>
            </a:extLst>
          </p:cNvPr>
          <p:cNvSpPr>
            <a:spLocks noChangeArrowheads="1"/>
          </p:cNvSpPr>
          <p:nvPr/>
        </p:nvSpPr>
        <p:spPr bwMode="auto">
          <a:xfrm>
            <a:off x="0" y="-5"/>
            <a:ext cx="9144000" cy="540000"/>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sym typeface="Symbol"/>
              </a:rPr>
              <a:t>    Grenzsetzungen im päd. Alltag - mittelbar Verantwortliche</a:t>
            </a:r>
            <a:endParaRPr lang="de-DE" sz="2000" b="1" i="1" dirty="0">
              <a:solidFill>
                <a:srgbClr val="003366"/>
              </a:solidFill>
            </a:endParaRPr>
          </a:p>
        </p:txBody>
      </p:sp>
    </p:spTree>
    <p:extLst>
      <p:ext uri="{BB962C8B-B14F-4D97-AF65-F5344CB8AC3E}">
        <p14:creationId xmlns:p14="http://schemas.microsoft.com/office/powerpoint/2010/main" val="135832427"/>
      </p:ext>
    </p:extLst>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1"/>
            <a:ext cx="9144000" cy="6894195"/>
          </a:xfrm>
          <a:prstGeom prst="rect">
            <a:avLst/>
          </a:prstGeom>
          <a:solidFill>
            <a:schemeClr val="bg1"/>
          </a:solidFill>
          <a:ln w="63500">
            <a:solidFill>
              <a:srgbClr val="003366"/>
            </a:solidFill>
          </a:ln>
        </p:spPr>
        <p:txBody>
          <a:bodyPr wrap="square">
            <a:spAutoFit/>
          </a:bodyPr>
          <a:lstStyle/>
          <a:p>
            <a:pPr marL="609600" indent="-609600">
              <a:defRPr/>
            </a:pPr>
            <a:endParaRPr lang="de-DE" sz="2400" b="1" dirty="0">
              <a:solidFill>
                <a:srgbClr val="003366"/>
              </a:solidFill>
              <a:effectLst>
                <a:outerShdw blurRad="38100" dist="38100" dir="2700000" algn="tl">
                  <a:srgbClr val="000000">
                    <a:alpha val="43137"/>
                  </a:srgbClr>
                </a:outerShdw>
              </a:effectLst>
            </a:endParaRPr>
          </a:p>
          <a:p>
            <a:pPr marL="457200" lvl="0" indent="-277813">
              <a:buFont typeface="Arial" pitchFamily="34" charset="0"/>
              <a:buChar char="•"/>
            </a:pPr>
            <a:endParaRPr lang="de-DE" sz="2000" dirty="0">
              <a:solidFill>
                <a:srgbClr val="003366"/>
              </a:solidFill>
            </a:endParaRPr>
          </a:p>
          <a:p>
            <a:pPr algn="ctr"/>
            <a:r>
              <a:rPr lang="de-DE" sz="2000" b="1" dirty="0">
                <a:solidFill>
                  <a:srgbClr val="003366"/>
                </a:solidFill>
              </a:rPr>
              <a:t>10. „Fachliche Handlungsleitlinien“ bieten eine eindeutige Abgrenzung im</a:t>
            </a:r>
          </a:p>
          <a:p>
            <a:pPr algn="ctr"/>
            <a:r>
              <a:rPr lang="de-DE" sz="2000" b="1" dirty="0">
                <a:solidFill>
                  <a:srgbClr val="003366"/>
                </a:solidFill>
              </a:rPr>
              <a:t> Doppelauftrag Pädagogik - Aufsicht</a:t>
            </a:r>
            <a:r>
              <a:rPr lang="de-DE" sz="2000" b="1" dirty="0"/>
              <a:t> </a:t>
            </a:r>
          </a:p>
          <a:p>
            <a:endParaRPr lang="de-DE" b="1" dirty="0">
              <a:solidFill>
                <a:srgbClr val="003366"/>
              </a:solidFill>
            </a:endParaRPr>
          </a:p>
          <a:p>
            <a:r>
              <a:rPr lang="de-DE" sz="2000" b="1" dirty="0">
                <a:solidFill>
                  <a:srgbClr val="003366"/>
                </a:solidFill>
              </a:rPr>
              <a:t>Wichtig sind auch folgende Erkenntnisse:</a:t>
            </a:r>
          </a:p>
          <a:p>
            <a:endParaRPr lang="de-DE" sz="2000" dirty="0">
              <a:solidFill>
                <a:srgbClr val="003366"/>
              </a:solidFill>
            </a:endParaRPr>
          </a:p>
          <a:p>
            <a:pPr>
              <a:buFont typeface="Arial" pitchFamily="34" charset="0"/>
              <a:buChar char="•"/>
            </a:pPr>
            <a:r>
              <a:rPr lang="de-DE" sz="2000" dirty="0">
                <a:solidFill>
                  <a:srgbClr val="003366"/>
                </a:solidFill>
              </a:rPr>
              <a:t>   Wenn  es die  Situation  ermöglicht, d.h. keine  akute  Gefahrenlage  vorliegt, </a:t>
            </a:r>
          </a:p>
          <a:p>
            <a:r>
              <a:rPr lang="de-DE" sz="2000" dirty="0">
                <a:solidFill>
                  <a:srgbClr val="003366"/>
                </a:solidFill>
              </a:rPr>
              <a:t>     sollte Eigen-/ Fremdgefährdung  eines Kindes/ Jugendlichen päd. begegnet </a:t>
            </a:r>
          </a:p>
          <a:p>
            <a:r>
              <a:rPr lang="de-DE" sz="2000" dirty="0">
                <a:solidFill>
                  <a:srgbClr val="003366"/>
                </a:solidFill>
              </a:rPr>
              <a:t>     werden, z.B. mittels eines Gesprächs. Dies kann im  weiteren  Verlauf einer </a:t>
            </a:r>
          </a:p>
          <a:p>
            <a:r>
              <a:rPr lang="de-DE" sz="2000" dirty="0">
                <a:solidFill>
                  <a:srgbClr val="003366"/>
                </a:solidFill>
              </a:rPr>
              <a:t>     akuten Gefahrenlage entgegen wirken, Maßnahmen der Gefahrenabwehr u. </a:t>
            </a:r>
          </a:p>
          <a:p>
            <a:r>
              <a:rPr lang="de-DE" sz="2000" dirty="0">
                <a:solidFill>
                  <a:srgbClr val="003366"/>
                </a:solidFill>
              </a:rPr>
              <a:t>     damit verbundene Eingriffe in Kindesrechte entbehrlich machen.</a:t>
            </a:r>
          </a:p>
          <a:p>
            <a:pPr>
              <a:buFont typeface="Arial" pitchFamily="34" charset="0"/>
              <a:buChar char="•"/>
            </a:pPr>
            <a:r>
              <a:rPr lang="de-DE" sz="2000" dirty="0">
                <a:solidFill>
                  <a:srgbClr val="003366"/>
                </a:solidFill>
              </a:rPr>
              <a:t>   Sofern einer akuten Gefährdung mittels Maßnahmen der Gefahrenabwehr </a:t>
            </a:r>
          </a:p>
          <a:p>
            <a:r>
              <a:rPr lang="de-DE" sz="2000" dirty="0">
                <a:solidFill>
                  <a:srgbClr val="003366"/>
                </a:solidFill>
              </a:rPr>
              <a:t>    begegnet wird, entspricht der damit verbundene Eingriff in ein Kindesrecht </a:t>
            </a:r>
          </a:p>
          <a:p>
            <a:r>
              <a:rPr lang="de-DE" sz="2000" dirty="0">
                <a:solidFill>
                  <a:srgbClr val="003366"/>
                </a:solidFill>
              </a:rPr>
              <a:t>    (z.B. Festhalten) nur dann der rechtlichen Voraussetzung „geeignet“, wenn </a:t>
            </a:r>
          </a:p>
          <a:p>
            <a:r>
              <a:rPr lang="de-DE" sz="2000" dirty="0">
                <a:solidFill>
                  <a:srgbClr val="003366"/>
                </a:solidFill>
              </a:rPr>
              <a:t>    der Vorfall pädagogisch aufgearbeitet wird.</a:t>
            </a:r>
          </a:p>
          <a:p>
            <a:pPr marL="263525" indent="-263525">
              <a:buFont typeface="Arial" pitchFamily="34" charset="0"/>
              <a:buChar char="•"/>
            </a:pPr>
            <a:r>
              <a:rPr lang="de-DE" sz="2000" dirty="0">
                <a:solidFill>
                  <a:srgbClr val="003366"/>
                </a:solidFill>
              </a:rPr>
              <a:t>Im </a:t>
            </a:r>
            <a:r>
              <a:rPr lang="de-DE" sz="2000" dirty="0" err="1">
                <a:solidFill>
                  <a:srgbClr val="003366"/>
                </a:solidFill>
              </a:rPr>
              <a:t>Medizinalrecht</a:t>
            </a:r>
            <a:r>
              <a:rPr lang="de-DE" sz="2000" dirty="0">
                <a:solidFill>
                  <a:srgbClr val="003366"/>
                </a:solidFill>
              </a:rPr>
              <a:t>  gilt für  die  empirisch  entwickelten  "Regeln ärztl. Kunst", dass eine in diesem fachlichen Rahmen durchgeführte Behandlung vom Ein- </a:t>
            </a:r>
            <a:r>
              <a:rPr lang="de-DE" sz="2000" dirty="0" err="1">
                <a:solidFill>
                  <a:srgbClr val="003366"/>
                </a:solidFill>
              </a:rPr>
              <a:t>verständnis</a:t>
            </a:r>
            <a:r>
              <a:rPr lang="de-DE" sz="2000" dirty="0">
                <a:solidFill>
                  <a:srgbClr val="003366"/>
                </a:solidFill>
              </a:rPr>
              <a:t> der/des </a:t>
            </a:r>
            <a:r>
              <a:rPr lang="de-DE" sz="2000" dirty="0" err="1">
                <a:solidFill>
                  <a:srgbClr val="003366"/>
                </a:solidFill>
              </a:rPr>
              <a:t>PatientIn</a:t>
            </a:r>
            <a:r>
              <a:rPr lang="de-DE" sz="2000" dirty="0">
                <a:solidFill>
                  <a:srgbClr val="003366"/>
                </a:solidFill>
              </a:rPr>
              <a:t> getragen ist= keine strafbare Körperverletzung. In außerfamiliärer </a:t>
            </a:r>
            <a:r>
              <a:rPr lang="de-DE" sz="2000" dirty="0" err="1">
                <a:solidFill>
                  <a:srgbClr val="003366"/>
                </a:solidFill>
              </a:rPr>
              <a:t>Pädagigik</a:t>
            </a:r>
            <a:r>
              <a:rPr lang="de-DE" sz="2000" dirty="0">
                <a:solidFill>
                  <a:srgbClr val="003366"/>
                </a:solidFill>
              </a:rPr>
              <a:t> würden „Leitlinien päd. Kunst“ dazu </a:t>
            </a:r>
            <a:r>
              <a:rPr lang="de-DE" sz="2000" dirty="0" err="1">
                <a:solidFill>
                  <a:srgbClr val="003366"/>
                </a:solidFill>
              </a:rPr>
              <a:t>führen,dass</a:t>
            </a:r>
            <a:r>
              <a:rPr lang="de-DE" sz="2000" dirty="0">
                <a:solidFill>
                  <a:srgbClr val="003366"/>
                </a:solidFill>
              </a:rPr>
              <a:t> in solchem  Rahmen ausformulierter  Erziehungsethik durchgeführte </a:t>
            </a:r>
            <a:r>
              <a:rPr lang="de-DE" sz="2000" dirty="0" err="1">
                <a:solidFill>
                  <a:srgbClr val="003366"/>
                </a:solidFill>
              </a:rPr>
              <a:t>Erziehg</a:t>
            </a:r>
            <a:r>
              <a:rPr lang="de-DE" sz="2000" dirty="0">
                <a:solidFill>
                  <a:srgbClr val="003366"/>
                </a:solidFill>
              </a:rPr>
              <a:t>. vom Erziehungsauftrag gedeckt ist, d.h. von </a:t>
            </a:r>
            <a:r>
              <a:rPr lang="de-DE" sz="2000" dirty="0" err="1">
                <a:solidFill>
                  <a:srgbClr val="003366"/>
                </a:solidFill>
              </a:rPr>
              <a:t>obsorgerechtlicher</a:t>
            </a:r>
            <a:r>
              <a:rPr lang="de-DE" sz="2000" dirty="0">
                <a:solidFill>
                  <a:srgbClr val="003366"/>
                </a:solidFill>
              </a:rPr>
              <a:t> Zustimmung.</a:t>
            </a:r>
          </a:p>
        </p:txBody>
      </p:sp>
      <p:sp>
        <p:nvSpPr>
          <p:cNvPr id="8" name="Rechteck 7">
            <a:extLst>
              <a:ext uri="{FF2B5EF4-FFF2-40B4-BE49-F238E27FC236}">
                <a16:creationId xmlns:a16="http://schemas.microsoft.com/office/drawing/2014/main" id="{02AC3AD2-33EC-4E92-B4C6-F1FDDFC9FAA9}"/>
              </a:ext>
            </a:extLst>
          </p:cNvPr>
          <p:cNvSpPr>
            <a:spLocks noChangeArrowheads="1"/>
          </p:cNvSpPr>
          <p:nvPr/>
        </p:nvSpPr>
        <p:spPr bwMode="auto">
          <a:xfrm>
            <a:off x="0" y="-5"/>
            <a:ext cx="9144000" cy="540000"/>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sym typeface="Symbol"/>
              </a:rPr>
              <a:t>    Grenzsetzungen im päd. Alltag - mittelbar Verantwortliche</a:t>
            </a:r>
            <a:endParaRPr lang="de-DE" sz="2000" b="1" i="1" dirty="0">
              <a:solidFill>
                <a:srgbClr val="003366"/>
              </a:solidFill>
            </a:endParaRPr>
          </a:p>
        </p:txBody>
      </p:sp>
    </p:spTree>
    <p:extLst>
      <p:ext uri="{BB962C8B-B14F-4D97-AF65-F5344CB8AC3E}">
        <p14:creationId xmlns:p14="http://schemas.microsoft.com/office/powerpoint/2010/main" val="2678399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 calcmode="lin" valueType="num">
                                      <p:cBhvr additive="base">
                                        <p:cTn id="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anim calcmode="lin" valueType="num">
                                      <p:cBhvr additive="base">
                                        <p:cTn id="1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anim calcmode="lin" valueType="num">
                                      <p:cBhvr additive="base">
                                        <p:cTn id="1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anim calcmode="lin" valueType="num">
                                      <p:cBhvr additive="base">
                                        <p:cTn id="1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anim calcmode="lin" valueType="num">
                                      <p:cBhvr additive="base">
                                        <p:cTn id="2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anim calcmode="lin" valueType="num">
                                      <p:cBhvr additive="base">
                                        <p:cTn id="29"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anim calcmode="lin" valueType="num">
                                      <p:cBhvr additive="base">
                                        <p:cTn id="33"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14" end="14"/>
                                            </p:txEl>
                                          </p:spTgt>
                                        </p:tgtEl>
                                        <p:attrNameLst>
                                          <p:attrName>style.visibility</p:attrName>
                                        </p:attrNameLst>
                                      </p:cBhvr>
                                      <p:to>
                                        <p:strVal val="visible"/>
                                      </p:to>
                                    </p:set>
                                    <p:anim calcmode="lin" valueType="num">
                                      <p:cBhvr additive="base">
                                        <p:cTn id="37"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15" end="15"/>
                                            </p:txEl>
                                          </p:spTgt>
                                        </p:tgtEl>
                                        <p:attrNameLst>
                                          <p:attrName>style.visibility</p:attrName>
                                        </p:attrNameLst>
                                      </p:cBhvr>
                                      <p:to>
                                        <p:strVal val="visible"/>
                                      </p:to>
                                    </p:set>
                                    <p:anim calcmode="lin" valueType="num">
                                      <p:cBhvr additive="base">
                                        <p:cTn id="41"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16" end="16"/>
                                            </p:txEl>
                                          </p:spTgt>
                                        </p:tgtEl>
                                        <p:attrNameLst>
                                          <p:attrName>style.visibility</p:attrName>
                                        </p:attrNameLst>
                                      </p:cBhvr>
                                      <p:to>
                                        <p:strVal val="visible"/>
                                      </p:to>
                                    </p:set>
                                    <p:anim calcmode="lin" valueType="num">
                                      <p:cBhvr additive="base">
                                        <p:cTn id="47"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557982"/>
            <a:ext cx="9144000" cy="6300000"/>
          </a:xfrm>
          <a:prstGeom prst="rect">
            <a:avLst/>
          </a:prstGeom>
          <a:solidFill>
            <a:schemeClr val="bg1"/>
          </a:solidFill>
          <a:ln w="63500">
            <a:solidFill>
              <a:srgbClr val="003366"/>
            </a:solidFill>
          </a:ln>
        </p:spPr>
        <p:txBody>
          <a:bodyPr wrap="square">
            <a:spAutoFit/>
          </a:bodyPr>
          <a:lstStyle/>
          <a:p>
            <a:pPr algn="ctr"/>
            <a:r>
              <a:rPr lang="de-DE" sz="2000" b="1" dirty="0">
                <a:solidFill>
                  <a:srgbClr val="003366"/>
                </a:solidFill>
              </a:rPr>
              <a:t>10. Trägerverantwortung / Fachliche Handlungsleitlinien</a:t>
            </a:r>
            <a:r>
              <a:rPr lang="de-DE" sz="2000" dirty="0">
                <a:solidFill>
                  <a:srgbClr val="003366"/>
                </a:solidFill>
              </a:rPr>
              <a:t> </a:t>
            </a:r>
          </a:p>
          <a:p>
            <a:pPr algn="ctr"/>
            <a:endParaRPr lang="de-DE" sz="2000" dirty="0">
              <a:solidFill>
                <a:srgbClr val="003366"/>
              </a:solidFill>
            </a:endParaRPr>
          </a:p>
          <a:p>
            <a:pPr algn="just"/>
            <a:r>
              <a:rPr lang="de-DE" sz="2000" b="1" dirty="0">
                <a:solidFill>
                  <a:srgbClr val="003366"/>
                </a:solidFill>
              </a:rPr>
              <a:t>Die rechtliche Wirkung „fachlicher Handlungsleitlinien“:</a:t>
            </a:r>
          </a:p>
          <a:p>
            <a:pPr algn="ctr"/>
            <a:endParaRPr lang="de-DE" sz="2000" dirty="0">
              <a:solidFill>
                <a:srgbClr val="003366"/>
              </a:solidFill>
            </a:endParaRPr>
          </a:p>
          <a:p>
            <a:pPr marL="536575" indent="-273050">
              <a:buFont typeface="Arial" pitchFamily="34" charset="0"/>
              <a:buChar char="•"/>
            </a:pPr>
            <a:r>
              <a:rPr lang="de-DE" sz="2000" dirty="0">
                <a:solidFill>
                  <a:srgbClr val="003366"/>
                </a:solidFill>
              </a:rPr>
              <a:t>Solange  fachliche  </a:t>
            </a:r>
            <a:r>
              <a:rPr lang="de-DE" sz="2000" dirty="0" err="1">
                <a:solidFill>
                  <a:srgbClr val="003366"/>
                </a:solidFill>
              </a:rPr>
              <a:t>Handlgs.leitlinien</a:t>
            </a:r>
            <a:r>
              <a:rPr lang="de-DE" sz="2000" dirty="0">
                <a:solidFill>
                  <a:srgbClr val="003366"/>
                </a:solidFill>
              </a:rPr>
              <a:t> fehlen, erstreckt sich die  </a:t>
            </a:r>
            <a:r>
              <a:rPr lang="de-DE" sz="2000" dirty="0" err="1">
                <a:solidFill>
                  <a:srgbClr val="003366"/>
                </a:solidFill>
              </a:rPr>
              <a:t>stillschwei</a:t>
            </a:r>
            <a:r>
              <a:rPr lang="de-DE" sz="2000" dirty="0">
                <a:solidFill>
                  <a:srgbClr val="003366"/>
                </a:solidFill>
              </a:rPr>
              <a:t>- </a:t>
            </a:r>
            <a:r>
              <a:rPr lang="de-DE" sz="2000" dirty="0" err="1">
                <a:solidFill>
                  <a:srgbClr val="003366"/>
                </a:solidFill>
              </a:rPr>
              <a:t>gende</a:t>
            </a:r>
            <a:r>
              <a:rPr lang="de-DE" sz="2000" dirty="0">
                <a:solidFill>
                  <a:srgbClr val="003366"/>
                </a:solidFill>
              </a:rPr>
              <a:t> </a:t>
            </a:r>
            <a:r>
              <a:rPr lang="de-DE" sz="2000" dirty="0" err="1">
                <a:solidFill>
                  <a:srgbClr val="003366"/>
                </a:solidFill>
              </a:rPr>
              <a:t>Zustimmg</a:t>
            </a:r>
            <a:r>
              <a:rPr lang="de-DE" sz="2000" dirty="0">
                <a:solidFill>
                  <a:srgbClr val="003366"/>
                </a:solidFill>
              </a:rPr>
              <a:t>. </a:t>
            </a:r>
            <a:r>
              <a:rPr lang="de-DE" sz="2000" dirty="0" err="1">
                <a:solidFill>
                  <a:srgbClr val="003366"/>
                </a:solidFill>
              </a:rPr>
              <a:t>Obsorgeberechtigter</a:t>
            </a:r>
            <a:r>
              <a:rPr lang="de-DE" sz="2000" dirty="0">
                <a:solidFill>
                  <a:srgbClr val="003366"/>
                </a:solidFill>
              </a:rPr>
              <a:t> nur im allg. Sinn auf das für sie vor- </a:t>
            </a:r>
            <a:r>
              <a:rPr lang="de-DE" sz="2000" dirty="0" err="1">
                <a:solidFill>
                  <a:srgbClr val="003366"/>
                </a:solidFill>
              </a:rPr>
              <a:t>hersehbare</a:t>
            </a:r>
            <a:r>
              <a:rPr lang="de-DE" sz="2000" dirty="0">
                <a:solidFill>
                  <a:srgbClr val="003366"/>
                </a:solidFill>
              </a:rPr>
              <a:t> Erziehungsverhalten. Für einzelne, diesen Rahmen verlassen- de  Erziehungsmethoden  müsste eine  ausdrückliche Zustimmung im Ein- </a:t>
            </a:r>
            <a:r>
              <a:rPr lang="de-DE" sz="2000" dirty="0" err="1">
                <a:solidFill>
                  <a:srgbClr val="003366"/>
                </a:solidFill>
              </a:rPr>
              <a:t>zelfall</a:t>
            </a:r>
            <a:r>
              <a:rPr lang="de-DE" sz="2000" dirty="0">
                <a:solidFill>
                  <a:srgbClr val="003366"/>
                </a:solidFill>
              </a:rPr>
              <a:t> eingeholt werden. </a:t>
            </a:r>
          </a:p>
          <a:p>
            <a:pPr marL="536575" indent="-273050">
              <a:buFont typeface="Arial" pitchFamily="34" charset="0"/>
              <a:buChar char="•"/>
            </a:pPr>
            <a:endParaRPr lang="de-DE" sz="2000" dirty="0">
              <a:solidFill>
                <a:srgbClr val="003366"/>
              </a:solidFill>
            </a:endParaRPr>
          </a:p>
          <a:p>
            <a:pPr marL="536575" indent="-273050">
              <a:buFont typeface="Arial" pitchFamily="34" charset="0"/>
              <a:buChar char="•"/>
            </a:pPr>
            <a:r>
              <a:rPr lang="de-DE" sz="2000" dirty="0">
                <a:solidFill>
                  <a:srgbClr val="003366"/>
                </a:solidFill>
              </a:rPr>
              <a:t>Soweit Anbieter  </a:t>
            </a:r>
            <a:r>
              <a:rPr lang="de-DE" sz="2000" dirty="0" err="1">
                <a:solidFill>
                  <a:srgbClr val="003366"/>
                </a:solidFill>
              </a:rPr>
              <a:t>fachl</a:t>
            </a:r>
            <a:r>
              <a:rPr lang="de-DE" sz="2000" dirty="0">
                <a:solidFill>
                  <a:srgbClr val="003366"/>
                </a:solidFill>
              </a:rPr>
              <a:t>. Handlungsleitlinien  besitzen, konkretisiert sich  die Zustimmung auf die dort beschriebene </a:t>
            </a:r>
            <a:r>
              <a:rPr lang="de-DE" sz="2000" dirty="0" err="1">
                <a:solidFill>
                  <a:srgbClr val="003366"/>
                </a:solidFill>
              </a:rPr>
              <a:t>pädag</a:t>
            </a:r>
            <a:r>
              <a:rPr lang="de-DE" sz="2000" dirty="0">
                <a:solidFill>
                  <a:srgbClr val="003366"/>
                </a:solidFill>
              </a:rPr>
              <a:t>. Haltung  des  Anbieters und das damit verbundene </a:t>
            </a:r>
            <a:r>
              <a:rPr lang="de-DE" sz="2000" dirty="0" err="1">
                <a:solidFill>
                  <a:srgbClr val="003366"/>
                </a:solidFill>
              </a:rPr>
              <a:t>päd.Verhalten</a:t>
            </a:r>
            <a:r>
              <a:rPr lang="de-DE" sz="2000" dirty="0">
                <a:solidFill>
                  <a:srgbClr val="003366"/>
                </a:solidFill>
              </a:rPr>
              <a:t>. Hierbei ist  jedoch zu </a:t>
            </a:r>
            <a:r>
              <a:rPr lang="de-DE" sz="2000" dirty="0" err="1">
                <a:solidFill>
                  <a:srgbClr val="003366"/>
                </a:solidFill>
              </a:rPr>
              <a:t>beachten,dass</a:t>
            </a:r>
            <a:r>
              <a:rPr lang="de-DE" sz="2000" dirty="0">
                <a:solidFill>
                  <a:srgbClr val="003366"/>
                </a:solidFill>
              </a:rPr>
              <a:t>  "fachliche Handlungsleitlinien" von d. </a:t>
            </a:r>
            <a:r>
              <a:rPr lang="de-DE" sz="2000" dirty="0" err="1">
                <a:solidFill>
                  <a:srgbClr val="003366"/>
                </a:solidFill>
              </a:rPr>
              <a:t>Obsorgeberechtigten</a:t>
            </a:r>
            <a:r>
              <a:rPr lang="de-DE" sz="2000" dirty="0">
                <a:solidFill>
                  <a:srgbClr val="003366"/>
                </a:solidFill>
              </a:rPr>
              <a:t> unterschrieben werden u. dass es auch Missbrauch des </a:t>
            </a:r>
            <a:r>
              <a:rPr lang="de-DE" sz="2000" dirty="0" err="1">
                <a:solidFill>
                  <a:srgbClr val="003366"/>
                </a:solidFill>
              </a:rPr>
              <a:t>Obsorgerechts</a:t>
            </a:r>
            <a:r>
              <a:rPr lang="de-DE" sz="2000" dirty="0">
                <a:solidFill>
                  <a:srgbClr val="003366"/>
                </a:solidFill>
              </a:rPr>
              <a:t> gibt (= die </a:t>
            </a:r>
            <a:r>
              <a:rPr lang="de-DE" sz="2000" dirty="0" err="1">
                <a:solidFill>
                  <a:srgbClr val="003366"/>
                </a:solidFill>
              </a:rPr>
              <a:t>Zustim-mung</a:t>
            </a:r>
            <a:r>
              <a:rPr lang="de-DE" sz="2000" dirty="0">
                <a:solidFill>
                  <a:srgbClr val="003366"/>
                </a:solidFill>
              </a:rPr>
              <a:t> beinhaltet eine Kindeswohlgefährdung oder stellt eine Straftat dar).</a:t>
            </a:r>
          </a:p>
          <a:p>
            <a:pPr marL="536575" indent="-273050">
              <a:buFont typeface="Arial" pitchFamily="34" charset="0"/>
              <a:buChar char="•"/>
            </a:pPr>
            <a:endParaRPr lang="de-DE" sz="2000" dirty="0">
              <a:solidFill>
                <a:srgbClr val="003366"/>
              </a:solidFill>
            </a:endParaRPr>
          </a:p>
          <a:p>
            <a:pPr marL="541338" indent="-274638">
              <a:buFont typeface="Arial" pitchFamily="34" charset="0"/>
              <a:buChar char="•"/>
            </a:pPr>
            <a:r>
              <a:rPr lang="de-DE" sz="2000" dirty="0">
                <a:solidFill>
                  <a:srgbClr val="003366"/>
                </a:solidFill>
              </a:rPr>
              <a:t>Die Leitlinie sollte Grundlage eines </a:t>
            </a:r>
            <a:r>
              <a:rPr lang="de-DE" sz="2000" b="1" dirty="0">
                <a:solidFill>
                  <a:srgbClr val="003366"/>
                </a:solidFill>
              </a:rPr>
              <a:t>Qualitätsdialoges zwischen Anbieter u. Jugendbehörden </a:t>
            </a:r>
            <a:r>
              <a:rPr lang="de-DE" sz="2000" dirty="0">
                <a:solidFill>
                  <a:srgbClr val="003366"/>
                </a:solidFill>
              </a:rPr>
              <a:t>sein. So könnte  im Kontext </a:t>
            </a:r>
            <a:r>
              <a:rPr lang="de-DE" sz="2000" dirty="0" err="1">
                <a:solidFill>
                  <a:srgbClr val="003366"/>
                </a:solidFill>
              </a:rPr>
              <a:t>einheitl</a:t>
            </a:r>
            <a:r>
              <a:rPr lang="de-DE" sz="2000" dirty="0">
                <a:solidFill>
                  <a:srgbClr val="003366"/>
                </a:solidFill>
              </a:rPr>
              <a:t>. </a:t>
            </a:r>
            <a:r>
              <a:rPr lang="de-DE" sz="2000" dirty="0" err="1">
                <a:solidFill>
                  <a:srgbClr val="003366"/>
                </a:solidFill>
              </a:rPr>
              <a:t>Kindeswohlver</a:t>
            </a:r>
            <a:r>
              <a:rPr lang="de-DE" sz="2000" dirty="0">
                <a:solidFill>
                  <a:srgbClr val="003366"/>
                </a:solidFill>
              </a:rPr>
              <a:t>- </a:t>
            </a:r>
          </a:p>
          <a:p>
            <a:r>
              <a:rPr lang="de-DE" sz="2000" dirty="0">
                <a:solidFill>
                  <a:srgbClr val="003366"/>
                </a:solidFill>
              </a:rPr>
              <a:t>        </a:t>
            </a:r>
            <a:r>
              <a:rPr lang="de-DE" sz="2000" dirty="0" err="1">
                <a:solidFill>
                  <a:srgbClr val="003366"/>
                </a:solidFill>
              </a:rPr>
              <a:t>ständnisses</a:t>
            </a:r>
            <a:r>
              <a:rPr lang="de-DE" sz="2000" dirty="0">
                <a:solidFill>
                  <a:srgbClr val="003366"/>
                </a:solidFill>
              </a:rPr>
              <a:t> eine gesicherte Grundlage geschaffen werden.</a:t>
            </a:r>
          </a:p>
          <a:p>
            <a:pPr marL="536575" indent="-273050">
              <a:buFont typeface="Arial" pitchFamily="34" charset="0"/>
              <a:buChar char="•"/>
            </a:pPr>
            <a:endParaRPr lang="de-DE" sz="2000" dirty="0">
              <a:solidFill>
                <a:srgbClr val="003366"/>
              </a:solidFill>
            </a:endParaRPr>
          </a:p>
          <a:p>
            <a:pPr marL="536575" indent="-273050">
              <a:buFont typeface="Arial" pitchFamily="34" charset="0"/>
              <a:buChar char="•"/>
            </a:pPr>
            <a:endParaRPr lang="de-DE" sz="2000" dirty="0">
              <a:solidFill>
                <a:srgbClr val="003366"/>
              </a:solidFill>
            </a:endParaRPr>
          </a:p>
          <a:p>
            <a:pPr marL="536575" indent="-273050">
              <a:buFont typeface="Arial" pitchFamily="34" charset="0"/>
              <a:buChar char="•"/>
            </a:pPr>
            <a:endParaRPr lang="de-DE" sz="2000" dirty="0">
              <a:solidFill>
                <a:srgbClr val="003366"/>
              </a:solidFill>
            </a:endParaRPr>
          </a:p>
          <a:p>
            <a:pPr marL="536575" indent="-273050">
              <a:buFont typeface="Arial" pitchFamily="34" charset="0"/>
              <a:buChar char="•"/>
            </a:pPr>
            <a:endParaRPr lang="de-DE" sz="2000" dirty="0">
              <a:solidFill>
                <a:srgbClr val="003366"/>
              </a:solidFill>
            </a:endParaRPr>
          </a:p>
          <a:p>
            <a:pPr marL="536575" indent="-273050">
              <a:buFont typeface="Arial" pitchFamily="34" charset="0"/>
              <a:buChar char="•"/>
            </a:pPr>
            <a:endParaRPr lang="de-DE" sz="2000" dirty="0">
              <a:solidFill>
                <a:srgbClr val="003366"/>
              </a:solidFill>
            </a:endParaRPr>
          </a:p>
          <a:p>
            <a:pPr marL="536575" indent="-273050">
              <a:buFont typeface="Arial" pitchFamily="34" charset="0"/>
              <a:buChar char="•"/>
            </a:pPr>
            <a:endParaRPr lang="de-DE" sz="2000" dirty="0">
              <a:solidFill>
                <a:srgbClr val="003366"/>
              </a:solidFill>
            </a:endParaRPr>
          </a:p>
        </p:txBody>
      </p:sp>
      <p:sp>
        <p:nvSpPr>
          <p:cNvPr id="8" name="Rechteck 7">
            <a:extLst>
              <a:ext uri="{FF2B5EF4-FFF2-40B4-BE49-F238E27FC236}">
                <a16:creationId xmlns:a16="http://schemas.microsoft.com/office/drawing/2014/main" id="{7D3C1419-CADB-4B21-9C8F-B1EEE194CDC1}"/>
              </a:ext>
            </a:extLst>
          </p:cNvPr>
          <p:cNvSpPr>
            <a:spLocks noChangeArrowheads="1"/>
          </p:cNvSpPr>
          <p:nvPr/>
        </p:nvSpPr>
        <p:spPr bwMode="auto">
          <a:xfrm>
            <a:off x="0" y="-5"/>
            <a:ext cx="9144000" cy="540000"/>
          </a:xfrm>
          <a:prstGeom prst="rect">
            <a:avLst/>
          </a:prstGeom>
          <a:solidFill>
            <a:schemeClr val="bg1"/>
          </a:solidFill>
          <a:ln w="63500">
            <a:solidFill>
              <a:srgbClr val="003366"/>
            </a:solidFill>
            <a:miter lim="800000"/>
            <a:headEnd/>
            <a:tailEnd/>
          </a:ln>
        </p:spPr>
        <p:txBody>
          <a:bodyPr wrap="square">
            <a:spAutoFit/>
          </a:bodyPr>
          <a:lstStyle/>
          <a:p>
            <a:pPr lvl="0">
              <a:tabLst>
                <a:tab pos="3321050" algn="l"/>
              </a:tabLst>
            </a:pPr>
            <a:r>
              <a:rPr lang="de-DE" sz="2400" b="1" dirty="0">
                <a:solidFill>
                  <a:srgbClr val="003366"/>
                </a:solidFill>
                <a:effectLst>
                  <a:outerShdw blurRad="38100" dist="38100" dir="2700000" algn="tl">
                    <a:srgbClr val="000000">
                      <a:alpha val="43137"/>
                    </a:srgbClr>
                  </a:outerShdw>
                </a:effectLst>
                <a:sym typeface="Symbol"/>
              </a:rPr>
              <a:t>    Grenzsetzungen im päd. Alltag - mittelbar Verantwortliche</a:t>
            </a:r>
            <a:endParaRPr lang="de-DE" sz="2000" b="1" i="1" dirty="0">
              <a:solidFill>
                <a:srgbClr val="003366"/>
              </a:solidFill>
            </a:endParaRPr>
          </a:p>
        </p:txBody>
      </p:sp>
    </p:spTree>
    <p:extLst>
      <p:ext uri="{BB962C8B-B14F-4D97-AF65-F5344CB8AC3E}">
        <p14:creationId xmlns:p14="http://schemas.microsoft.com/office/powerpoint/2010/main" val="20378264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 calcmode="lin" valueType="num">
                                      <p:cBhvr additive="base">
                                        <p:cTn id="1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 calcmode="lin" valueType="num">
                                      <p:cBhvr additive="base">
                                        <p:cTn id="1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anim calcmode="lin" valueType="num">
                                      <p:cBhvr additive="base">
                                        <p:cTn id="2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1"/>
            <a:ext cx="9144000" cy="6876000"/>
          </a:xfrm>
          <a:prstGeom prst="rect">
            <a:avLst/>
          </a:prstGeom>
          <a:solidFill>
            <a:schemeClr val="bg1"/>
          </a:solidFill>
          <a:ln w="63500">
            <a:solidFill>
              <a:srgbClr val="003366"/>
            </a:solidFill>
          </a:ln>
        </p:spPr>
        <p:txBody>
          <a:bodyPr wrap="square">
            <a:spAutoFit/>
          </a:bodyPr>
          <a:lstStyle/>
          <a:p>
            <a:pPr marL="609600" indent="-609600">
              <a:defRPr/>
            </a:pPr>
            <a:endParaRPr lang="de-DE" sz="2400" b="1" dirty="0">
              <a:solidFill>
                <a:srgbClr val="003366"/>
              </a:solidFill>
              <a:effectLst>
                <a:outerShdw blurRad="38100" dist="38100" dir="2700000" algn="tl">
                  <a:srgbClr val="000000">
                    <a:alpha val="43137"/>
                  </a:srgbClr>
                </a:outerShdw>
              </a:effectLst>
            </a:endParaRPr>
          </a:p>
          <a:p>
            <a:pPr algn="ctr"/>
            <a:endParaRPr lang="de-DE" sz="2000" b="1" dirty="0">
              <a:solidFill>
                <a:srgbClr val="003366"/>
              </a:solidFill>
            </a:endParaRPr>
          </a:p>
          <a:p>
            <a:pPr algn="ctr"/>
            <a:r>
              <a:rPr lang="de-DE" sz="2000" b="1" dirty="0">
                <a:solidFill>
                  <a:srgbClr val="003366"/>
                </a:solidFill>
              </a:rPr>
              <a:t>Auszug: Inhalt „fachlicher Handlungsleitlinien“ </a:t>
            </a:r>
            <a:r>
              <a:rPr lang="de-DE" sz="2000" b="1" dirty="0">
                <a:solidFill>
                  <a:srgbClr val="003366"/>
                </a:solidFill>
                <a:sym typeface="Symbol"/>
              </a:rPr>
              <a:t></a:t>
            </a:r>
            <a:r>
              <a:rPr lang="de-DE" sz="2000" b="1" dirty="0">
                <a:solidFill>
                  <a:srgbClr val="003366"/>
                </a:solidFill>
              </a:rPr>
              <a:t>  Präambel</a:t>
            </a:r>
          </a:p>
          <a:p>
            <a:endParaRPr lang="de-DE" sz="2000" b="1" dirty="0">
              <a:solidFill>
                <a:srgbClr val="003366"/>
              </a:solidFill>
            </a:endParaRPr>
          </a:p>
          <a:p>
            <a:r>
              <a:rPr lang="de-DE" sz="2000" dirty="0">
                <a:solidFill>
                  <a:srgbClr val="003366"/>
                </a:solidFill>
              </a:rPr>
              <a:t>Das Fehlen einer praxisgerechten „Gewalt“- Definition im „Gewaltverbot der Er- </a:t>
            </a:r>
            <a:r>
              <a:rPr lang="de-DE" sz="2000" dirty="0" err="1">
                <a:solidFill>
                  <a:srgbClr val="003366"/>
                </a:solidFill>
              </a:rPr>
              <a:t>ziehung</a:t>
            </a:r>
            <a:r>
              <a:rPr lang="de-DE" sz="2000" dirty="0">
                <a:solidFill>
                  <a:srgbClr val="003366"/>
                </a:solidFill>
              </a:rPr>
              <a:t>“, verbunden  mit mangelhafter  Transparenz  im  Thema  „</a:t>
            </a:r>
            <a:r>
              <a:rPr lang="de-DE" sz="2000" dirty="0" err="1">
                <a:solidFill>
                  <a:srgbClr val="003366"/>
                </a:solidFill>
              </a:rPr>
              <a:t>Handlungssi</a:t>
            </a:r>
            <a:r>
              <a:rPr lang="de-DE" sz="2000" dirty="0">
                <a:solidFill>
                  <a:srgbClr val="003366"/>
                </a:solidFill>
              </a:rPr>
              <a:t>- </a:t>
            </a:r>
            <a:r>
              <a:rPr lang="de-DE" sz="2000" dirty="0" err="1">
                <a:solidFill>
                  <a:srgbClr val="003366"/>
                </a:solidFill>
              </a:rPr>
              <a:t>cherheit</a:t>
            </a:r>
            <a:r>
              <a:rPr lang="de-DE" sz="2000" dirty="0">
                <a:solidFill>
                  <a:srgbClr val="003366"/>
                </a:solidFill>
              </a:rPr>
              <a:t>“, unzureichende Beratung von </a:t>
            </a:r>
            <a:r>
              <a:rPr lang="de-DE" sz="2000" dirty="0" err="1">
                <a:solidFill>
                  <a:srgbClr val="003366"/>
                </a:solidFill>
              </a:rPr>
              <a:t>Jugd.behörden</a:t>
            </a:r>
            <a:r>
              <a:rPr lang="de-DE" sz="2000" dirty="0">
                <a:solidFill>
                  <a:srgbClr val="003366"/>
                </a:solidFill>
              </a:rPr>
              <a:t> in kritischen Situationen des päd. Alltags und Beliebigkeit in deren Kindeswohlinterpretation, sind für uns Anlass, durch die nachfolgenden Leitlinien zu verbesserter Handlungssicherheit  beizutragen. Wir als Träger … nehmen damit sowohl intern für unsere </a:t>
            </a:r>
            <a:r>
              <a:rPr lang="de-DE" sz="2000" dirty="0" err="1">
                <a:solidFill>
                  <a:srgbClr val="003366"/>
                </a:solidFill>
              </a:rPr>
              <a:t>KollegIn</a:t>
            </a:r>
            <a:r>
              <a:rPr lang="de-DE" sz="2000" dirty="0">
                <a:solidFill>
                  <a:srgbClr val="003366"/>
                </a:solidFill>
              </a:rPr>
              <a:t>- </a:t>
            </a:r>
            <a:r>
              <a:rPr lang="de-DE" sz="2000" dirty="0" err="1">
                <a:solidFill>
                  <a:srgbClr val="003366"/>
                </a:solidFill>
              </a:rPr>
              <a:t>nen</a:t>
            </a:r>
            <a:r>
              <a:rPr lang="de-DE" sz="2000" dirty="0">
                <a:solidFill>
                  <a:srgbClr val="003366"/>
                </a:solidFill>
              </a:rPr>
              <a:t> als auch selbstbindend gegenüber </a:t>
            </a:r>
            <a:r>
              <a:rPr lang="de-DE" sz="2000" dirty="0" err="1">
                <a:solidFill>
                  <a:srgbClr val="003366"/>
                </a:solidFill>
              </a:rPr>
              <a:t>Obsorgeberechtigten</a:t>
            </a:r>
            <a:r>
              <a:rPr lang="de-DE" sz="2000" dirty="0">
                <a:solidFill>
                  <a:srgbClr val="003366"/>
                </a:solidFill>
              </a:rPr>
              <a:t>, Jugendbehörden unsere Kindesschutzverantwortung selbstbindend wahr. Wir sehen die dort zum Ausdruck kommende </a:t>
            </a:r>
            <a:r>
              <a:rPr lang="de-DE" sz="2000" dirty="0" err="1">
                <a:solidFill>
                  <a:srgbClr val="003366"/>
                </a:solidFill>
              </a:rPr>
              <a:t>päd.Grundhaltung</a:t>
            </a:r>
            <a:r>
              <a:rPr lang="de-DE" sz="2000" dirty="0">
                <a:solidFill>
                  <a:srgbClr val="003366"/>
                </a:solidFill>
              </a:rPr>
              <a:t> als Orientierungsrahmen fachlicher Er- ziehungsgrenzen  u. gehen  davon aus, dass zukünftig überregionale „Leitlinien päd. Kunst“ als ausformulierte  </a:t>
            </a:r>
            <a:r>
              <a:rPr lang="de-DE" sz="2000" dirty="0" err="1">
                <a:solidFill>
                  <a:srgbClr val="003366"/>
                </a:solidFill>
              </a:rPr>
              <a:t>Erz.ethik</a:t>
            </a:r>
            <a:r>
              <a:rPr lang="de-DE" sz="2000" dirty="0">
                <a:solidFill>
                  <a:srgbClr val="003366"/>
                </a:solidFill>
              </a:rPr>
              <a:t> die  Leitsätze  basisorientiert begleiten.</a:t>
            </a:r>
          </a:p>
          <a:p>
            <a:r>
              <a:rPr lang="de-DE" sz="2000" dirty="0">
                <a:solidFill>
                  <a:srgbClr val="003366"/>
                </a:solidFill>
              </a:rPr>
              <a:t>Wenn wir uns darüber hinaus zu einem permanenten Qualitätszyklus </a:t>
            </a:r>
            <a:r>
              <a:rPr lang="de-DE" sz="2000" dirty="0" err="1">
                <a:solidFill>
                  <a:srgbClr val="003366"/>
                </a:solidFill>
              </a:rPr>
              <a:t>verpflich</a:t>
            </a:r>
            <a:r>
              <a:rPr lang="de-DE" sz="2000" dirty="0">
                <a:solidFill>
                  <a:srgbClr val="003366"/>
                </a:solidFill>
              </a:rPr>
              <a:t>- </a:t>
            </a:r>
            <a:r>
              <a:rPr lang="de-DE" sz="2000" dirty="0" err="1">
                <a:solidFill>
                  <a:srgbClr val="003366"/>
                </a:solidFill>
              </a:rPr>
              <a:t>ten</a:t>
            </a:r>
            <a:r>
              <a:rPr lang="de-DE" sz="2000" dirty="0">
                <a:solidFill>
                  <a:srgbClr val="003366"/>
                </a:solidFill>
              </a:rPr>
              <a:t>, der zur Weiterentwicklung der Leitsätze führt, wollen wir den Gedanken le- </a:t>
            </a:r>
            <a:r>
              <a:rPr lang="de-DE" sz="2000" dirty="0" err="1">
                <a:solidFill>
                  <a:srgbClr val="003366"/>
                </a:solidFill>
              </a:rPr>
              <a:t>ben</a:t>
            </a:r>
            <a:r>
              <a:rPr lang="de-DE" sz="2000" dirty="0">
                <a:solidFill>
                  <a:srgbClr val="003366"/>
                </a:solidFill>
              </a:rPr>
              <a:t>, schwierigen  Situationen  weitestmöglich päd. zu begegnen u. zugespitzte Situationen der Eigen- </a:t>
            </a:r>
            <a:r>
              <a:rPr lang="de-DE" sz="2000" dirty="0" err="1">
                <a:solidFill>
                  <a:srgbClr val="003366"/>
                </a:solidFill>
              </a:rPr>
              <a:t>o.Fremdgefährdung</a:t>
            </a:r>
            <a:r>
              <a:rPr lang="de-DE" sz="2000" dirty="0">
                <a:solidFill>
                  <a:srgbClr val="003366"/>
                </a:solidFill>
              </a:rPr>
              <a:t> eines K/</a:t>
            </a:r>
            <a:r>
              <a:rPr lang="de-DE" sz="2000" dirty="0" err="1">
                <a:solidFill>
                  <a:srgbClr val="003366"/>
                </a:solidFill>
              </a:rPr>
              <a:t>J.,in</a:t>
            </a:r>
            <a:r>
              <a:rPr lang="de-DE" sz="2000" dirty="0">
                <a:solidFill>
                  <a:srgbClr val="003366"/>
                </a:solidFill>
              </a:rPr>
              <a:t> denen ein päd. Zugang nicht mehr gegeben </a:t>
            </a:r>
            <a:r>
              <a:rPr lang="de-DE" sz="2000" dirty="0" err="1">
                <a:solidFill>
                  <a:srgbClr val="003366"/>
                </a:solidFill>
              </a:rPr>
              <a:t>ist,zu</a:t>
            </a:r>
            <a:r>
              <a:rPr lang="de-DE" sz="2000" dirty="0">
                <a:solidFill>
                  <a:srgbClr val="003366"/>
                </a:solidFill>
              </a:rPr>
              <a:t> vermeiden. Wir sind uns dabei d.bes. </a:t>
            </a:r>
            <a:r>
              <a:rPr lang="de-DE" sz="2000" dirty="0" err="1">
                <a:solidFill>
                  <a:srgbClr val="003366"/>
                </a:solidFill>
              </a:rPr>
              <a:t>Herausforderg</a:t>
            </a:r>
            <a:r>
              <a:rPr lang="de-DE" sz="2000" dirty="0">
                <a:solidFill>
                  <a:srgbClr val="003366"/>
                </a:solidFill>
              </a:rPr>
              <a:t>.  bewusst, die unser Doppelauftrag „Erziehen - Aufsicht“ bedingt, und wollen uns, soweit es möglich </a:t>
            </a:r>
            <a:r>
              <a:rPr lang="de-DE" sz="2000" dirty="0" err="1">
                <a:solidFill>
                  <a:srgbClr val="003366"/>
                </a:solidFill>
              </a:rPr>
              <a:t>ist,auf</a:t>
            </a:r>
            <a:r>
              <a:rPr lang="de-DE" sz="2000" dirty="0">
                <a:solidFill>
                  <a:srgbClr val="003366"/>
                </a:solidFill>
              </a:rPr>
              <a:t> keine nicht beherrschbaren „Machtspiralen“ einlassen.     </a:t>
            </a:r>
          </a:p>
        </p:txBody>
      </p:sp>
      <p:sp>
        <p:nvSpPr>
          <p:cNvPr id="7" name="Rechteck 6">
            <a:extLst>
              <a:ext uri="{FF2B5EF4-FFF2-40B4-BE49-F238E27FC236}">
                <a16:creationId xmlns:a16="http://schemas.microsoft.com/office/drawing/2014/main" id="{DD21B8B7-5358-46F9-9F9B-32E17E2B1A49}"/>
              </a:ext>
            </a:extLst>
          </p:cNvPr>
          <p:cNvSpPr>
            <a:spLocks noChangeArrowheads="1"/>
          </p:cNvSpPr>
          <p:nvPr/>
        </p:nvSpPr>
        <p:spPr bwMode="auto">
          <a:xfrm>
            <a:off x="0" y="-9"/>
            <a:ext cx="9144000" cy="461665"/>
          </a:xfrm>
          <a:prstGeom prst="rect">
            <a:avLst/>
          </a:prstGeom>
          <a:solidFill>
            <a:schemeClr val="bg1"/>
          </a:solidFill>
          <a:ln w="63500">
            <a:solidFill>
              <a:srgbClr val="003366"/>
            </a:solidFill>
            <a:miter lim="800000"/>
            <a:headEnd/>
            <a:tailEnd/>
          </a:ln>
        </p:spPr>
        <p:txBody>
          <a:bodyPr wrap="square">
            <a:spAutoFit/>
          </a:bodyPr>
          <a:lstStyle/>
          <a:p>
            <a:r>
              <a:rPr lang="de-DE" sz="2400" b="1" dirty="0">
                <a:solidFill>
                  <a:srgbClr val="003366"/>
                </a:solidFill>
                <a:effectLst>
                  <a:outerShdw blurRad="38100" dist="38100" dir="2700000" algn="tl">
                    <a:srgbClr val="000000">
                      <a:alpha val="43137"/>
                    </a:srgbClr>
                  </a:outerShdw>
                </a:effectLst>
                <a:sym typeface="Symbol"/>
              </a:rPr>
              <a:t>      </a:t>
            </a:r>
            <a:r>
              <a:rPr lang="de-DE" sz="2400" b="1" dirty="0">
                <a:solidFill>
                  <a:srgbClr val="003366"/>
                </a:solidFill>
              </a:rPr>
              <a:t>10. </a:t>
            </a:r>
            <a:r>
              <a:rPr lang="de-DE" sz="2400" b="1" dirty="0">
                <a:solidFill>
                  <a:srgbClr val="003366"/>
                </a:solidFill>
                <a:effectLst>
                  <a:outerShdw blurRad="38100" dist="38100" dir="2700000" algn="tl">
                    <a:srgbClr val="000000">
                      <a:alpha val="43137"/>
                    </a:srgbClr>
                  </a:outerShdw>
                </a:effectLst>
                <a:sym typeface="Symbol"/>
              </a:rPr>
              <a:t>Trägerverantwortung / „fachliche Handlungsleitlinien“</a:t>
            </a:r>
            <a:endParaRPr lang="de-DE" sz="2400" b="1" i="1" dirty="0">
              <a:solidFill>
                <a:srgbClr val="003366"/>
              </a:solidFill>
            </a:endParaRPr>
          </a:p>
        </p:txBody>
      </p:sp>
    </p:spTree>
    <p:extLst>
      <p:ext uri="{BB962C8B-B14F-4D97-AF65-F5344CB8AC3E}">
        <p14:creationId xmlns:p14="http://schemas.microsoft.com/office/powerpoint/2010/main" val="1782231179"/>
      </p:ext>
    </p:extLst>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6924973"/>
          </a:xfrm>
          <a:prstGeom prst="rect">
            <a:avLst/>
          </a:prstGeom>
          <a:solidFill>
            <a:schemeClr val="bg1"/>
          </a:solidFill>
          <a:ln w="63500">
            <a:solidFill>
              <a:srgbClr val="003366"/>
            </a:solidFill>
          </a:ln>
        </p:spPr>
        <p:txBody>
          <a:bodyPr wrap="square">
            <a:spAutoFit/>
          </a:bodyPr>
          <a:lstStyle/>
          <a:p>
            <a:pPr marL="609600" indent="-609600">
              <a:defRPr/>
            </a:pPr>
            <a:endParaRPr lang="de-DE" sz="2400" b="1" dirty="0">
              <a:solidFill>
                <a:srgbClr val="003366"/>
              </a:solidFill>
              <a:effectLst>
                <a:outerShdw blurRad="38100" dist="38100" dir="2700000" algn="tl">
                  <a:srgbClr val="000000">
                    <a:alpha val="43137"/>
                  </a:srgbClr>
                </a:outerShdw>
              </a:effectLst>
            </a:endParaRPr>
          </a:p>
          <a:p>
            <a:endParaRPr lang="de-DE" sz="2000" b="1" dirty="0">
              <a:solidFill>
                <a:srgbClr val="003366"/>
              </a:solidFill>
            </a:endParaRPr>
          </a:p>
          <a:p>
            <a:pPr algn="ctr"/>
            <a:r>
              <a:rPr lang="de-DE" sz="2000" b="1" dirty="0">
                <a:solidFill>
                  <a:srgbClr val="003366"/>
                </a:solidFill>
              </a:rPr>
              <a:t>Auszug: Inhalt „fachlicher Handlungsleitlinien“   1. Leitsätze</a:t>
            </a:r>
          </a:p>
          <a:p>
            <a:endParaRPr lang="de-DE" sz="2000" b="1" dirty="0">
              <a:solidFill>
                <a:srgbClr val="003366"/>
              </a:solidFill>
            </a:endParaRPr>
          </a:p>
          <a:p>
            <a:pPr marL="179388" indent="-179388">
              <a:buFontTx/>
              <a:buChar char="-"/>
            </a:pPr>
            <a:r>
              <a:rPr lang="de-DE" sz="2000" dirty="0">
                <a:solidFill>
                  <a:srgbClr val="003366"/>
                </a:solidFill>
              </a:rPr>
              <a:t> Wir bevorzugen päd. Zuwendung gegenüber verbaler Grenzsetzung wie </a:t>
            </a:r>
            <a:r>
              <a:rPr lang="de-DE" sz="2000" dirty="0" err="1">
                <a:solidFill>
                  <a:srgbClr val="003366"/>
                </a:solidFill>
              </a:rPr>
              <a:t>Ver</a:t>
            </a:r>
            <a:r>
              <a:rPr lang="de-DE" sz="2000" dirty="0">
                <a:solidFill>
                  <a:srgbClr val="003366"/>
                </a:solidFill>
              </a:rPr>
              <a:t>-  </a:t>
            </a:r>
          </a:p>
          <a:p>
            <a:pPr marL="179388" indent="-179388"/>
            <a:r>
              <a:rPr lang="de-DE" sz="2000" dirty="0">
                <a:solidFill>
                  <a:srgbClr val="003366"/>
                </a:solidFill>
              </a:rPr>
              <a:t>    </a:t>
            </a:r>
            <a:r>
              <a:rPr lang="de-DE" sz="2000" dirty="0" err="1">
                <a:solidFill>
                  <a:srgbClr val="003366"/>
                </a:solidFill>
              </a:rPr>
              <a:t>bote</a:t>
            </a:r>
            <a:r>
              <a:rPr lang="de-DE" sz="2000" dirty="0">
                <a:solidFill>
                  <a:srgbClr val="003366"/>
                </a:solidFill>
              </a:rPr>
              <a:t> u. </a:t>
            </a:r>
            <a:r>
              <a:rPr lang="de-DE" sz="2000" dirty="0" err="1">
                <a:solidFill>
                  <a:srgbClr val="003366"/>
                </a:solidFill>
              </a:rPr>
              <a:t>Strafen,Letztere</a:t>
            </a:r>
            <a:r>
              <a:rPr lang="de-DE" sz="2000" dirty="0">
                <a:solidFill>
                  <a:srgbClr val="003366"/>
                </a:solidFill>
              </a:rPr>
              <a:t> wiederum gegenüber aktiven Grenzsetzungen wie d. </a:t>
            </a:r>
          </a:p>
          <a:p>
            <a:pPr marL="179388" indent="-179388"/>
            <a:r>
              <a:rPr lang="de-DE" sz="2000" dirty="0">
                <a:solidFill>
                  <a:srgbClr val="003366"/>
                </a:solidFill>
              </a:rPr>
              <a:t>    Wegnahme von Gegenständen (z.B. Tabak/ Drogen).</a:t>
            </a:r>
          </a:p>
          <a:p>
            <a:pPr marL="179388" indent="-179388"/>
            <a:endParaRPr lang="de-DE" sz="2000" dirty="0">
              <a:solidFill>
                <a:srgbClr val="003366"/>
              </a:solidFill>
            </a:endParaRPr>
          </a:p>
          <a:p>
            <a:pPr marL="179388" indent="-179388">
              <a:buFontTx/>
              <a:buChar char="-"/>
            </a:pPr>
            <a:r>
              <a:rPr lang="de-DE" sz="2000" dirty="0">
                <a:solidFill>
                  <a:srgbClr val="003366"/>
                </a:solidFill>
              </a:rPr>
              <a:t>Sofern wir bei Eigen- oder Fremdgefährdung von Kindern/ </a:t>
            </a:r>
            <a:r>
              <a:rPr lang="de-DE" sz="2000" dirty="0" err="1">
                <a:solidFill>
                  <a:srgbClr val="003366"/>
                </a:solidFill>
              </a:rPr>
              <a:t>Jugd.lichen</a:t>
            </a:r>
            <a:r>
              <a:rPr lang="de-DE" sz="2000" dirty="0">
                <a:solidFill>
                  <a:srgbClr val="003366"/>
                </a:solidFill>
              </a:rPr>
              <a:t>. in ein Kindesrecht eingreifen, etwa ein Kind festhalten, das Andere schlägt, </a:t>
            </a:r>
            <a:r>
              <a:rPr lang="de-DE" sz="2000" dirty="0" err="1">
                <a:solidFill>
                  <a:srgbClr val="003366"/>
                </a:solidFill>
              </a:rPr>
              <a:t>orientie</a:t>
            </a:r>
            <a:r>
              <a:rPr lang="de-DE" sz="2000" dirty="0">
                <a:solidFill>
                  <a:srgbClr val="003366"/>
                </a:solidFill>
              </a:rPr>
              <a:t>- </a:t>
            </a:r>
            <a:r>
              <a:rPr lang="de-DE" sz="2000" dirty="0" err="1">
                <a:solidFill>
                  <a:srgbClr val="003366"/>
                </a:solidFill>
              </a:rPr>
              <a:t>ren</a:t>
            </a:r>
            <a:r>
              <a:rPr lang="de-DE" sz="2000" dirty="0">
                <a:solidFill>
                  <a:srgbClr val="003366"/>
                </a:solidFill>
              </a:rPr>
              <a:t> wir uns an folgenden Prinzipien:</a:t>
            </a:r>
          </a:p>
          <a:p>
            <a:pPr marL="179388" indent="-179388">
              <a:buFontTx/>
              <a:buChar char="-"/>
            </a:pPr>
            <a:endParaRPr lang="de-DE" sz="2000" dirty="0">
              <a:solidFill>
                <a:srgbClr val="003366"/>
              </a:solidFill>
            </a:endParaRPr>
          </a:p>
          <a:p>
            <a:pPr marL="263525" indent="-84138">
              <a:buFont typeface="Arial" pitchFamily="34" charset="0"/>
              <a:buChar char="•"/>
            </a:pPr>
            <a:r>
              <a:rPr lang="de-DE" sz="2000" dirty="0">
                <a:solidFill>
                  <a:srgbClr val="003366"/>
                </a:solidFill>
              </a:rPr>
              <a:t> Wir wollen, sofern dies im Einzelfall  möglich ist, neben Maßnahmen der </a:t>
            </a:r>
            <a:r>
              <a:rPr lang="de-DE" sz="2000" dirty="0" err="1">
                <a:solidFill>
                  <a:srgbClr val="003366"/>
                </a:solidFill>
              </a:rPr>
              <a:t>juri</a:t>
            </a:r>
            <a:r>
              <a:rPr lang="de-DE" sz="2000" dirty="0">
                <a:solidFill>
                  <a:srgbClr val="003366"/>
                </a:solidFill>
              </a:rPr>
              <a:t>-  </a:t>
            </a:r>
          </a:p>
          <a:p>
            <a:pPr marL="263525" indent="-84138"/>
            <a:r>
              <a:rPr lang="de-DE" sz="2000" dirty="0">
                <a:solidFill>
                  <a:srgbClr val="003366"/>
                </a:solidFill>
              </a:rPr>
              <a:t>   </a:t>
            </a:r>
            <a:r>
              <a:rPr lang="de-DE" sz="2000" dirty="0" err="1">
                <a:solidFill>
                  <a:srgbClr val="003366"/>
                </a:solidFill>
              </a:rPr>
              <a:t>stischen</a:t>
            </a:r>
            <a:r>
              <a:rPr lang="de-DE" sz="2000" dirty="0">
                <a:solidFill>
                  <a:srgbClr val="003366"/>
                </a:solidFill>
              </a:rPr>
              <a:t> Gefahrenabwehr auch päd. Ziele verfolgen, z.B. während des Fest-  </a:t>
            </a:r>
          </a:p>
          <a:p>
            <a:pPr marL="263525" indent="-84138"/>
            <a:r>
              <a:rPr lang="de-DE" sz="2000" dirty="0">
                <a:solidFill>
                  <a:srgbClr val="003366"/>
                </a:solidFill>
              </a:rPr>
              <a:t>   </a:t>
            </a:r>
            <a:r>
              <a:rPr lang="de-DE" sz="2000" dirty="0" err="1">
                <a:solidFill>
                  <a:srgbClr val="003366"/>
                </a:solidFill>
              </a:rPr>
              <a:t>haltens</a:t>
            </a:r>
            <a:r>
              <a:rPr lang="de-DE" sz="2000" dirty="0">
                <a:solidFill>
                  <a:srgbClr val="003366"/>
                </a:solidFill>
              </a:rPr>
              <a:t> beruhigend auf ein aggressives Kind einwirken. </a:t>
            </a:r>
          </a:p>
          <a:p>
            <a:pPr marL="263525" indent="-84138"/>
            <a:endParaRPr lang="de-DE" sz="2000" dirty="0">
              <a:solidFill>
                <a:srgbClr val="003366"/>
              </a:solidFill>
            </a:endParaRPr>
          </a:p>
          <a:p>
            <a:pPr marL="263525" indent="-84138">
              <a:buFont typeface="Arial" pitchFamily="34" charset="0"/>
              <a:buChar char="•"/>
            </a:pPr>
            <a:r>
              <a:rPr lang="de-DE" sz="2000" dirty="0">
                <a:solidFill>
                  <a:srgbClr val="003366"/>
                </a:solidFill>
              </a:rPr>
              <a:t> Sobald sich ein K./ J. beruhigt hat, arbeiten wir die Situation </a:t>
            </a:r>
            <a:r>
              <a:rPr lang="de-DE" sz="2000" dirty="0" err="1">
                <a:solidFill>
                  <a:srgbClr val="003366"/>
                </a:solidFill>
              </a:rPr>
              <a:t>pädagog</a:t>
            </a:r>
            <a:r>
              <a:rPr lang="de-DE" sz="2000" dirty="0">
                <a:solidFill>
                  <a:srgbClr val="003366"/>
                </a:solidFill>
              </a:rPr>
              <a:t>. auf.</a:t>
            </a:r>
          </a:p>
          <a:p>
            <a:pPr marL="263525" indent="-84138">
              <a:buFont typeface="Arial" pitchFamily="34" charset="0"/>
              <a:buChar char="•"/>
            </a:pPr>
            <a:endParaRPr lang="de-DE" sz="2000" dirty="0">
              <a:solidFill>
                <a:srgbClr val="003366"/>
              </a:solidFill>
            </a:endParaRPr>
          </a:p>
          <a:p>
            <a:pPr marL="263525" indent="-84138">
              <a:buFont typeface="Arial" pitchFamily="34" charset="0"/>
              <a:buChar char="•"/>
            </a:pPr>
            <a:r>
              <a:rPr lang="de-DE" sz="2000" dirty="0">
                <a:solidFill>
                  <a:srgbClr val="003366"/>
                </a:solidFill>
              </a:rPr>
              <a:t> Für uns ist Voraussetzung für jede Maßnahme der Gefahrenabwehr, dass ei-</a:t>
            </a:r>
          </a:p>
          <a:p>
            <a:pPr marL="263525" indent="-84138"/>
            <a:r>
              <a:rPr lang="de-DE" sz="2000" dirty="0">
                <a:solidFill>
                  <a:srgbClr val="003366"/>
                </a:solidFill>
              </a:rPr>
              <a:t>   ne päd. Beziehung besteht. Diese ist wesentlich mitbestimmend dafür, ob s. </a:t>
            </a:r>
          </a:p>
          <a:p>
            <a:pPr marL="263525" indent="-84138"/>
            <a:r>
              <a:rPr lang="de-DE" sz="2000" dirty="0">
                <a:solidFill>
                  <a:srgbClr val="003366"/>
                </a:solidFill>
              </a:rPr>
              <a:t>   z.B. ein Kind festhalten lässt. Vorangegangene Beziehungserfahrungen mit </a:t>
            </a:r>
          </a:p>
          <a:p>
            <a:pPr marL="263525" indent="-84138"/>
            <a:r>
              <a:rPr lang="de-DE" sz="2000" dirty="0">
                <a:solidFill>
                  <a:srgbClr val="003366"/>
                </a:solidFill>
              </a:rPr>
              <a:t>   dem Pädagogen sind in d. Situation der </a:t>
            </a:r>
            <a:r>
              <a:rPr lang="de-DE" sz="2000" dirty="0" err="1">
                <a:solidFill>
                  <a:srgbClr val="003366"/>
                </a:solidFill>
              </a:rPr>
              <a:t>Gef.abwehr</a:t>
            </a:r>
            <a:r>
              <a:rPr lang="de-DE" sz="2000" dirty="0">
                <a:solidFill>
                  <a:srgbClr val="003366"/>
                </a:solidFill>
              </a:rPr>
              <a:t> von großer Bedeutung.    </a:t>
            </a:r>
          </a:p>
        </p:txBody>
      </p:sp>
      <p:sp>
        <p:nvSpPr>
          <p:cNvPr id="7" name="Rechteck 6">
            <a:extLst>
              <a:ext uri="{FF2B5EF4-FFF2-40B4-BE49-F238E27FC236}">
                <a16:creationId xmlns:a16="http://schemas.microsoft.com/office/drawing/2014/main" id="{28DFFF70-9C9F-47CA-A8A6-D2CF45D64C56}"/>
              </a:ext>
            </a:extLst>
          </p:cNvPr>
          <p:cNvSpPr>
            <a:spLocks noChangeArrowheads="1"/>
          </p:cNvSpPr>
          <p:nvPr/>
        </p:nvSpPr>
        <p:spPr bwMode="auto">
          <a:xfrm>
            <a:off x="0" y="-9"/>
            <a:ext cx="9144000" cy="461665"/>
          </a:xfrm>
          <a:prstGeom prst="rect">
            <a:avLst/>
          </a:prstGeom>
          <a:solidFill>
            <a:schemeClr val="bg1"/>
          </a:solidFill>
          <a:ln w="63500">
            <a:solidFill>
              <a:srgbClr val="003366"/>
            </a:solidFill>
            <a:miter lim="800000"/>
            <a:headEnd/>
            <a:tailEnd/>
          </a:ln>
        </p:spPr>
        <p:txBody>
          <a:bodyPr wrap="square">
            <a:spAutoFit/>
          </a:bodyPr>
          <a:lstStyle/>
          <a:p>
            <a:r>
              <a:rPr lang="de-DE" sz="2400" b="1" dirty="0">
                <a:solidFill>
                  <a:srgbClr val="003366"/>
                </a:solidFill>
                <a:effectLst>
                  <a:outerShdw blurRad="38100" dist="38100" dir="2700000" algn="tl">
                    <a:srgbClr val="000000">
                      <a:alpha val="43137"/>
                    </a:srgbClr>
                  </a:outerShdw>
                </a:effectLst>
                <a:sym typeface="Symbol"/>
              </a:rPr>
              <a:t>      </a:t>
            </a:r>
            <a:r>
              <a:rPr lang="de-DE" sz="2400" b="1" dirty="0">
                <a:solidFill>
                  <a:srgbClr val="003366"/>
                </a:solidFill>
              </a:rPr>
              <a:t>10. </a:t>
            </a:r>
            <a:r>
              <a:rPr lang="de-DE" sz="2400" b="1" dirty="0">
                <a:solidFill>
                  <a:srgbClr val="003366"/>
                </a:solidFill>
                <a:effectLst>
                  <a:outerShdw blurRad="38100" dist="38100" dir="2700000" algn="tl">
                    <a:srgbClr val="000000">
                      <a:alpha val="43137"/>
                    </a:srgbClr>
                  </a:outerShdw>
                </a:effectLst>
                <a:sym typeface="Symbol"/>
              </a:rPr>
              <a:t>Trägerverantwortung / „fachliche Handlungsleitlinien“</a:t>
            </a:r>
            <a:endParaRPr lang="de-DE" sz="2400" b="1" i="1" dirty="0">
              <a:solidFill>
                <a:srgbClr val="003366"/>
              </a:solidFill>
            </a:endParaRPr>
          </a:p>
        </p:txBody>
      </p:sp>
    </p:spTree>
    <p:extLst>
      <p:ext uri="{BB962C8B-B14F-4D97-AF65-F5344CB8AC3E}">
        <p14:creationId xmlns:p14="http://schemas.microsoft.com/office/powerpoint/2010/main" val="3155825914"/>
      </p:ext>
    </p:extLst>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0"/>
            <a:ext cx="9144000" cy="6840000"/>
          </a:xfrm>
          <a:prstGeom prst="rect">
            <a:avLst/>
          </a:prstGeom>
          <a:solidFill>
            <a:schemeClr val="bg1"/>
          </a:solidFill>
          <a:ln w="63500">
            <a:solidFill>
              <a:srgbClr val="003366"/>
            </a:solidFill>
          </a:ln>
        </p:spPr>
        <p:txBody>
          <a:bodyPr wrap="square">
            <a:spAutoFit/>
          </a:bodyPr>
          <a:lstStyle/>
          <a:p>
            <a:pPr marL="609600" indent="-609600">
              <a:defRPr/>
            </a:pPr>
            <a:endParaRPr lang="de-DE" sz="2400" b="1" dirty="0">
              <a:solidFill>
                <a:srgbClr val="003366"/>
              </a:solidFill>
              <a:effectLst>
                <a:outerShdw blurRad="38100" dist="38100" dir="2700000" algn="tl">
                  <a:srgbClr val="000000">
                    <a:alpha val="43137"/>
                  </a:srgbClr>
                </a:outerShdw>
              </a:effectLst>
            </a:endParaRPr>
          </a:p>
          <a:p>
            <a:pPr algn="ctr"/>
            <a:endParaRPr lang="de-DE" sz="2000" b="1" dirty="0">
              <a:solidFill>
                <a:srgbClr val="003366"/>
              </a:solidFill>
            </a:endParaRPr>
          </a:p>
          <a:p>
            <a:pPr algn="ctr"/>
            <a:r>
              <a:rPr lang="de-DE" sz="2000" b="1" dirty="0">
                <a:solidFill>
                  <a:srgbClr val="003366"/>
                </a:solidFill>
              </a:rPr>
              <a:t>Auszug: Inhalt „fachlicher Handlungsleitlinien“   1. Leitsätze</a:t>
            </a:r>
          </a:p>
          <a:p>
            <a:endParaRPr lang="de-DE" sz="2000" b="1" dirty="0">
              <a:solidFill>
                <a:srgbClr val="003366"/>
              </a:solidFill>
            </a:endParaRPr>
          </a:p>
          <a:p>
            <a:pPr marL="179388" indent="-179388">
              <a:buFontTx/>
              <a:buChar char="-"/>
            </a:pPr>
            <a:r>
              <a:rPr lang="de-DE" sz="2000" dirty="0">
                <a:solidFill>
                  <a:srgbClr val="003366"/>
                </a:solidFill>
              </a:rPr>
              <a:t>Da wir für Erziehung stehen, die i.R. unserer päd. Grundhaltung  fachlich </a:t>
            </a:r>
            <a:r>
              <a:rPr lang="de-DE" sz="2000" dirty="0" err="1">
                <a:solidFill>
                  <a:srgbClr val="003366"/>
                </a:solidFill>
              </a:rPr>
              <a:t>be</a:t>
            </a:r>
            <a:r>
              <a:rPr lang="de-DE" sz="2000" dirty="0">
                <a:solidFill>
                  <a:srgbClr val="003366"/>
                </a:solidFill>
              </a:rPr>
              <a:t>- </a:t>
            </a:r>
            <a:r>
              <a:rPr lang="de-DE" sz="2000" dirty="0" err="1">
                <a:solidFill>
                  <a:srgbClr val="003366"/>
                </a:solidFill>
              </a:rPr>
              <a:t>gründbar</a:t>
            </a:r>
            <a:r>
              <a:rPr lang="de-DE" sz="2000" dirty="0">
                <a:solidFill>
                  <a:srgbClr val="003366"/>
                </a:solidFill>
              </a:rPr>
              <a:t> und rechtlich zulässig ist, lehnen wir z.B. folgende Maßnahmen ab:</a:t>
            </a:r>
            <a:r>
              <a:rPr lang="de-DE" sz="2000" b="1" dirty="0">
                <a:solidFill>
                  <a:srgbClr val="003366"/>
                </a:solidFill>
              </a:rPr>
              <a:t> </a:t>
            </a:r>
          </a:p>
          <a:p>
            <a:pPr marL="179388" indent="-179388"/>
            <a:endParaRPr lang="de-DE" sz="2000" dirty="0">
              <a:solidFill>
                <a:srgbClr val="003366"/>
              </a:solidFill>
            </a:endParaRPr>
          </a:p>
          <a:p>
            <a:pPr marL="358775" lvl="0" indent="-179388">
              <a:buFont typeface="Arial" pitchFamily="34" charset="0"/>
              <a:buChar char="•"/>
            </a:pPr>
            <a:r>
              <a:rPr lang="de-DE" sz="2000" dirty="0">
                <a:solidFill>
                  <a:srgbClr val="003366"/>
                </a:solidFill>
              </a:rPr>
              <a:t>demütigende Strafen wie Essensentzug/-zwang</a:t>
            </a:r>
          </a:p>
          <a:p>
            <a:pPr marL="358775" lvl="0" indent="-179388">
              <a:buFont typeface="Arial" pitchFamily="34" charset="0"/>
              <a:buChar char="•"/>
            </a:pPr>
            <a:r>
              <a:rPr lang="de-DE" sz="2000" dirty="0">
                <a:solidFill>
                  <a:srgbClr val="003366"/>
                </a:solidFill>
              </a:rPr>
              <a:t>sinnlose Strafarbeiten</a:t>
            </a:r>
          </a:p>
          <a:p>
            <a:pPr marL="358775" lvl="0" indent="-179388">
              <a:buFont typeface="Arial" pitchFamily="34" charset="0"/>
              <a:buChar char="•"/>
            </a:pPr>
            <a:r>
              <a:rPr lang="de-DE" sz="2000" dirty="0">
                <a:solidFill>
                  <a:srgbClr val="003366"/>
                </a:solidFill>
              </a:rPr>
              <a:t>Ausräumen eines Zimmers, um </a:t>
            </a:r>
            <a:r>
              <a:rPr lang="de-DE" sz="2000" dirty="0" err="1">
                <a:solidFill>
                  <a:srgbClr val="003366"/>
                </a:solidFill>
              </a:rPr>
              <a:t>d.Bedeutung</a:t>
            </a:r>
            <a:r>
              <a:rPr lang="de-DE" sz="2000" dirty="0">
                <a:solidFill>
                  <a:srgbClr val="003366"/>
                </a:solidFill>
              </a:rPr>
              <a:t> von Eigentum nahe zu bringen</a:t>
            </a:r>
          </a:p>
          <a:p>
            <a:pPr marL="358775" lvl="0" indent="-179388">
              <a:buFont typeface="Arial" pitchFamily="34" charset="0"/>
              <a:buChar char="•"/>
            </a:pPr>
            <a:endParaRPr lang="de-DE" sz="2000" dirty="0">
              <a:solidFill>
                <a:srgbClr val="003366"/>
              </a:solidFill>
            </a:endParaRPr>
          </a:p>
          <a:p>
            <a:pPr marL="179388" indent="-179388">
              <a:buFontTx/>
              <a:buChar char="-"/>
            </a:pPr>
            <a:r>
              <a:rPr lang="de-DE" sz="2000" dirty="0">
                <a:solidFill>
                  <a:srgbClr val="003366"/>
                </a:solidFill>
              </a:rPr>
              <a:t>Wir sind der Überzeugung, dass Pädagogik nicht nur an rechtl. sondern auch an fachliche Grenzen stößt. Grenzsituationen zu  erkennen und sich damit im Team zu öffnen, halten wir für ein  Wesensmerkmal päd. Kompetenz. Daraus erwächst  die  Chance, eigene  Handlungssicherheit zu festigen, den  Schutz der uns Anvertrauten. </a:t>
            </a:r>
          </a:p>
          <a:p>
            <a:pPr marL="179388" indent="-179388">
              <a:buFontTx/>
              <a:buChar char="-"/>
            </a:pPr>
            <a:endParaRPr lang="de-DE" sz="2000" dirty="0">
              <a:solidFill>
                <a:srgbClr val="003366"/>
              </a:solidFill>
            </a:endParaRPr>
          </a:p>
          <a:p>
            <a:pPr marL="179388" indent="-179388">
              <a:buFontTx/>
              <a:buChar char="-"/>
            </a:pPr>
            <a:r>
              <a:rPr lang="de-DE" sz="2000" dirty="0">
                <a:solidFill>
                  <a:srgbClr val="003366"/>
                </a:solidFill>
              </a:rPr>
              <a:t>In einem  Rahmen  fachlicher </a:t>
            </a:r>
            <a:r>
              <a:rPr lang="de-DE" sz="2000" dirty="0" err="1">
                <a:solidFill>
                  <a:srgbClr val="003366"/>
                </a:solidFill>
              </a:rPr>
              <a:t>Begründbarkeit</a:t>
            </a:r>
            <a:r>
              <a:rPr lang="de-DE" sz="2000" dirty="0">
                <a:solidFill>
                  <a:srgbClr val="003366"/>
                </a:solidFill>
              </a:rPr>
              <a:t> (s. Prüfschema)  bekennen  wir uns zu best. päd. Verhalten, das wir nachfolgend anhand typ. Fallbeispiele er- läutern. Dabei ist </a:t>
            </a:r>
            <a:r>
              <a:rPr lang="de-DE" sz="2000" dirty="0" err="1">
                <a:solidFill>
                  <a:srgbClr val="003366"/>
                </a:solidFill>
              </a:rPr>
              <a:t>d.Frage</a:t>
            </a:r>
            <a:r>
              <a:rPr lang="de-DE" sz="2000" dirty="0">
                <a:solidFill>
                  <a:srgbClr val="003366"/>
                </a:solidFill>
              </a:rPr>
              <a:t>, welches </a:t>
            </a:r>
            <a:r>
              <a:rPr lang="de-DE" sz="2000" dirty="0" err="1">
                <a:solidFill>
                  <a:srgbClr val="003366"/>
                </a:solidFill>
              </a:rPr>
              <a:t>päd.Verhalten</a:t>
            </a:r>
            <a:r>
              <a:rPr lang="de-DE" sz="2000" dirty="0">
                <a:solidFill>
                  <a:srgbClr val="003366"/>
                </a:solidFill>
              </a:rPr>
              <a:t> fachlich begründbar </a:t>
            </a:r>
            <a:r>
              <a:rPr lang="de-DE" sz="2000" dirty="0" err="1">
                <a:solidFill>
                  <a:srgbClr val="003366"/>
                </a:solidFill>
              </a:rPr>
              <a:t>ist,stets</a:t>
            </a:r>
            <a:r>
              <a:rPr lang="de-DE" sz="2000" dirty="0">
                <a:solidFill>
                  <a:srgbClr val="003366"/>
                </a:solidFill>
              </a:rPr>
              <a:t> unter bes. Berücksichtigung der  päd. Indikation des </a:t>
            </a:r>
            <a:r>
              <a:rPr lang="de-DE" sz="2000" dirty="0" err="1">
                <a:solidFill>
                  <a:srgbClr val="003366"/>
                </a:solidFill>
              </a:rPr>
              <a:t>jew</a:t>
            </a:r>
            <a:r>
              <a:rPr lang="de-DE" sz="2000" dirty="0">
                <a:solidFill>
                  <a:srgbClr val="003366"/>
                </a:solidFill>
              </a:rPr>
              <a:t>. Einzelfalls zu sehen.</a:t>
            </a:r>
          </a:p>
          <a:p>
            <a:pPr marL="358775" lvl="0" indent="-179388"/>
            <a:endParaRPr lang="de-DE" sz="2000" dirty="0">
              <a:solidFill>
                <a:srgbClr val="003366"/>
              </a:solidFill>
            </a:endParaRPr>
          </a:p>
          <a:p>
            <a:pPr marL="358775" lvl="0" indent="-179388"/>
            <a:endParaRPr lang="de-DE" sz="2000" dirty="0">
              <a:solidFill>
                <a:srgbClr val="003366"/>
              </a:solidFill>
            </a:endParaRPr>
          </a:p>
          <a:p>
            <a:pPr marL="179388" indent="-179388"/>
            <a:endParaRPr lang="de-DE" sz="2000" dirty="0">
              <a:solidFill>
                <a:srgbClr val="003366"/>
              </a:solidFill>
            </a:endParaRPr>
          </a:p>
        </p:txBody>
      </p:sp>
      <p:sp>
        <p:nvSpPr>
          <p:cNvPr id="9" name="Rechteck 8">
            <a:extLst>
              <a:ext uri="{FF2B5EF4-FFF2-40B4-BE49-F238E27FC236}">
                <a16:creationId xmlns:a16="http://schemas.microsoft.com/office/drawing/2014/main" id="{114F9F6C-B600-4F5B-ACD0-9B1C7AA57F6A}"/>
              </a:ext>
            </a:extLst>
          </p:cNvPr>
          <p:cNvSpPr>
            <a:spLocks noChangeArrowheads="1"/>
          </p:cNvSpPr>
          <p:nvPr/>
        </p:nvSpPr>
        <p:spPr bwMode="auto">
          <a:xfrm>
            <a:off x="0" y="-9"/>
            <a:ext cx="9144000" cy="461665"/>
          </a:xfrm>
          <a:prstGeom prst="rect">
            <a:avLst/>
          </a:prstGeom>
          <a:solidFill>
            <a:schemeClr val="bg1"/>
          </a:solidFill>
          <a:ln w="63500">
            <a:solidFill>
              <a:srgbClr val="003366"/>
            </a:solidFill>
            <a:miter lim="800000"/>
            <a:headEnd/>
            <a:tailEnd/>
          </a:ln>
        </p:spPr>
        <p:txBody>
          <a:bodyPr wrap="square">
            <a:spAutoFit/>
          </a:bodyPr>
          <a:lstStyle/>
          <a:p>
            <a:r>
              <a:rPr lang="de-DE" sz="2400" b="1" dirty="0">
                <a:solidFill>
                  <a:srgbClr val="003366"/>
                </a:solidFill>
                <a:effectLst>
                  <a:outerShdw blurRad="38100" dist="38100" dir="2700000" algn="tl">
                    <a:srgbClr val="000000">
                      <a:alpha val="43137"/>
                    </a:srgbClr>
                  </a:outerShdw>
                </a:effectLst>
                <a:sym typeface="Symbol"/>
              </a:rPr>
              <a:t>      </a:t>
            </a:r>
            <a:r>
              <a:rPr lang="de-DE" sz="2400" b="1" dirty="0">
                <a:solidFill>
                  <a:srgbClr val="003366"/>
                </a:solidFill>
              </a:rPr>
              <a:t>10. </a:t>
            </a:r>
            <a:r>
              <a:rPr lang="de-DE" sz="2400" b="1" dirty="0">
                <a:solidFill>
                  <a:srgbClr val="003366"/>
                </a:solidFill>
                <a:effectLst>
                  <a:outerShdw blurRad="38100" dist="38100" dir="2700000" algn="tl">
                    <a:srgbClr val="000000">
                      <a:alpha val="43137"/>
                    </a:srgbClr>
                  </a:outerShdw>
                </a:effectLst>
                <a:sym typeface="Symbol"/>
              </a:rPr>
              <a:t>Trägerverantwortung / „fachliche Handlungsleitlinien“</a:t>
            </a:r>
            <a:endParaRPr lang="de-DE" sz="2400" b="1" i="1" dirty="0">
              <a:solidFill>
                <a:srgbClr val="003366"/>
              </a:solidFill>
            </a:endParaRPr>
          </a:p>
        </p:txBody>
      </p:sp>
    </p:spTree>
    <p:extLst>
      <p:ext uri="{BB962C8B-B14F-4D97-AF65-F5344CB8AC3E}">
        <p14:creationId xmlns:p14="http://schemas.microsoft.com/office/powerpoint/2010/main" val="4288506410"/>
      </p:ext>
    </p:extLst>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0"/>
            <a:ext cx="9144000" cy="2308324"/>
          </a:xfrm>
          <a:prstGeom prst="rect">
            <a:avLst/>
          </a:prstGeom>
          <a:solidFill>
            <a:schemeClr val="bg1"/>
          </a:solidFill>
          <a:ln w="9525">
            <a:no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lvl="0">
              <a:buFontTx/>
              <a:buChar char="-"/>
            </a:pPr>
            <a:endParaRPr lang="de-DE" sz="2000" dirty="0">
              <a:solidFill>
                <a:srgbClr val="003366"/>
              </a:solidFill>
            </a:endParaRPr>
          </a:p>
          <a:p>
            <a:endParaRPr lang="de-DE" sz="2000" b="1"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003366"/>
              </a:solidFill>
            </a:endParaRPr>
          </a:p>
          <a:p>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p:cNvSpPr/>
          <p:nvPr/>
        </p:nvSpPr>
        <p:spPr>
          <a:xfrm>
            <a:off x="0" y="-1"/>
            <a:ext cx="9144000" cy="6876000"/>
          </a:xfrm>
          <a:prstGeom prst="rect">
            <a:avLst/>
          </a:prstGeom>
          <a:solidFill>
            <a:schemeClr val="bg1"/>
          </a:solidFill>
          <a:ln w="63500">
            <a:solidFill>
              <a:srgbClr val="003366"/>
            </a:solidFill>
          </a:ln>
        </p:spPr>
        <p:txBody>
          <a:bodyPr wrap="square">
            <a:spAutoFit/>
          </a:bodyPr>
          <a:lstStyle/>
          <a:p>
            <a:pPr marL="609600" indent="-609600">
              <a:defRPr/>
            </a:pPr>
            <a:endParaRPr lang="de-DE" sz="2400" b="1" dirty="0">
              <a:solidFill>
                <a:srgbClr val="003366"/>
              </a:solidFill>
              <a:effectLst>
                <a:outerShdw blurRad="38100" dist="38100" dir="2700000" algn="tl">
                  <a:srgbClr val="000000">
                    <a:alpha val="43137"/>
                  </a:srgbClr>
                </a:outerShdw>
              </a:effectLst>
            </a:endParaRPr>
          </a:p>
          <a:p>
            <a:endParaRPr lang="de-DE" sz="2000" b="1" dirty="0">
              <a:solidFill>
                <a:srgbClr val="003366"/>
              </a:solidFill>
            </a:endParaRPr>
          </a:p>
          <a:p>
            <a:pPr algn="ctr"/>
            <a:endParaRPr lang="de-DE" sz="2000" b="1" dirty="0">
              <a:solidFill>
                <a:srgbClr val="003366"/>
              </a:solidFill>
            </a:endParaRPr>
          </a:p>
          <a:p>
            <a:pPr algn="ctr"/>
            <a:r>
              <a:rPr lang="de-DE" sz="2000" b="1" dirty="0">
                <a:solidFill>
                  <a:srgbClr val="003366"/>
                </a:solidFill>
              </a:rPr>
              <a:t>Auszug „fachlicher Handlungsleitlinien“:  </a:t>
            </a:r>
          </a:p>
          <a:p>
            <a:pPr algn="ctr"/>
            <a:endParaRPr lang="de-DE" sz="2000" b="1" dirty="0">
              <a:solidFill>
                <a:srgbClr val="003366"/>
              </a:solidFill>
            </a:endParaRPr>
          </a:p>
          <a:p>
            <a:endParaRPr lang="de-DE" sz="2000" b="1" dirty="0">
              <a:solidFill>
                <a:srgbClr val="003366"/>
              </a:solidFill>
            </a:endParaRPr>
          </a:p>
          <a:p>
            <a:r>
              <a:rPr lang="de-DE" sz="2000" b="1" dirty="0">
                <a:solidFill>
                  <a:srgbClr val="003366"/>
                </a:solidFill>
              </a:rPr>
              <a:t>2. Fachlich- rechtliches Bewerten typischer Fallbeispiele</a:t>
            </a:r>
          </a:p>
          <a:p>
            <a:endParaRPr lang="de-DE" sz="2000" b="1" dirty="0">
              <a:solidFill>
                <a:srgbClr val="003366"/>
              </a:solidFill>
            </a:endParaRPr>
          </a:p>
          <a:p>
            <a:r>
              <a:rPr lang="de-DE" sz="2000" dirty="0">
                <a:solidFill>
                  <a:srgbClr val="003366"/>
                </a:solidFill>
              </a:rPr>
              <a:t>Wie wir uns innerhalb  fachlicher und  rechtlicher Grenzen aufstellen, erläutern wir nachfolgend anhand typ. Fallbeispiele aus dem päd. Alltag. Die Aufzählung kann  nicht  abschließend sein. Sie verdeutlich aber unsere päd. Grundhaltung.</a:t>
            </a:r>
          </a:p>
          <a:p>
            <a:r>
              <a:rPr lang="de-DE" sz="2000" dirty="0">
                <a:solidFill>
                  <a:srgbClr val="003366"/>
                </a:solidFill>
              </a:rPr>
              <a:t>Wichtig ist für uns, dass wir nach dem Prüfschema zulässige Machtoptionen als letztes Mittel begreifen und  trotz </a:t>
            </a:r>
            <a:r>
              <a:rPr lang="de-DE" sz="2000" dirty="0" err="1">
                <a:solidFill>
                  <a:srgbClr val="003366"/>
                </a:solidFill>
              </a:rPr>
              <a:t>fachl</a:t>
            </a:r>
            <a:r>
              <a:rPr lang="de-DE" sz="2000" dirty="0">
                <a:solidFill>
                  <a:srgbClr val="003366"/>
                </a:solidFill>
              </a:rPr>
              <a:t>. </a:t>
            </a:r>
            <a:r>
              <a:rPr lang="de-DE" sz="2000" dirty="0" err="1">
                <a:solidFill>
                  <a:srgbClr val="003366"/>
                </a:solidFill>
              </a:rPr>
              <a:t>Begründbarkeit</a:t>
            </a:r>
            <a:r>
              <a:rPr lang="de-DE" sz="2000" dirty="0">
                <a:solidFill>
                  <a:srgbClr val="003366"/>
                </a:solidFill>
              </a:rPr>
              <a:t> und  rechtl. Zulässigkeit  </a:t>
            </a:r>
            <a:r>
              <a:rPr lang="de-DE" sz="2000" dirty="0" err="1">
                <a:solidFill>
                  <a:srgbClr val="003366"/>
                </a:solidFill>
              </a:rPr>
              <a:t>überlegen,ob</a:t>
            </a:r>
            <a:r>
              <a:rPr lang="de-DE" sz="2000" dirty="0">
                <a:solidFill>
                  <a:srgbClr val="003366"/>
                </a:solidFill>
              </a:rPr>
              <a:t> zukünftig nicht ein päd. effektiverer Weg begangen werden sollte.</a:t>
            </a:r>
          </a:p>
          <a:p>
            <a:endParaRPr lang="de-DE" sz="2000" b="1" dirty="0">
              <a:solidFill>
                <a:srgbClr val="003366"/>
              </a:solidFill>
            </a:endParaRPr>
          </a:p>
          <a:p>
            <a:endParaRPr lang="de-DE" sz="2000" b="1" dirty="0">
              <a:solidFill>
                <a:srgbClr val="003366"/>
              </a:solidFill>
            </a:endParaRPr>
          </a:p>
          <a:p>
            <a:endParaRPr lang="de-DE" sz="2000" b="1" dirty="0">
              <a:solidFill>
                <a:srgbClr val="003366"/>
              </a:solidFill>
            </a:endParaRPr>
          </a:p>
          <a:p>
            <a:endParaRPr lang="de-DE" sz="2000" b="1" dirty="0">
              <a:solidFill>
                <a:srgbClr val="003366"/>
              </a:solidFill>
            </a:endParaRPr>
          </a:p>
          <a:p>
            <a:endParaRPr lang="de-DE" sz="2000" b="1" dirty="0">
              <a:solidFill>
                <a:srgbClr val="003366"/>
              </a:solidFill>
            </a:endParaRPr>
          </a:p>
          <a:p>
            <a:endParaRPr lang="de-DE" sz="2000" b="1" dirty="0">
              <a:solidFill>
                <a:srgbClr val="003366"/>
              </a:solidFill>
            </a:endParaRPr>
          </a:p>
          <a:p>
            <a:endParaRPr lang="de-DE" sz="2000" b="1" dirty="0">
              <a:solidFill>
                <a:srgbClr val="003366"/>
              </a:solidFill>
            </a:endParaRPr>
          </a:p>
          <a:p>
            <a:endParaRPr lang="de-DE" sz="2000" b="1" dirty="0">
              <a:solidFill>
                <a:srgbClr val="003366"/>
              </a:solidFill>
            </a:endParaRPr>
          </a:p>
          <a:p>
            <a:endParaRPr lang="de-DE" sz="2000" b="1" dirty="0">
              <a:solidFill>
                <a:srgbClr val="003366"/>
              </a:solidFill>
            </a:endParaRPr>
          </a:p>
          <a:p>
            <a:endParaRPr lang="de-DE" sz="2000" b="1" dirty="0">
              <a:solidFill>
                <a:srgbClr val="003366"/>
              </a:solidFill>
            </a:endParaRPr>
          </a:p>
          <a:p>
            <a:endParaRPr lang="de-DE" sz="2000" b="1" dirty="0">
              <a:solidFill>
                <a:srgbClr val="003366"/>
              </a:solidFill>
            </a:endParaRPr>
          </a:p>
          <a:p>
            <a:endParaRPr lang="de-DE" sz="2000" b="1" dirty="0">
              <a:solidFill>
                <a:srgbClr val="003366"/>
              </a:solidFill>
            </a:endParaRPr>
          </a:p>
          <a:p>
            <a:endParaRPr lang="de-DE" sz="2000" b="1" dirty="0">
              <a:solidFill>
                <a:srgbClr val="003366"/>
              </a:solidFill>
            </a:endParaRPr>
          </a:p>
        </p:txBody>
      </p:sp>
      <p:sp>
        <p:nvSpPr>
          <p:cNvPr id="7" name="Rechteck 6">
            <a:extLst>
              <a:ext uri="{FF2B5EF4-FFF2-40B4-BE49-F238E27FC236}">
                <a16:creationId xmlns:a16="http://schemas.microsoft.com/office/drawing/2014/main" id="{97DE19BF-385A-49E3-9E34-97BD62B844A9}"/>
              </a:ext>
            </a:extLst>
          </p:cNvPr>
          <p:cNvSpPr>
            <a:spLocks noChangeArrowheads="1"/>
          </p:cNvSpPr>
          <p:nvPr/>
        </p:nvSpPr>
        <p:spPr bwMode="auto">
          <a:xfrm>
            <a:off x="0" y="-9"/>
            <a:ext cx="9144000" cy="461665"/>
          </a:xfrm>
          <a:prstGeom prst="rect">
            <a:avLst/>
          </a:prstGeom>
          <a:solidFill>
            <a:schemeClr val="bg1"/>
          </a:solidFill>
          <a:ln w="63500">
            <a:solidFill>
              <a:srgbClr val="003366"/>
            </a:solidFill>
            <a:miter lim="800000"/>
            <a:headEnd/>
            <a:tailEnd/>
          </a:ln>
        </p:spPr>
        <p:txBody>
          <a:bodyPr wrap="square">
            <a:spAutoFit/>
          </a:bodyPr>
          <a:lstStyle/>
          <a:p>
            <a:r>
              <a:rPr lang="de-DE" sz="2400" b="1" dirty="0">
                <a:solidFill>
                  <a:srgbClr val="003366"/>
                </a:solidFill>
                <a:effectLst>
                  <a:outerShdw blurRad="38100" dist="38100" dir="2700000" algn="tl">
                    <a:srgbClr val="000000">
                      <a:alpha val="43137"/>
                    </a:srgbClr>
                  </a:outerShdw>
                </a:effectLst>
                <a:sym typeface="Symbol"/>
              </a:rPr>
              <a:t>      </a:t>
            </a:r>
            <a:r>
              <a:rPr lang="de-DE" sz="2400" b="1" dirty="0">
                <a:solidFill>
                  <a:srgbClr val="003366"/>
                </a:solidFill>
              </a:rPr>
              <a:t>10. </a:t>
            </a:r>
            <a:r>
              <a:rPr lang="de-DE" sz="2400" b="1" dirty="0">
                <a:solidFill>
                  <a:srgbClr val="003366"/>
                </a:solidFill>
                <a:effectLst>
                  <a:outerShdw blurRad="38100" dist="38100" dir="2700000" algn="tl">
                    <a:srgbClr val="000000">
                      <a:alpha val="43137"/>
                    </a:srgbClr>
                  </a:outerShdw>
                </a:effectLst>
                <a:sym typeface="Symbol"/>
              </a:rPr>
              <a:t>Trägerverantwortung / „fachliche Handlungsleitlinien“</a:t>
            </a:r>
            <a:endParaRPr lang="de-DE" sz="2400" b="1" i="1" dirty="0">
              <a:solidFill>
                <a:srgbClr val="003366"/>
              </a:solidFill>
            </a:endParaRPr>
          </a:p>
        </p:txBody>
      </p:sp>
    </p:spTree>
    <p:extLst>
      <p:ext uri="{BB962C8B-B14F-4D97-AF65-F5344CB8AC3E}">
        <p14:creationId xmlns:p14="http://schemas.microsoft.com/office/powerpoint/2010/main" val="830230229"/>
      </p:ext>
    </p:extLst>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3"/>
          <p:cNvSpPr>
            <a:spLocks noChangeArrowheads="1"/>
          </p:cNvSpPr>
          <p:nvPr/>
        </p:nvSpPr>
        <p:spPr bwMode="auto">
          <a:xfrm>
            <a:off x="0" y="522287"/>
            <a:ext cx="9144000" cy="6335713"/>
          </a:xfrm>
          <a:prstGeom prst="rect">
            <a:avLst/>
          </a:prstGeom>
          <a:noFill/>
          <a:ln w="38100">
            <a:solidFill>
              <a:srgbClr val="336699"/>
            </a:solidFill>
            <a:miter lim="800000"/>
            <a:headEnd/>
            <a:tailEnd/>
          </a:ln>
        </p:spPr>
        <p:txBody>
          <a:bodyPr anchor="ctr"/>
          <a:lstStyle/>
          <a:p>
            <a:r>
              <a:rPr lang="de-DE" sz="4000" b="1">
                <a:solidFill>
                  <a:srgbClr val="336699"/>
                </a:solidFill>
                <a:latin typeface="Arial Black" pitchFamily="34" charset="0"/>
              </a:rPr>
              <a:t>      </a:t>
            </a:r>
          </a:p>
        </p:txBody>
      </p:sp>
      <p:sp>
        <p:nvSpPr>
          <p:cNvPr id="10246" name="Rectangle 4"/>
          <p:cNvSpPr>
            <a:spLocks noChangeArrowheads="1"/>
          </p:cNvSpPr>
          <p:nvPr/>
        </p:nvSpPr>
        <p:spPr bwMode="auto">
          <a:xfrm>
            <a:off x="0" y="571500"/>
            <a:ext cx="9144000" cy="6267450"/>
          </a:xfrm>
          <a:prstGeom prst="rect">
            <a:avLst/>
          </a:prstGeom>
          <a:noFill/>
          <a:ln w="9525">
            <a:noFill/>
            <a:miter lim="800000"/>
            <a:headEnd/>
            <a:tailEnd/>
          </a:ln>
        </p:spPr>
        <p:txBody>
          <a:bodyPr/>
          <a:lstStyle/>
          <a:p>
            <a:pPr marL="88900" indent="-88900">
              <a:tabLst>
                <a:tab pos="88900" algn="l"/>
              </a:tabLst>
            </a:pPr>
            <a:r>
              <a:rPr lang="de-DE" b="1"/>
              <a:t>       </a:t>
            </a:r>
          </a:p>
          <a:p>
            <a:pPr marL="88900" indent="-88900">
              <a:tabLst>
                <a:tab pos="88900" algn="l"/>
              </a:tabLst>
            </a:pPr>
            <a:r>
              <a:rPr lang="de-DE" sz="2000" b="1">
                <a:solidFill>
                  <a:srgbClr val="336699"/>
                </a:solidFill>
              </a:rPr>
              <a:t>		</a:t>
            </a:r>
          </a:p>
        </p:txBody>
      </p:sp>
      <p:sp>
        <p:nvSpPr>
          <p:cNvPr id="6148" name="Rechteck 4"/>
          <p:cNvSpPr>
            <a:spLocks noChangeArrowheads="1"/>
          </p:cNvSpPr>
          <p:nvPr/>
        </p:nvSpPr>
        <p:spPr bwMode="auto">
          <a:xfrm>
            <a:off x="0" y="522288"/>
            <a:ext cx="9144000" cy="6335712"/>
          </a:xfrm>
          <a:prstGeom prst="rect">
            <a:avLst/>
          </a:prstGeom>
          <a:noFill/>
          <a:ln w="9525">
            <a:noFill/>
            <a:miter lim="800000"/>
            <a:headEnd/>
            <a:tailEnd/>
          </a:ln>
        </p:spPr>
        <p:txBody>
          <a:bodyPr>
            <a:spAutoFit/>
          </a:bodyPr>
          <a:lstStyle/>
          <a:p>
            <a:pPr marL="533400" indent="-533400">
              <a:defRPr/>
            </a:pPr>
            <a:endParaRPr lang="de-DE" sz="2400" b="1" dirty="0">
              <a:solidFill>
                <a:srgbClr val="336699"/>
              </a:solidFill>
              <a:effectLst>
                <a:outerShdw blurRad="38100" dist="38100" dir="2700000" algn="tl">
                  <a:srgbClr val="000000">
                    <a:alpha val="43137"/>
                  </a:srgbClr>
                </a:outerShdw>
              </a:effectLst>
              <a:cs typeface="+mn-cs"/>
            </a:endParaRPr>
          </a:p>
          <a:p>
            <a:pPr marL="533400" indent="-533400">
              <a:defRPr/>
            </a:pPr>
            <a:endParaRPr lang="de-DE" sz="2000" b="1" dirty="0">
              <a:solidFill>
                <a:srgbClr val="336699"/>
              </a:solidFill>
              <a:cs typeface="+mn-cs"/>
            </a:endParaRPr>
          </a:p>
          <a:p>
            <a:pPr marL="533400" indent="-533400">
              <a:defRPr/>
            </a:pPr>
            <a:endParaRPr lang="de-DE" sz="2000" b="1" dirty="0">
              <a:solidFill>
                <a:srgbClr val="336699"/>
              </a:solidFill>
              <a:cs typeface="+mn-cs"/>
            </a:endParaRPr>
          </a:p>
          <a:p>
            <a:pPr marL="533400" indent="-533400">
              <a:defRPr/>
            </a:pPr>
            <a:endParaRPr lang="de-DE" sz="2000" b="1" dirty="0">
              <a:solidFill>
                <a:srgbClr val="336699"/>
              </a:solidFill>
              <a:cs typeface="+mn-cs"/>
            </a:endParaRPr>
          </a:p>
          <a:p>
            <a:pPr marL="533400" indent="-533400">
              <a:defRPr/>
            </a:pPr>
            <a:endParaRPr lang="de-DE" sz="2000" b="1" dirty="0">
              <a:solidFill>
                <a:srgbClr val="336699"/>
              </a:solidFill>
              <a:cs typeface="+mn-cs"/>
            </a:endParaRPr>
          </a:p>
          <a:p>
            <a:pPr marL="533400" indent="-533400">
              <a:defRPr/>
            </a:pPr>
            <a:endParaRPr lang="de-DE" sz="2000" b="1" dirty="0">
              <a:solidFill>
                <a:srgbClr val="336699"/>
              </a:solidFill>
              <a:cs typeface="+mn-cs"/>
            </a:endParaRPr>
          </a:p>
          <a:p>
            <a:pPr marL="533400" indent="-533400">
              <a:defRPr/>
            </a:pPr>
            <a:endParaRPr lang="de-DE" sz="2000" dirty="0">
              <a:solidFill>
                <a:srgbClr val="336699"/>
              </a:solidFill>
              <a:cs typeface="+mn-cs"/>
            </a:endParaRPr>
          </a:p>
          <a:p>
            <a:pPr marL="533400" indent="-533400">
              <a:defRPr/>
            </a:pPr>
            <a:endParaRPr lang="de-DE" sz="2400" u="sng" dirty="0">
              <a:solidFill>
                <a:srgbClr val="336699"/>
              </a:solidFill>
              <a:effectLst>
                <a:outerShdw blurRad="38100" dist="38100" dir="2700000" algn="tl">
                  <a:srgbClr val="000000">
                    <a:alpha val="43137"/>
                  </a:srgbClr>
                </a:outerShdw>
              </a:effectLst>
              <a:cs typeface="+mn-cs"/>
            </a:endParaRPr>
          </a:p>
          <a:p>
            <a:pPr marL="533400" indent="-533400">
              <a:defRPr/>
            </a:pPr>
            <a:r>
              <a:rPr lang="de-DE" sz="2400" dirty="0">
                <a:solidFill>
                  <a:srgbClr val="336699"/>
                </a:solidFill>
                <a:cs typeface="+mn-cs"/>
              </a:rPr>
              <a:t>	</a:t>
            </a:r>
            <a:endParaRPr lang="de-DE" u="sng" dirty="0">
              <a:cs typeface="+mn-cs"/>
            </a:endParaRPr>
          </a:p>
        </p:txBody>
      </p:sp>
      <p:sp>
        <p:nvSpPr>
          <p:cNvPr id="10249" name="Rectangle 24"/>
          <p:cNvSpPr>
            <a:spLocks noChangeArrowheads="1"/>
          </p:cNvSpPr>
          <p:nvPr/>
        </p:nvSpPr>
        <p:spPr bwMode="auto">
          <a:xfrm>
            <a:off x="-180975" y="457200"/>
            <a:ext cx="9144000" cy="0"/>
          </a:xfrm>
          <a:prstGeom prst="rect">
            <a:avLst/>
          </a:prstGeom>
          <a:solidFill>
            <a:srgbClr val="FFFFFF"/>
          </a:solidFill>
          <a:ln w="9525">
            <a:noFill/>
            <a:miter lim="800000"/>
            <a:headEnd/>
            <a:tailEnd/>
          </a:ln>
        </p:spPr>
        <p:txBody>
          <a:bodyPr wrap="none" anchor="ctr">
            <a:spAutoFit/>
          </a:bodyPr>
          <a:lstStyle/>
          <a:p>
            <a:pPr eaLnBrk="0" hangingPunct="0">
              <a:tabLst>
                <a:tab pos="90488" algn="l"/>
              </a:tabLst>
            </a:pPr>
            <a:br>
              <a:rPr lang="de-DE" sz="800"/>
            </a:br>
            <a:endParaRPr lang="de-DE"/>
          </a:p>
          <a:p>
            <a:pPr eaLnBrk="0" hangingPunct="0">
              <a:tabLst>
                <a:tab pos="90488" algn="l"/>
              </a:tabLst>
            </a:pPr>
            <a:r>
              <a:rPr lang="de-DE" sz="1000">
                <a:latin typeface="Verdana" pitchFamily="34" charset="0"/>
                <a:cs typeface="Calibri" pitchFamily="34" charset="0"/>
              </a:rPr>
              <a:t> </a:t>
            </a:r>
            <a:endParaRPr lang="de-DE" sz="800"/>
          </a:p>
          <a:p>
            <a:pPr eaLnBrk="0" hangingPunct="0">
              <a:tabLst>
                <a:tab pos="90488" algn="l"/>
              </a:tabLst>
            </a:pPr>
            <a:endParaRPr lang="de-DE"/>
          </a:p>
        </p:txBody>
      </p:sp>
      <p:sp>
        <p:nvSpPr>
          <p:cNvPr id="10250" name="Rectangle 28"/>
          <p:cNvSpPr>
            <a:spLocks noChangeArrowheads="1"/>
          </p:cNvSpPr>
          <p:nvPr/>
        </p:nvSpPr>
        <p:spPr bwMode="auto">
          <a:xfrm>
            <a:off x="90488" y="457200"/>
            <a:ext cx="9144000" cy="0"/>
          </a:xfrm>
          <a:prstGeom prst="rect">
            <a:avLst/>
          </a:prstGeom>
          <a:noFill/>
          <a:ln w="9525">
            <a:noFill/>
            <a:miter lim="800000"/>
            <a:headEnd/>
            <a:tailEnd/>
          </a:ln>
        </p:spPr>
        <p:txBody>
          <a:bodyPr wrap="none" anchor="ctr">
            <a:spAutoFit/>
          </a:bodyPr>
          <a:lstStyle/>
          <a:p>
            <a:pPr eaLnBrk="0" hangingPunct="0"/>
            <a:endParaRPr lang="de-DE" sz="1000">
              <a:latin typeface="Verdana" pitchFamily="34" charset="0"/>
              <a:ea typeface="Calibri" pitchFamily="34" charset="0"/>
              <a:cs typeface="Times New Roman" pitchFamily="18" charset="0"/>
            </a:endParaRPr>
          </a:p>
          <a:p>
            <a:pPr eaLnBrk="0" hangingPunct="0"/>
            <a:r>
              <a:rPr lang="de-DE" sz="1000">
                <a:latin typeface="Verdana" pitchFamily="34" charset="0"/>
                <a:ea typeface="Calibri" pitchFamily="34" charset="0"/>
                <a:cs typeface="Times New Roman" pitchFamily="18" charset="0"/>
              </a:rPr>
              <a:t>  </a:t>
            </a:r>
            <a:endParaRPr lang="de-DE" sz="800">
              <a:ea typeface="Calibri" pitchFamily="34" charset="0"/>
              <a:cs typeface="Times New Roman" pitchFamily="18" charset="0"/>
            </a:endParaRPr>
          </a:p>
          <a:p>
            <a:pPr eaLnBrk="0" hangingPunct="0"/>
            <a:endParaRPr lang="de-DE">
              <a:ea typeface="Calibri" pitchFamily="34" charset="0"/>
              <a:cs typeface="Times New Roman" pitchFamily="18" charset="0"/>
            </a:endParaRPr>
          </a:p>
        </p:txBody>
      </p:sp>
      <p:cxnSp>
        <p:nvCxnSpPr>
          <p:cNvPr id="10251" name="AutoShape 36"/>
          <p:cNvCxnSpPr>
            <a:cxnSpLocks noChangeShapeType="1"/>
          </p:cNvCxnSpPr>
          <p:nvPr/>
        </p:nvCxnSpPr>
        <p:spPr bwMode="auto">
          <a:xfrm>
            <a:off x="4572000" y="2071678"/>
            <a:ext cx="0" cy="179387"/>
          </a:xfrm>
          <a:prstGeom prst="straightConnector1">
            <a:avLst/>
          </a:prstGeom>
          <a:noFill/>
          <a:ln w="38100">
            <a:solidFill>
              <a:srgbClr val="336699"/>
            </a:solidFill>
            <a:round/>
            <a:headEnd/>
            <a:tailEnd type="triangle" w="med" len="med"/>
          </a:ln>
        </p:spPr>
      </p:cxnSp>
      <p:cxnSp>
        <p:nvCxnSpPr>
          <p:cNvPr id="10252" name="AutoShape 36"/>
          <p:cNvCxnSpPr>
            <a:cxnSpLocks noChangeShapeType="1"/>
          </p:cNvCxnSpPr>
          <p:nvPr/>
        </p:nvCxnSpPr>
        <p:spPr bwMode="auto">
          <a:xfrm>
            <a:off x="8572528" y="2071678"/>
            <a:ext cx="0" cy="179387"/>
          </a:xfrm>
          <a:prstGeom prst="straightConnector1">
            <a:avLst/>
          </a:prstGeom>
          <a:noFill/>
          <a:ln w="38100">
            <a:solidFill>
              <a:srgbClr val="336699"/>
            </a:solidFill>
            <a:round/>
            <a:headEnd/>
            <a:tailEnd type="triangle" w="med" len="med"/>
          </a:ln>
        </p:spPr>
      </p:cxnSp>
      <p:cxnSp>
        <p:nvCxnSpPr>
          <p:cNvPr id="10253" name="AutoShape 34"/>
          <p:cNvCxnSpPr>
            <a:cxnSpLocks noChangeShapeType="1"/>
          </p:cNvCxnSpPr>
          <p:nvPr/>
        </p:nvCxnSpPr>
        <p:spPr bwMode="auto">
          <a:xfrm>
            <a:off x="4572000" y="2071678"/>
            <a:ext cx="3996000" cy="0"/>
          </a:xfrm>
          <a:prstGeom prst="straightConnector1">
            <a:avLst/>
          </a:prstGeom>
          <a:noFill/>
          <a:ln w="38100">
            <a:solidFill>
              <a:srgbClr val="336699"/>
            </a:solidFill>
            <a:round/>
            <a:headEnd/>
            <a:tailEnd/>
          </a:ln>
        </p:spPr>
      </p:cxnSp>
      <p:cxnSp>
        <p:nvCxnSpPr>
          <p:cNvPr id="40" name="Gerade Verbindung 39"/>
          <p:cNvCxnSpPr/>
          <p:nvPr/>
        </p:nvCxnSpPr>
        <p:spPr>
          <a:xfrm rot="16200000" flipH="1">
            <a:off x="6375388" y="1982802"/>
            <a:ext cx="108000"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10260" name="AutoShape 35"/>
          <p:cNvCxnSpPr>
            <a:cxnSpLocks noChangeShapeType="1"/>
          </p:cNvCxnSpPr>
          <p:nvPr/>
        </p:nvCxnSpPr>
        <p:spPr bwMode="auto">
          <a:xfrm>
            <a:off x="6929454" y="2071678"/>
            <a:ext cx="0" cy="179387"/>
          </a:xfrm>
          <a:prstGeom prst="straightConnector1">
            <a:avLst/>
          </a:prstGeom>
          <a:noFill/>
          <a:ln w="38100">
            <a:solidFill>
              <a:srgbClr val="336699"/>
            </a:solidFill>
            <a:round/>
            <a:headEnd/>
            <a:tailEnd type="triangle" w="med" len="med"/>
          </a:ln>
        </p:spPr>
      </p:cxnSp>
      <p:sp>
        <p:nvSpPr>
          <p:cNvPr id="32" name="Rechteck 31"/>
          <p:cNvSpPr/>
          <p:nvPr/>
        </p:nvSpPr>
        <p:spPr>
          <a:xfrm>
            <a:off x="0" y="-18000"/>
            <a:ext cx="9144000" cy="6876000"/>
          </a:xfrm>
          <a:prstGeom prst="rect">
            <a:avLst/>
          </a:prstGeom>
          <a:solidFill>
            <a:schemeClr val="bg1"/>
          </a:solidFill>
          <a:ln w="63500">
            <a:solidFill>
              <a:srgbClr val="003366"/>
            </a:solidFill>
          </a:ln>
        </p:spPr>
        <p:txBody>
          <a:bodyPr wrap="square">
            <a:spAutoFit/>
          </a:bodyPr>
          <a:lstStyle/>
          <a:p>
            <a:pPr>
              <a:defRPr/>
            </a:pPr>
            <a:r>
              <a:rPr lang="de-DE" sz="2800" b="1" dirty="0">
                <a:solidFill>
                  <a:srgbClr val="003366"/>
                </a:solidFill>
                <a:effectLst>
                  <a:outerShdw blurRad="38100" dist="38100" dir="2700000" algn="tl">
                    <a:srgbClr val="000000">
                      <a:alpha val="43137"/>
                    </a:srgbClr>
                  </a:outerShdw>
                </a:effectLst>
              </a:rPr>
              <a:t> </a:t>
            </a:r>
          </a:p>
          <a:p>
            <a:pPr>
              <a:defRPr/>
            </a:pPr>
            <a:r>
              <a:rPr lang="de-DE" sz="2800" b="1" dirty="0">
                <a:solidFill>
                  <a:srgbClr val="003366"/>
                </a:solidFill>
                <a:effectLst>
                  <a:outerShdw blurRad="38100" dist="38100" dir="2700000" algn="tl">
                    <a:srgbClr val="000000">
                      <a:alpha val="43137"/>
                    </a:srgbClr>
                  </a:outerShdw>
                </a:effectLst>
              </a:rPr>
              <a:t> </a:t>
            </a:r>
            <a:endParaRPr lang="de-DE" sz="2800" b="1" u="sng" dirty="0">
              <a:solidFill>
                <a:srgbClr val="C0C0C0"/>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endParaRPr lang="de-DE" sz="2400" b="1" u="sng" dirty="0">
              <a:solidFill>
                <a:srgbClr val="336699"/>
              </a:solidFill>
              <a:effectLst>
                <a:outerShdw blurRad="38100" dist="38100" dir="2700000" algn="tl">
                  <a:srgbClr val="000000">
                    <a:alpha val="43137"/>
                  </a:srgbClr>
                </a:outerShdw>
              </a:effectLst>
            </a:endParaRPr>
          </a:p>
          <a:p>
            <a:pPr>
              <a:defRPr/>
            </a:pPr>
            <a:r>
              <a:rPr lang="de-DE" sz="2400" b="1" u="sng" dirty="0">
                <a:solidFill>
                  <a:srgbClr val="336699"/>
                </a:solidFill>
                <a:effectLst>
                  <a:outerShdw blurRad="38100" dist="38100" dir="2700000" algn="tl">
                    <a:srgbClr val="000000">
                      <a:alpha val="43137"/>
                    </a:srgbClr>
                  </a:outerShdw>
                </a:effectLst>
              </a:rPr>
              <a:t>                                                         </a:t>
            </a:r>
          </a:p>
          <a:p>
            <a:pPr>
              <a:defRPr/>
            </a:pPr>
            <a:endParaRPr lang="de-DE" sz="2400" b="1" u="sng" dirty="0">
              <a:solidFill>
                <a:srgbClr val="336699"/>
              </a:solidFill>
              <a:effectLst>
                <a:outerShdw blurRad="38100" dist="38100" dir="2700000" algn="tl">
                  <a:srgbClr val="000000">
                    <a:alpha val="43137"/>
                  </a:srgbClr>
                </a:outerShdw>
              </a:effectLst>
            </a:endParaRPr>
          </a:p>
          <a:p>
            <a:pPr>
              <a:defRPr/>
            </a:pPr>
            <a:r>
              <a:rPr lang="de-DE" sz="2400" b="1" u="sng" dirty="0">
                <a:solidFill>
                  <a:srgbClr val="336699"/>
                </a:solidFill>
                <a:effectLst>
                  <a:outerShdw blurRad="38100" dist="38100" dir="2700000" algn="tl">
                    <a:srgbClr val="000000">
                      <a:alpha val="43137"/>
                    </a:srgbClr>
                  </a:outerShdw>
                </a:effectLst>
              </a:rPr>
              <a:t>                                                          </a:t>
            </a:r>
          </a:p>
          <a:p>
            <a:pPr>
              <a:defRPr/>
            </a:pPr>
            <a:r>
              <a:rPr lang="de-DE" sz="2400" b="1" u="sng" dirty="0">
                <a:solidFill>
                  <a:srgbClr val="336699"/>
                </a:solidFill>
                <a:effectLst>
                  <a:outerShdw blurRad="38100" dist="38100" dir="2700000" algn="tl">
                    <a:srgbClr val="000000">
                      <a:alpha val="43137"/>
                    </a:srgbClr>
                  </a:outerShdw>
                </a:effectLst>
              </a:rPr>
              <a:t>                                                          </a:t>
            </a:r>
          </a:p>
          <a:p>
            <a:pPr>
              <a:defRPr/>
            </a:pPr>
            <a:r>
              <a:rPr lang="de-DE" sz="2400" b="1" u="sng" dirty="0">
                <a:solidFill>
                  <a:srgbClr val="336699"/>
                </a:solidFill>
                <a:effectLst>
                  <a:outerShdw blurRad="38100" dist="38100" dir="2700000" algn="tl">
                    <a:srgbClr val="000000">
                      <a:alpha val="43137"/>
                    </a:srgbClr>
                  </a:outerShdw>
                </a:effectLst>
              </a:rPr>
              <a:t>                           </a:t>
            </a:r>
            <a:endParaRPr lang="de-DE" sz="2400" dirty="0"/>
          </a:p>
        </p:txBody>
      </p:sp>
      <p:cxnSp>
        <p:nvCxnSpPr>
          <p:cNvPr id="25" name="Gerade Verbindung 24"/>
          <p:cNvCxnSpPr/>
          <p:nvPr/>
        </p:nvCxnSpPr>
        <p:spPr>
          <a:xfrm>
            <a:off x="5929322" y="5286388"/>
            <a:ext cx="0" cy="1588"/>
          </a:xfrm>
          <a:prstGeom prst="line">
            <a:avLst/>
          </a:prstGeom>
          <a:ln w="38100">
            <a:solidFill>
              <a:srgbClr val="003366"/>
            </a:solidFill>
            <a:prstDash val="sysDot"/>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a:off x="5857884" y="5715016"/>
            <a:ext cx="2088000" cy="1588"/>
          </a:xfrm>
          <a:prstGeom prst="line">
            <a:avLst/>
          </a:prstGeom>
          <a:ln w="38100">
            <a:solidFill>
              <a:srgbClr val="003366"/>
            </a:solidFill>
            <a:prstDash val="sysDot"/>
          </a:ln>
        </p:spPr>
        <p:style>
          <a:lnRef idx="1">
            <a:schemeClr val="accent1"/>
          </a:lnRef>
          <a:fillRef idx="0">
            <a:schemeClr val="accent1"/>
          </a:fillRef>
          <a:effectRef idx="0">
            <a:schemeClr val="accent1"/>
          </a:effectRef>
          <a:fontRef idx="minor">
            <a:schemeClr val="tx1"/>
          </a:fontRef>
        </p:style>
      </p:cxnSp>
      <p:sp>
        <p:nvSpPr>
          <p:cNvPr id="17" name="Rechteck 16"/>
          <p:cNvSpPr/>
          <p:nvPr/>
        </p:nvSpPr>
        <p:spPr>
          <a:xfrm>
            <a:off x="0" y="476672"/>
            <a:ext cx="2844000" cy="1938992"/>
          </a:xfrm>
          <a:prstGeom prst="rect">
            <a:avLst/>
          </a:prstGeom>
        </p:spPr>
        <p:txBody>
          <a:bodyPr wrap="square">
            <a:spAutoFit/>
          </a:bodyPr>
          <a:lstStyle/>
          <a:p>
            <a:r>
              <a:rPr lang="de-DE" sz="2400" dirty="0">
                <a:solidFill>
                  <a:srgbClr val="003366"/>
                </a:solidFill>
              </a:rPr>
              <a:t>Andauernder QM- </a:t>
            </a:r>
          </a:p>
          <a:p>
            <a:r>
              <a:rPr lang="de-DE" sz="2400" dirty="0">
                <a:solidFill>
                  <a:srgbClr val="003366"/>
                </a:solidFill>
              </a:rPr>
              <a:t>Prozess im </a:t>
            </a:r>
            <a:r>
              <a:rPr lang="de-DE" sz="2400" dirty="0" err="1">
                <a:solidFill>
                  <a:srgbClr val="003366"/>
                </a:solidFill>
              </a:rPr>
              <a:t>R.des</a:t>
            </a:r>
            <a:r>
              <a:rPr lang="de-DE" sz="2400" dirty="0">
                <a:solidFill>
                  <a:srgbClr val="003366"/>
                </a:solidFill>
              </a:rPr>
              <a:t>  </a:t>
            </a:r>
          </a:p>
          <a:p>
            <a:r>
              <a:rPr lang="de-DE" sz="2400" dirty="0" err="1">
                <a:solidFill>
                  <a:srgbClr val="003366"/>
                </a:solidFill>
              </a:rPr>
              <a:t>fachl</a:t>
            </a:r>
            <a:r>
              <a:rPr lang="de-DE" sz="2400" dirty="0">
                <a:solidFill>
                  <a:srgbClr val="003366"/>
                </a:solidFill>
              </a:rPr>
              <a:t>.- rechtlichen  </a:t>
            </a:r>
          </a:p>
          <a:p>
            <a:r>
              <a:rPr lang="de-DE" sz="2400" dirty="0">
                <a:solidFill>
                  <a:srgbClr val="003366"/>
                </a:solidFill>
              </a:rPr>
              <a:t>Bewertens </a:t>
            </a:r>
            <a:r>
              <a:rPr lang="de-DE" sz="2400" dirty="0" err="1">
                <a:solidFill>
                  <a:srgbClr val="003366"/>
                </a:solidFill>
              </a:rPr>
              <a:t>krisen</a:t>
            </a:r>
            <a:r>
              <a:rPr lang="de-DE" sz="2400" dirty="0">
                <a:solidFill>
                  <a:srgbClr val="003366"/>
                </a:solidFill>
              </a:rPr>
              <a:t>-  </a:t>
            </a:r>
          </a:p>
          <a:p>
            <a:r>
              <a:rPr lang="de-DE" sz="2400" dirty="0" err="1">
                <a:solidFill>
                  <a:srgbClr val="003366"/>
                </a:solidFill>
              </a:rPr>
              <a:t>hafter</a:t>
            </a:r>
            <a:r>
              <a:rPr lang="de-DE" sz="2400" dirty="0">
                <a:solidFill>
                  <a:srgbClr val="003366"/>
                </a:solidFill>
              </a:rPr>
              <a:t> Situationen</a:t>
            </a:r>
          </a:p>
        </p:txBody>
      </p:sp>
      <p:sp>
        <p:nvSpPr>
          <p:cNvPr id="18" name="Oval 3" descr="50%"/>
          <p:cNvSpPr>
            <a:spLocks noChangeArrowheads="1"/>
          </p:cNvSpPr>
          <p:nvPr/>
        </p:nvSpPr>
        <p:spPr bwMode="auto">
          <a:xfrm>
            <a:off x="2483768" y="476672"/>
            <a:ext cx="6408712" cy="6381328"/>
          </a:xfrm>
          <a:prstGeom prst="ellipse">
            <a:avLst/>
          </a:prstGeom>
          <a:pattFill prst="pct50">
            <a:fgClr>
              <a:srgbClr val="C0C0C0"/>
            </a:fgClr>
            <a:bgClr>
              <a:srgbClr val="003366"/>
            </a:bgClr>
          </a:pattFill>
          <a:ln w="38100">
            <a:solidFill>
              <a:srgbClr val="003366"/>
            </a:solidFill>
            <a:round/>
            <a:headEnd/>
            <a:tailEnd/>
          </a:ln>
        </p:spPr>
        <p:txBody>
          <a:bodyPr/>
          <a:lstStyle/>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r>
              <a:rPr lang="de-DE" sz="1400" b="1"/>
              <a:t>                                                         </a:t>
            </a:r>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r>
              <a:rPr lang="de-DE" sz="1400" b="1"/>
              <a:t>               </a:t>
            </a:r>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endParaRPr lang="de-DE" sz="1400" b="1"/>
          </a:p>
          <a:p>
            <a:pPr>
              <a:spcAft>
                <a:spcPts val="1000"/>
              </a:spcAft>
            </a:pPr>
            <a:r>
              <a:rPr lang="de-DE" sz="1400" b="1"/>
              <a:t>                                                           </a:t>
            </a:r>
          </a:p>
          <a:p>
            <a:pPr>
              <a:spcAft>
                <a:spcPts val="1000"/>
              </a:spcAft>
            </a:pPr>
            <a:r>
              <a:rPr lang="de-DE" sz="1400" b="1"/>
              <a:t>                                                       </a:t>
            </a:r>
          </a:p>
          <a:p>
            <a:pPr>
              <a:spcAft>
                <a:spcPts val="1000"/>
              </a:spcAft>
            </a:pPr>
            <a:r>
              <a:rPr lang="de-DE" sz="1100">
                <a:latin typeface="Calibri" pitchFamily="34" charset="0"/>
              </a:rPr>
              <a:t>                                                                                             </a:t>
            </a:r>
            <a:endParaRPr lang="de-DE"/>
          </a:p>
        </p:txBody>
      </p:sp>
      <p:sp>
        <p:nvSpPr>
          <p:cNvPr id="19" name="Oval 4" descr="50%"/>
          <p:cNvSpPr>
            <a:spLocks noChangeArrowheads="1"/>
          </p:cNvSpPr>
          <p:nvPr/>
        </p:nvSpPr>
        <p:spPr bwMode="auto">
          <a:xfrm>
            <a:off x="4643438" y="500063"/>
            <a:ext cx="2124075" cy="2124075"/>
          </a:xfrm>
          <a:prstGeom prst="ellipse">
            <a:avLst/>
          </a:prstGeom>
          <a:pattFill prst="pct50">
            <a:fgClr>
              <a:srgbClr val="FFFFFF"/>
            </a:fgClr>
            <a:bgClr>
              <a:srgbClr val="FFFFFF"/>
            </a:bgClr>
          </a:pattFill>
          <a:ln w="38100">
            <a:solidFill>
              <a:srgbClr val="003366"/>
            </a:solidFill>
            <a:round/>
            <a:headEnd/>
            <a:tailEnd/>
          </a:ln>
        </p:spPr>
        <p:txBody>
          <a:bodyPr/>
          <a:lstStyle/>
          <a:p>
            <a:pPr>
              <a:spcAft>
                <a:spcPts val="0"/>
              </a:spcAft>
            </a:pPr>
            <a:r>
              <a:rPr lang="de-DE" dirty="0">
                <a:solidFill>
                  <a:srgbClr val="003366"/>
                </a:solidFill>
              </a:rPr>
              <a:t>Öffnen von Problemen  </a:t>
            </a:r>
          </a:p>
          <a:p>
            <a:pPr>
              <a:spcAft>
                <a:spcPts val="0"/>
              </a:spcAft>
            </a:pPr>
            <a:r>
              <a:rPr lang="de-DE" dirty="0">
                <a:solidFill>
                  <a:srgbClr val="003366"/>
                </a:solidFill>
              </a:rPr>
              <a:t>  des päd.  </a:t>
            </a:r>
          </a:p>
          <a:p>
            <a:pPr>
              <a:spcAft>
                <a:spcPts val="1000"/>
              </a:spcAft>
            </a:pPr>
            <a:r>
              <a:rPr lang="de-DE" dirty="0">
                <a:solidFill>
                  <a:srgbClr val="003366"/>
                </a:solidFill>
              </a:rPr>
              <a:t>    Alltags </a:t>
            </a: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r>
              <a:rPr lang="de-DE" sz="1400" b="1" dirty="0"/>
              <a:t>                                                       </a:t>
            </a:r>
          </a:p>
          <a:p>
            <a:pPr>
              <a:spcAft>
                <a:spcPts val="1000"/>
              </a:spcAft>
            </a:pPr>
            <a:r>
              <a:rPr lang="de-DE" sz="1100" dirty="0">
                <a:latin typeface="Calibri" pitchFamily="34" charset="0"/>
              </a:rPr>
              <a:t>                                                                                             </a:t>
            </a:r>
            <a:endParaRPr lang="de-DE" dirty="0"/>
          </a:p>
        </p:txBody>
      </p:sp>
      <p:sp>
        <p:nvSpPr>
          <p:cNvPr id="20" name="Oval 6" descr="50%"/>
          <p:cNvSpPr>
            <a:spLocks noChangeArrowheads="1"/>
          </p:cNvSpPr>
          <p:nvPr/>
        </p:nvSpPr>
        <p:spPr bwMode="auto">
          <a:xfrm>
            <a:off x="6643688" y="2000250"/>
            <a:ext cx="2124075" cy="2124075"/>
          </a:xfrm>
          <a:prstGeom prst="ellipse">
            <a:avLst/>
          </a:prstGeom>
          <a:pattFill prst="pct50">
            <a:fgClr>
              <a:srgbClr val="FFFFFF"/>
            </a:fgClr>
            <a:bgClr>
              <a:srgbClr val="FFFFFF"/>
            </a:bgClr>
          </a:pattFill>
          <a:ln w="38100">
            <a:solidFill>
              <a:srgbClr val="003366"/>
            </a:solidFill>
            <a:round/>
            <a:headEnd/>
            <a:tailEnd/>
          </a:ln>
        </p:spPr>
        <p:txBody>
          <a:bodyPr/>
          <a:lstStyle/>
          <a:p>
            <a:pPr>
              <a:spcAft>
                <a:spcPts val="0"/>
              </a:spcAft>
            </a:pPr>
            <a:r>
              <a:rPr lang="de-DE" dirty="0" err="1">
                <a:solidFill>
                  <a:srgbClr val="003366"/>
                </a:solidFill>
              </a:rPr>
              <a:t>Selbstrefle</a:t>
            </a:r>
            <a:r>
              <a:rPr lang="de-DE" dirty="0">
                <a:solidFill>
                  <a:srgbClr val="003366"/>
                </a:solidFill>
              </a:rPr>
              <a:t>- </a:t>
            </a:r>
          </a:p>
          <a:p>
            <a:pPr>
              <a:spcAft>
                <a:spcPts val="0"/>
              </a:spcAft>
            </a:pPr>
            <a:r>
              <a:rPr lang="de-DE" dirty="0">
                <a:solidFill>
                  <a:srgbClr val="003366"/>
                </a:solidFill>
              </a:rPr>
              <a:t> </a:t>
            </a:r>
            <a:r>
              <a:rPr lang="de-DE" dirty="0" err="1">
                <a:solidFill>
                  <a:srgbClr val="003366"/>
                </a:solidFill>
              </a:rPr>
              <a:t>xion</a:t>
            </a:r>
            <a:r>
              <a:rPr lang="de-DE" dirty="0">
                <a:solidFill>
                  <a:srgbClr val="003366"/>
                </a:solidFill>
              </a:rPr>
              <a:t> sowie  </a:t>
            </a:r>
          </a:p>
          <a:p>
            <a:pPr>
              <a:spcAft>
                <a:spcPts val="0"/>
              </a:spcAft>
            </a:pPr>
            <a:r>
              <a:rPr lang="de-DE" dirty="0">
                <a:solidFill>
                  <a:srgbClr val="003366"/>
                </a:solidFill>
              </a:rPr>
              <a:t>  Reflexion </a:t>
            </a:r>
          </a:p>
          <a:p>
            <a:pPr>
              <a:spcAft>
                <a:spcPts val="1000"/>
              </a:spcAft>
            </a:pPr>
            <a:r>
              <a:rPr lang="de-DE" dirty="0">
                <a:solidFill>
                  <a:srgbClr val="003366"/>
                </a:solidFill>
              </a:rPr>
              <a:t>   im Team</a:t>
            </a:r>
            <a:endParaRPr lang="de-DE" sz="1400" dirty="0">
              <a:solidFill>
                <a:srgbClr val="003366"/>
              </a:solidFill>
            </a:endParaRPr>
          </a:p>
        </p:txBody>
      </p:sp>
      <p:sp>
        <p:nvSpPr>
          <p:cNvPr id="21" name="Oval 8" descr="50%"/>
          <p:cNvSpPr>
            <a:spLocks noChangeArrowheads="1"/>
          </p:cNvSpPr>
          <p:nvPr/>
        </p:nvSpPr>
        <p:spPr bwMode="auto">
          <a:xfrm>
            <a:off x="5857875" y="4357688"/>
            <a:ext cx="2124075" cy="2124075"/>
          </a:xfrm>
          <a:prstGeom prst="ellipse">
            <a:avLst/>
          </a:prstGeom>
          <a:pattFill prst="pct50">
            <a:fgClr>
              <a:srgbClr val="FFFFFF"/>
            </a:fgClr>
            <a:bgClr>
              <a:srgbClr val="FFFFFF"/>
            </a:bgClr>
          </a:pattFill>
          <a:ln w="38100">
            <a:solidFill>
              <a:srgbClr val="003366"/>
            </a:solidFill>
            <a:round/>
            <a:headEnd/>
            <a:tailEnd/>
          </a:ln>
        </p:spPr>
        <p:txBody>
          <a:bodyPr/>
          <a:lstStyle/>
          <a:p>
            <a:pPr>
              <a:spcAft>
                <a:spcPts val="0"/>
              </a:spcAft>
            </a:pPr>
            <a:r>
              <a:rPr lang="de-DE" dirty="0">
                <a:solidFill>
                  <a:srgbClr val="003366"/>
                </a:solidFill>
              </a:rPr>
              <a:t>Prüfschema    </a:t>
            </a:r>
          </a:p>
          <a:p>
            <a:pPr>
              <a:spcAft>
                <a:spcPts val="0"/>
              </a:spcAft>
            </a:pPr>
            <a:r>
              <a:rPr lang="de-DE" dirty="0">
                <a:solidFill>
                  <a:srgbClr val="003366"/>
                </a:solidFill>
              </a:rPr>
              <a:t> „</a:t>
            </a:r>
            <a:r>
              <a:rPr lang="de-DE" dirty="0" err="1">
                <a:solidFill>
                  <a:srgbClr val="003366"/>
                </a:solidFill>
              </a:rPr>
              <a:t>zul.Macht</a:t>
            </a:r>
            <a:r>
              <a:rPr lang="de-DE" dirty="0">
                <a:solidFill>
                  <a:srgbClr val="003366"/>
                </a:solidFill>
              </a:rPr>
              <a:t>  </a:t>
            </a:r>
            <a:r>
              <a:rPr lang="de-DE" dirty="0" err="1">
                <a:solidFill>
                  <a:srgbClr val="003366"/>
                </a:solidFill>
              </a:rPr>
              <a:t>i.päd.Alltag</a:t>
            </a:r>
            <a:r>
              <a:rPr lang="de-DE" dirty="0">
                <a:solidFill>
                  <a:srgbClr val="003366"/>
                </a:solidFill>
              </a:rPr>
              <a:t>“</a:t>
            </a:r>
          </a:p>
          <a:p>
            <a:pPr>
              <a:spcAft>
                <a:spcPts val="0"/>
              </a:spcAft>
            </a:pPr>
            <a:r>
              <a:rPr lang="de-DE" dirty="0">
                <a:solidFill>
                  <a:srgbClr val="003366"/>
                </a:solidFill>
              </a:rPr>
              <a:t> anwenden</a:t>
            </a:r>
          </a:p>
          <a:p>
            <a:pPr>
              <a:spcAft>
                <a:spcPts val="1000"/>
              </a:spcAft>
            </a:pPr>
            <a:r>
              <a:rPr lang="de-DE" b="1" dirty="0"/>
              <a:t> </a:t>
            </a:r>
          </a:p>
          <a:p>
            <a:pPr>
              <a:spcAft>
                <a:spcPts val="1000"/>
              </a:spcAft>
            </a:pPr>
            <a:endParaRPr lang="de-DE"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r>
              <a:rPr lang="de-DE" sz="1400" b="1" dirty="0"/>
              <a:t>                                                       </a:t>
            </a:r>
          </a:p>
          <a:p>
            <a:pPr>
              <a:spcAft>
                <a:spcPts val="1000"/>
              </a:spcAft>
            </a:pPr>
            <a:r>
              <a:rPr lang="de-DE" sz="1100" dirty="0">
                <a:latin typeface="Calibri" pitchFamily="34" charset="0"/>
              </a:rPr>
              <a:t>                                                                                             </a:t>
            </a:r>
            <a:endParaRPr lang="de-DE" dirty="0"/>
          </a:p>
        </p:txBody>
      </p:sp>
      <p:sp>
        <p:nvSpPr>
          <p:cNvPr id="22" name="Oval 10" descr="50%"/>
          <p:cNvSpPr>
            <a:spLocks noChangeArrowheads="1"/>
          </p:cNvSpPr>
          <p:nvPr/>
        </p:nvSpPr>
        <p:spPr bwMode="auto">
          <a:xfrm>
            <a:off x="3357563" y="4286250"/>
            <a:ext cx="2124075" cy="2124075"/>
          </a:xfrm>
          <a:prstGeom prst="ellipse">
            <a:avLst/>
          </a:prstGeom>
          <a:pattFill prst="pct50">
            <a:fgClr>
              <a:srgbClr val="FFFFFF"/>
            </a:fgClr>
            <a:bgClr>
              <a:srgbClr val="FFFFFF"/>
            </a:bgClr>
          </a:pattFill>
          <a:ln w="38100">
            <a:solidFill>
              <a:srgbClr val="003366"/>
            </a:solidFill>
            <a:round/>
            <a:headEnd/>
            <a:tailEnd/>
          </a:ln>
        </p:spPr>
        <p:txBody>
          <a:bodyPr/>
          <a:lstStyle/>
          <a:p>
            <a:pPr>
              <a:spcAft>
                <a:spcPts val="0"/>
              </a:spcAft>
            </a:pPr>
            <a:r>
              <a:rPr lang="de-DE" dirty="0">
                <a:solidFill>
                  <a:srgbClr val="003366"/>
                </a:solidFill>
              </a:rPr>
              <a:t>Meinungs-</a:t>
            </a:r>
            <a:r>
              <a:rPr lang="de-DE" dirty="0" err="1">
                <a:solidFill>
                  <a:srgbClr val="003366"/>
                </a:solidFill>
              </a:rPr>
              <a:t>bildung</a:t>
            </a:r>
            <a:r>
              <a:rPr lang="de-DE" dirty="0">
                <a:solidFill>
                  <a:srgbClr val="003366"/>
                </a:solidFill>
              </a:rPr>
              <a:t> im  Fachbereich </a:t>
            </a:r>
          </a:p>
          <a:p>
            <a:pPr>
              <a:spcAft>
                <a:spcPts val="0"/>
              </a:spcAft>
            </a:pPr>
            <a:r>
              <a:rPr lang="de-DE" dirty="0">
                <a:solidFill>
                  <a:srgbClr val="003366"/>
                </a:solidFill>
              </a:rPr>
              <a:t> /</a:t>
            </a:r>
            <a:r>
              <a:rPr lang="de-DE" dirty="0" err="1">
                <a:solidFill>
                  <a:srgbClr val="003366"/>
                </a:solidFill>
              </a:rPr>
              <a:t>angebots</a:t>
            </a:r>
            <a:r>
              <a:rPr lang="de-DE" dirty="0">
                <a:solidFill>
                  <a:srgbClr val="003366"/>
                </a:solidFill>
              </a:rPr>
              <a:t>- </a:t>
            </a:r>
          </a:p>
          <a:p>
            <a:pPr>
              <a:spcAft>
                <a:spcPts val="1000"/>
              </a:spcAft>
            </a:pPr>
            <a:r>
              <a:rPr lang="de-DE" dirty="0">
                <a:solidFill>
                  <a:srgbClr val="003366"/>
                </a:solidFill>
              </a:rPr>
              <a:t>  spezifisch </a:t>
            </a:r>
          </a:p>
          <a:p>
            <a:pPr>
              <a:spcAft>
                <a:spcPts val="1000"/>
              </a:spcAft>
            </a:pPr>
            <a:r>
              <a:rPr lang="de-DE" b="1" dirty="0"/>
              <a:t> </a:t>
            </a:r>
          </a:p>
          <a:p>
            <a:pPr>
              <a:spcAft>
                <a:spcPts val="1000"/>
              </a:spcAft>
            </a:pPr>
            <a:endParaRPr lang="de-DE"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r>
              <a:rPr lang="de-DE" sz="1400" b="1" dirty="0"/>
              <a:t>                                                       </a:t>
            </a:r>
          </a:p>
          <a:p>
            <a:pPr>
              <a:spcAft>
                <a:spcPts val="1000"/>
              </a:spcAft>
            </a:pPr>
            <a:r>
              <a:rPr lang="de-DE" sz="1100" dirty="0">
                <a:latin typeface="Calibri" pitchFamily="34" charset="0"/>
              </a:rPr>
              <a:t>                                                                                             </a:t>
            </a:r>
            <a:endParaRPr lang="de-DE" dirty="0"/>
          </a:p>
        </p:txBody>
      </p:sp>
      <p:sp>
        <p:nvSpPr>
          <p:cNvPr id="23" name="Oval 11" descr="50%"/>
          <p:cNvSpPr>
            <a:spLocks noChangeArrowheads="1"/>
          </p:cNvSpPr>
          <p:nvPr/>
        </p:nvSpPr>
        <p:spPr bwMode="auto">
          <a:xfrm>
            <a:off x="2627784" y="1916832"/>
            <a:ext cx="2124075" cy="2124075"/>
          </a:xfrm>
          <a:prstGeom prst="ellipse">
            <a:avLst/>
          </a:prstGeom>
          <a:pattFill prst="pct50">
            <a:fgClr>
              <a:srgbClr val="FFFFFF"/>
            </a:fgClr>
            <a:bgClr>
              <a:srgbClr val="FFFFFF"/>
            </a:bgClr>
          </a:pattFill>
          <a:ln w="38100">
            <a:solidFill>
              <a:srgbClr val="003366"/>
            </a:solidFill>
            <a:round/>
            <a:headEnd/>
            <a:tailEnd/>
          </a:ln>
        </p:spPr>
        <p:txBody>
          <a:bodyPr/>
          <a:lstStyle/>
          <a:p>
            <a:pPr>
              <a:spcAft>
                <a:spcPts val="0"/>
              </a:spcAft>
            </a:pPr>
            <a:r>
              <a:rPr lang="de-DE" dirty="0">
                <a:solidFill>
                  <a:srgbClr val="003366"/>
                </a:solidFill>
              </a:rPr>
              <a:t> </a:t>
            </a:r>
            <a:r>
              <a:rPr lang="de-DE" dirty="0" err="1">
                <a:solidFill>
                  <a:srgbClr val="003366"/>
                </a:solidFill>
              </a:rPr>
              <a:t>Päd.Grund</a:t>
            </a:r>
            <a:r>
              <a:rPr lang="de-DE" dirty="0">
                <a:solidFill>
                  <a:srgbClr val="003366"/>
                </a:solidFill>
              </a:rPr>
              <a:t>- </a:t>
            </a:r>
          </a:p>
          <a:p>
            <a:pPr>
              <a:spcAft>
                <a:spcPts val="0"/>
              </a:spcAft>
            </a:pPr>
            <a:r>
              <a:rPr lang="de-DE" dirty="0">
                <a:solidFill>
                  <a:srgbClr val="003366"/>
                </a:solidFill>
              </a:rPr>
              <a:t> </a:t>
            </a:r>
            <a:r>
              <a:rPr lang="de-DE" dirty="0" err="1">
                <a:solidFill>
                  <a:srgbClr val="003366"/>
                </a:solidFill>
              </a:rPr>
              <a:t>haltung</a:t>
            </a:r>
            <a:r>
              <a:rPr lang="de-DE" dirty="0">
                <a:solidFill>
                  <a:srgbClr val="003366"/>
                </a:solidFill>
              </a:rPr>
              <a:t> </a:t>
            </a:r>
            <a:r>
              <a:rPr lang="de-DE" dirty="0" err="1">
                <a:solidFill>
                  <a:srgbClr val="003366"/>
                </a:solidFill>
              </a:rPr>
              <a:t>for</a:t>
            </a:r>
            <a:r>
              <a:rPr lang="de-DE" dirty="0">
                <a:solidFill>
                  <a:srgbClr val="003366"/>
                </a:solidFill>
              </a:rPr>
              <a:t>-  </a:t>
            </a:r>
            <a:r>
              <a:rPr lang="de-DE" dirty="0" err="1">
                <a:solidFill>
                  <a:srgbClr val="003366"/>
                </a:solidFill>
              </a:rPr>
              <a:t>mulieren</a:t>
            </a:r>
            <a:r>
              <a:rPr lang="de-DE" dirty="0">
                <a:solidFill>
                  <a:srgbClr val="003366"/>
                </a:solidFill>
              </a:rPr>
              <a:t>: in </a:t>
            </a:r>
            <a:r>
              <a:rPr lang="de-DE" dirty="0" err="1">
                <a:solidFill>
                  <a:srgbClr val="003366"/>
                </a:solidFill>
              </a:rPr>
              <a:t>fachl</a:t>
            </a:r>
            <a:r>
              <a:rPr lang="de-DE" dirty="0">
                <a:solidFill>
                  <a:srgbClr val="003366"/>
                </a:solidFill>
              </a:rPr>
              <a:t>. Hand- </a:t>
            </a:r>
            <a:r>
              <a:rPr lang="de-DE" dirty="0" err="1">
                <a:solidFill>
                  <a:srgbClr val="003366"/>
                </a:solidFill>
              </a:rPr>
              <a:t>lgs.leitlinien</a:t>
            </a:r>
            <a:endParaRPr lang="de-DE" sz="1400" dirty="0">
              <a:solidFill>
                <a:srgbClr val="003366"/>
              </a:solidFill>
            </a:endParaRP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endParaRPr lang="de-DE" sz="1400" b="1" dirty="0"/>
          </a:p>
          <a:p>
            <a:pPr>
              <a:spcAft>
                <a:spcPts val="1000"/>
              </a:spcAft>
            </a:pPr>
            <a:r>
              <a:rPr lang="de-DE" sz="1400" b="1" dirty="0"/>
              <a:t>                                                           </a:t>
            </a:r>
          </a:p>
          <a:p>
            <a:pPr>
              <a:spcAft>
                <a:spcPts val="1000"/>
              </a:spcAft>
            </a:pPr>
            <a:r>
              <a:rPr lang="de-DE" sz="1400" b="1" dirty="0"/>
              <a:t>                                                       </a:t>
            </a:r>
          </a:p>
          <a:p>
            <a:pPr>
              <a:spcAft>
                <a:spcPts val="1000"/>
              </a:spcAft>
            </a:pPr>
            <a:r>
              <a:rPr lang="de-DE" sz="1100" dirty="0">
                <a:latin typeface="Calibri" pitchFamily="34" charset="0"/>
              </a:rPr>
              <a:t>                                                                                             </a:t>
            </a:r>
            <a:endParaRPr lang="de-DE" dirty="0"/>
          </a:p>
        </p:txBody>
      </p:sp>
      <p:cxnSp>
        <p:nvCxnSpPr>
          <p:cNvPr id="24" name="AutoShape 5"/>
          <p:cNvCxnSpPr>
            <a:cxnSpLocks noChangeShapeType="1"/>
          </p:cNvCxnSpPr>
          <p:nvPr/>
        </p:nvCxnSpPr>
        <p:spPr bwMode="auto">
          <a:xfrm>
            <a:off x="6643688" y="2071688"/>
            <a:ext cx="323850" cy="215900"/>
          </a:xfrm>
          <a:prstGeom prst="straightConnector1">
            <a:avLst/>
          </a:prstGeom>
          <a:noFill/>
          <a:ln w="50800">
            <a:solidFill>
              <a:srgbClr val="003366"/>
            </a:solidFill>
            <a:round/>
            <a:headEnd/>
            <a:tailEnd type="triangle" w="med" len="med"/>
          </a:ln>
        </p:spPr>
      </p:cxnSp>
      <p:cxnSp>
        <p:nvCxnSpPr>
          <p:cNvPr id="26" name="AutoShape 7"/>
          <p:cNvCxnSpPr>
            <a:cxnSpLocks noChangeShapeType="1"/>
          </p:cNvCxnSpPr>
          <p:nvPr/>
        </p:nvCxnSpPr>
        <p:spPr bwMode="auto">
          <a:xfrm rot="5400000">
            <a:off x="7196932" y="4161631"/>
            <a:ext cx="323850" cy="144463"/>
          </a:xfrm>
          <a:prstGeom prst="straightConnector1">
            <a:avLst/>
          </a:prstGeom>
          <a:noFill/>
          <a:ln w="50800">
            <a:solidFill>
              <a:srgbClr val="003366"/>
            </a:solidFill>
            <a:round/>
            <a:headEnd/>
            <a:tailEnd type="triangle" w="med" len="med"/>
          </a:ln>
        </p:spPr>
      </p:cxnSp>
      <p:cxnSp>
        <p:nvCxnSpPr>
          <p:cNvPr id="27" name="AutoShape 9"/>
          <p:cNvCxnSpPr>
            <a:cxnSpLocks noChangeShapeType="1"/>
          </p:cNvCxnSpPr>
          <p:nvPr/>
        </p:nvCxnSpPr>
        <p:spPr bwMode="auto">
          <a:xfrm rot="10800000">
            <a:off x="5500688" y="5429250"/>
            <a:ext cx="323850" cy="1588"/>
          </a:xfrm>
          <a:prstGeom prst="straightConnector1">
            <a:avLst/>
          </a:prstGeom>
          <a:noFill/>
          <a:ln w="50800">
            <a:solidFill>
              <a:srgbClr val="003366"/>
            </a:solidFill>
            <a:round/>
            <a:headEnd/>
            <a:tailEnd type="triangle" w="med" len="med"/>
          </a:ln>
        </p:spPr>
      </p:cxnSp>
      <p:cxnSp>
        <p:nvCxnSpPr>
          <p:cNvPr id="28" name="AutoShape 12"/>
          <p:cNvCxnSpPr>
            <a:cxnSpLocks noChangeShapeType="1"/>
          </p:cNvCxnSpPr>
          <p:nvPr/>
        </p:nvCxnSpPr>
        <p:spPr bwMode="auto">
          <a:xfrm rot="16200000" flipV="1">
            <a:off x="3839369" y="4126707"/>
            <a:ext cx="323850" cy="144462"/>
          </a:xfrm>
          <a:prstGeom prst="straightConnector1">
            <a:avLst/>
          </a:prstGeom>
          <a:noFill/>
          <a:ln w="50800">
            <a:solidFill>
              <a:srgbClr val="003366"/>
            </a:solidFill>
            <a:round/>
            <a:headEnd/>
            <a:tailEnd type="triangle" w="med" len="med"/>
          </a:ln>
        </p:spPr>
      </p:cxnSp>
      <p:cxnSp>
        <p:nvCxnSpPr>
          <p:cNvPr id="29" name="AutoShape 13"/>
          <p:cNvCxnSpPr>
            <a:cxnSpLocks noChangeShapeType="1"/>
          </p:cNvCxnSpPr>
          <p:nvPr/>
        </p:nvCxnSpPr>
        <p:spPr bwMode="auto">
          <a:xfrm flipV="1">
            <a:off x="4500563" y="2000250"/>
            <a:ext cx="252412" cy="252413"/>
          </a:xfrm>
          <a:prstGeom prst="straightConnector1">
            <a:avLst/>
          </a:prstGeom>
          <a:noFill/>
          <a:ln w="50800">
            <a:solidFill>
              <a:srgbClr val="003366"/>
            </a:solidFill>
            <a:round/>
            <a:headEnd/>
            <a:tailEnd type="triangle" w="med" len="med"/>
          </a:ln>
        </p:spPr>
      </p:cxnSp>
      <p:sp>
        <p:nvSpPr>
          <p:cNvPr id="31" name="Rechteck 30">
            <a:extLst>
              <a:ext uri="{FF2B5EF4-FFF2-40B4-BE49-F238E27FC236}">
                <a16:creationId xmlns:a16="http://schemas.microsoft.com/office/drawing/2014/main" id="{C4F54B96-718B-49AD-AF42-663450015F4D}"/>
              </a:ext>
            </a:extLst>
          </p:cNvPr>
          <p:cNvSpPr>
            <a:spLocks noChangeArrowheads="1"/>
          </p:cNvSpPr>
          <p:nvPr/>
        </p:nvSpPr>
        <p:spPr bwMode="auto">
          <a:xfrm>
            <a:off x="0" y="-9"/>
            <a:ext cx="9144000" cy="461665"/>
          </a:xfrm>
          <a:prstGeom prst="rect">
            <a:avLst/>
          </a:prstGeom>
          <a:solidFill>
            <a:schemeClr val="bg1"/>
          </a:solidFill>
          <a:ln w="63500">
            <a:solidFill>
              <a:srgbClr val="003366"/>
            </a:solidFill>
            <a:miter lim="800000"/>
            <a:headEnd/>
            <a:tailEnd/>
          </a:ln>
        </p:spPr>
        <p:txBody>
          <a:bodyPr wrap="square">
            <a:spAutoFit/>
          </a:bodyPr>
          <a:lstStyle/>
          <a:p>
            <a:r>
              <a:rPr lang="de-DE" sz="2400" b="1" dirty="0">
                <a:solidFill>
                  <a:srgbClr val="003366"/>
                </a:solidFill>
                <a:effectLst>
                  <a:outerShdw blurRad="38100" dist="38100" dir="2700000" algn="tl">
                    <a:srgbClr val="000000">
                      <a:alpha val="43137"/>
                    </a:srgbClr>
                  </a:outerShdw>
                </a:effectLst>
                <a:sym typeface="Symbol"/>
              </a:rPr>
              <a:t>      </a:t>
            </a:r>
            <a:r>
              <a:rPr lang="de-DE" sz="2400" b="1" dirty="0">
                <a:solidFill>
                  <a:srgbClr val="003366"/>
                </a:solidFill>
              </a:rPr>
              <a:t>10. </a:t>
            </a:r>
            <a:r>
              <a:rPr lang="de-DE" sz="2400" b="1" dirty="0">
                <a:solidFill>
                  <a:srgbClr val="003366"/>
                </a:solidFill>
                <a:effectLst>
                  <a:outerShdw blurRad="38100" dist="38100" dir="2700000" algn="tl">
                    <a:srgbClr val="000000">
                      <a:alpha val="43137"/>
                    </a:srgbClr>
                  </a:outerShdw>
                </a:effectLst>
                <a:sym typeface="Symbol"/>
              </a:rPr>
              <a:t>Trägerverantwortung / „fachliche Handlungsleitlinien“</a:t>
            </a:r>
            <a:endParaRPr lang="de-DE" sz="2400" b="1" i="1" dirty="0">
              <a:solidFill>
                <a:srgbClr val="003366"/>
              </a:solidFill>
            </a:endParaRPr>
          </a:p>
        </p:txBody>
      </p:sp>
    </p:spTree>
    <p:extLst>
      <p:ext uri="{BB962C8B-B14F-4D97-AF65-F5344CB8AC3E}">
        <p14:creationId xmlns:p14="http://schemas.microsoft.com/office/powerpoint/2010/main" val="19226823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2"/>
            <a:ext cx="9144000" cy="6876000"/>
          </a:xfrm>
          <a:prstGeom prst="rect">
            <a:avLst/>
          </a:prstGeom>
          <a:solidFill>
            <a:schemeClr val="bg1"/>
          </a:solidFill>
          <a:ln w="63500">
            <a:solidFill>
              <a:srgbClr val="003366"/>
            </a:solidFill>
            <a:miter lim="800000"/>
            <a:headEnd/>
            <a:tailEnd/>
          </a:ln>
        </p:spPr>
        <p:txBody>
          <a:bodyPr>
            <a:spAutoFit/>
          </a:bodyPr>
          <a:lstStyle/>
          <a:p>
            <a:pPr algn="ctr"/>
            <a:endParaRPr lang="de-DE" sz="2000" b="1" dirty="0">
              <a:solidFill>
                <a:srgbClr val="003366"/>
              </a:solidFill>
              <a:effectLst>
                <a:outerShdw blurRad="38100" dist="38100" dir="2700000" algn="tl">
                  <a:srgbClr val="000000">
                    <a:alpha val="43137"/>
                  </a:srgbClr>
                </a:outerShdw>
              </a:effectLst>
            </a:endParaRPr>
          </a:p>
          <a:p>
            <a:endParaRPr lang="de-DE" sz="2000" b="1" dirty="0">
              <a:solidFill>
                <a:srgbClr val="003366"/>
              </a:solidFill>
              <a:effectLst>
                <a:outerShdw blurRad="38100" dist="38100" dir="2700000" algn="tl">
                  <a:srgbClr val="000000">
                    <a:alpha val="43137"/>
                  </a:srgbClr>
                </a:outerShdw>
              </a:effectLst>
            </a:endParaRPr>
          </a:p>
          <a:p>
            <a:pPr>
              <a:lnSpc>
                <a:spcPct val="107000"/>
              </a:lnSpc>
              <a:spcAft>
                <a:spcPts val="0"/>
              </a:spcAft>
            </a:pPr>
            <a:r>
              <a:rPr lang="de-AT" sz="2000" i="1" dirty="0">
                <a:solidFill>
                  <a:srgbClr val="003366"/>
                </a:solidFill>
                <a:latin typeface="Arial" panose="020B0604020202020204" pitchFamily="34" charset="0"/>
                <a:ea typeface="Calibri" panose="020F0502020204030204" pitchFamily="34" charset="0"/>
                <a:cs typeface="Arial" panose="020B0604020202020204" pitchFamily="34" charset="0"/>
              </a:rPr>
              <a:t>Was meint unser Auftrag Volle Pflege und Erziehung? Welche Verpflichtungen gehen damit einher und welche Grenzen gibt es (</a:t>
            </a:r>
            <a:r>
              <a:rPr lang="de-AT" sz="2000" i="1" dirty="0">
                <a:solidFill>
                  <a:srgbClr val="003366"/>
                </a:solidFill>
                <a:latin typeface="Arial" panose="020B0604020202020204" pitchFamily="34" charset="0"/>
                <a:ea typeface="Times New Roman" panose="02020603050405020304" pitchFamily="18" charset="0"/>
                <a:cs typeface="Arial" panose="020B0604020202020204" pitchFamily="34" charset="0"/>
              </a:rPr>
              <a:t>gesetzmäßige Grenzen der Erziehung/ </a:t>
            </a:r>
            <a:r>
              <a:rPr lang="de-AT" sz="2000" i="1" dirty="0">
                <a:solidFill>
                  <a:srgbClr val="003366"/>
                </a:solidFill>
                <a:latin typeface="Arial" panose="020B0604020202020204" pitchFamily="34" charset="0"/>
                <a:ea typeface="Calibri" panose="020F0502020204030204" pitchFamily="34" charset="0"/>
                <a:cs typeface="Arial" panose="020B0604020202020204" pitchFamily="34" charset="0"/>
              </a:rPr>
              <a:t>ausgerichtet auf </a:t>
            </a:r>
            <a:r>
              <a:rPr lang="de-AT" sz="2000" i="1" dirty="0">
                <a:solidFill>
                  <a:srgbClr val="003366"/>
                </a:solidFill>
                <a:latin typeface="Arial" panose="020B0604020202020204" pitchFamily="34" charset="0"/>
                <a:ea typeface="Times New Roman" panose="02020603050405020304" pitchFamily="18" charset="0"/>
                <a:cs typeface="Arial" panose="020B0604020202020204" pitchFamily="34" charset="0"/>
              </a:rPr>
              <a:t>den päd. Alltag). </a:t>
            </a:r>
          </a:p>
          <a:p>
            <a:pPr>
              <a:lnSpc>
                <a:spcPct val="107000"/>
              </a:lnSpc>
              <a:spcAft>
                <a:spcPts val="0"/>
              </a:spcAft>
            </a:pPr>
            <a:endParaRPr lang="de-AT" sz="2000" dirty="0">
              <a:solidFill>
                <a:srgbClr val="003366"/>
              </a:solidFill>
              <a:latin typeface="Arial" panose="020B0604020202020204" pitchFamily="34" charset="0"/>
              <a:cs typeface="Arial" panose="020B0604020202020204" pitchFamily="34" charset="0"/>
            </a:endParaRPr>
          </a:p>
          <a:p>
            <a:pPr>
              <a:lnSpc>
                <a:spcPct val="107000"/>
              </a:lnSpc>
              <a:spcAft>
                <a:spcPts val="0"/>
              </a:spcAft>
            </a:pPr>
            <a:r>
              <a:rPr lang="de-AT" sz="2000" dirty="0">
                <a:solidFill>
                  <a:srgbClr val="003366"/>
                </a:solidFill>
                <a:latin typeface="Arial" panose="020B0604020202020204" pitchFamily="34" charset="0"/>
                <a:cs typeface="Arial" panose="020B0604020202020204" pitchFamily="34" charset="0"/>
              </a:rPr>
              <a:t>Primärer Erziehungsauftrag → </a:t>
            </a:r>
            <a:r>
              <a:rPr lang="de-AT" sz="2000" b="1" dirty="0">
                <a:solidFill>
                  <a:srgbClr val="003366"/>
                </a:solidFill>
                <a:latin typeface="Arial" panose="020B0604020202020204" pitchFamily="34" charset="0"/>
                <a:cs typeface="Arial" panose="020B0604020202020204" pitchFamily="34" charset="0"/>
              </a:rPr>
              <a:t>„Pflege und Erziehung“ </a:t>
            </a:r>
            <a:r>
              <a:rPr lang="de-AT" sz="2000" dirty="0">
                <a:solidFill>
                  <a:srgbClr val="003366"/>
                </a:solidFill>
                <a:latin typeface="Arial" panose="020B0604020202020204" pitchFamily="34" charset="0"/>
                <a:cs typeface="Arial" panose="020B0604020202020204" pitchFamily="34" charset="0"/>
              </a:rPr>
              <a:t>(z.B. §1 IV WKJHG)            </a:t>
            </a:r>
          </a:p>
          <a:p>
            <a:pPr>
              <a:lnSpc>
                <a:spcPct val="107000"/>
              </a:lnSpc>
              <a:spcAft>
                <a:spcPts val="0"/>
              </a:spcAft>
            </a:pPr>
            <a:r>
              <a:rPr lang="de-AT" sz="2000" dirty="0">
                <a:solidFill>
                  <a:srgbClr val="003366"/>
                </a:solidFill>
                <a:latin typeface="Arial" panose="020B0604020202020204" pitchFamily="34" charset="0"/>
                <a:cs typeface="Arial" panose="020B0604020202020204" pitchFamily="34" charset="0"/>
              </a:rPr>
              <a:t>Sekundär Aufsichtsauftrag  </a:t>
            </a:r>
            <a:r>
              <a:rPr lang="de-AT" sz="2000" b="1" dirty="0">
                <a:solidFill>
                  <a:srgbClr val="003366"/>
                </a:solidFill>
                <a:latin typeface="Arial" panose="020B0604020202020204" pitchFamily="34" charset="0"/>
                <a:cs typeface="Arial" panose="020B0604020202020204" pitchFamily="34" charset="0"/>
              </a:rPr>
              <a:t>→  Aufsichtspflicht / </a:t>
            </a:r>
            <a:r>
              <a:rPr lang="de-AT" sz="2000" dirty="0">
                <a:solidFill>
                  <a:srgbClr val="003366"/>
                </a:solidFill>
                <a:latin typeface="Arial" panose="020B0604020202020204" pitchFamily="34" charset="0"/>
                <a:cs typeface="Arial" panose="020B0604020202020204" pitchFamily="34" charset="0"/>
              </a:rPr>
              <a:t>Zivilrecht </a:t>
            </a:r>
          </a:p>
          <a:p>
            <a:pPr>
              <a:lnSpc>
                <a:spcPct val="107000"/>
              </a:lnSpc>
              <a:spcAft>
                <a:spcPts val="0"/>
              </a:spcAft>
            </a:pPr>
            <a:r>
              <a:rPr lang="de-AT" sz="2000" dirty="0">
                <a:solidFill>
                  <a:srgbClr val="003366"/>
                </a:solidFill>
                <a:latin typeface="Arial" panose="020B0604020202020204" pitchFamily="34" charset="0"/>
                <a:cs typeface="Arial" panose="020B0604020202020204" pitchFamily="34" charset="0"/>
              </a:rPr>
              <a:t>                                             → Befugnis zur Reaktion bei akuter Gefahr/ </a:t>
            </a:r>
            <a:r>
              <a:rPr lang="de-AT" sz="2000" dirty="0" err="1">
                <a:solidFill>
                  <a:srgbClr val="003366"/>
                </a:solidFill>
                <a:latin typeface="Arial" panose="020B0604020202020204" pitchFamily="34" charset="0"/>
                <a:cs typeface="Arial" panose="020B0604020202020204" pitchFamily="34" charset="0"/>
              </a:rPr>
              <a:t>Strafr</a:t>
            </a:r>
            <a:r>
              <a:rPr lang="de-AT" sz="2000" dirty="0">
                <a:solidFill>
                  <a:srgbClr val="003366"/>
                </a:solidFill>
                <a:latin typeface="Arial" panose="020B0604020202020204" pitchFamily="34" charset="0"/>
                <a:cs typeface="Arial" panose="020B0604020202020204" pitchFamily="34" charset="0"/>
              </a:rPr>
              <a:t>.</a:t>
            </a:r>
          </a:p>
          <a:p>
            <a:pPr>
              <a:lnSpc>
                <a:spcPct val="107000"/>
              </a:lnSpc>
              <a:spcAft>
                <a:spcPts val="0"/>
              </a:spcAft>
            </a:pPr>
            <a:endParaRPr lang="de-AT" sz="2000" dirty="0">
              <a:solidFill>
                <a:srgbClr val="003366"/>
              </a:solidFill>
              <a:latin typeface="Arial" panose="020B0604020202020204" pitchFamily="34" charset="0"/>
              <a:cs typeface="Arial" panose="020B0604020202020204" pitchFamily="34" charset="0"/>
            </a:endParaRPr>
          </a:p>
          <a:p>
            <a:pPr>
              <a:lnSpc>
                <a:spcPct val="107000"/>
              </a:lnSpc>
              <a:spcAft>
                <a:spcPts val="0"/>
              </a:spcAft>
            </a:pPr>
            <a:r>
              <a:rPr lang="de-AT" sz="2000" b="1" dirty="0">
                <a:solidFill>
                  <a:srgbClr val="003366"/>
                </a:solidFill>
                <a:latin typeface="Arial" panose="020B0604020202020204" pitchFamily="34" charset="0"/>
                <a:cs typeface="Arial" panose="020B0604020202020204" pitchFamily="34" charset="0"/>
              </a:rPr>
              <a:t>„Pflege u. Erziehung“ sind Bestandteil der „vollen Erziehung“</a:t>
            </a:r>
            <a:r>
              <a:rPr lang="de-AT" sz="2000" dirty="0">
                <a:solidFill>
                  <a:srgbClr val="003366"/>
                </a:solidFill>
                <a:latin typeface="Arial" panose="020B0604020202020204" pitchFamily="34" charset="0"/>
                <a:cs typeface="Arial" panose="020B0604020202020204" pitchFamily="34" charset="0"/>
              </a:rPr>
              <a:t>/§30 </a:t>
            </a:r>
            <a:r>
              <a:rPr lang="de-DE" sz="2000" dirty="0">
                <a:solidFill>
                  <a:srgbClr val="003366"/>
                </a:solidFill>
                <a:latin typeface="Arial" panose="020B0604020202020204" pitchFamily="34" charset="0"/>
                <a:cs typeface="Arial" panose="020B0604020202020204" pitchFamily="34" charset="0"/>
              </a:rPr>
              <a:t>WKJHG</a:t>
            </a:r>
          </a:p>
          <a:p>
            <a:pPr>
              <a:lnSpc>
                <a:spcPct val="107000"/>
              </a:lnSpc>
              <a:spcAft>
                <a:spcPts val="0"/>
              </a:spcAft>
            </a:pPr>
            <a:r>
              <a:rPr lang="de-DE" sz="2000" b="1" dirty="0">
                <a:solidFill>
                  <a:srgbClr val="003366"/>
                </a:solidFill>
                <a:latin typeface="Arial" panose="020B0604020202020204" pitchFamily="34" charset="0"/>
                <a:cs typeface="Arial" panose="020B0604020202020204" pitchFamily="34" charset="0"/>
              </a:rPr>
              <a:t>Pflege </a:t>
            </a:r>
            <a:r>
              <a:rPr lang="de-DE" sz="2000" dirty="0">
                <a:solidFill>
                  <a:srgbClr val="003366"/>
                </a:solidFill>
                <a:latin typeface="Arial" panose="020B0604020202020204" pitchFamily="34" charset="0"/>
                <a:cs typeface="Arial" panose="020B0604020202020204" pitchFamily="34" charset="0"/>
              </a:rPr>
              <a:t>beinhaltet die </a:t>
            </a:r>
            <a:r>
              <a:rPr lang="de-DE" sz="2000" dirty="0" err="1">
                <a:solidFill>
                  <a:srgbClr val="003366"/>
                </a:solidFill>
                <a:latin typeface="Arial" panose="020B0604020202020204" pitchFamily="34" charset="0"/>
                <a:cs typeface="Arial" panose="020B0604020202020204" pitchFamily="34" charset="0"/>
              </a:rPr>
              <a:t>Verantwortg</a:t>
            </a:r>
            <a:r>
              <a:rPr lang="de-DE" sz="2000" dirty="0">
                <a:solidFill>
                  <a:srgbClr val="003366"/>
                </a:solidFill>
                <a:latin typeface="Arial" panose="020B0604020202020204" pitchFamily="34" charset="0"/>
                <a:cs typeface="Arial" panose="020B0604020202020204" pitchFamily="34" charset="0"/>
              </a:rPr>
              <a:t>. für Körperpflege u. Ernährung (Grundpflege) sowie für die Behandlung v. Krankheiten (Behandlungspflege/ </a:t>
            </a:r>
            <a:r>
              <a:rPr lang="de-DE" sz="2000" dirty="0" err="1">
                <a:solidFill>
                  <a:srgbClr val="003366"/>
                </a:solidFill>
                <a:latin typeface="Arial" panose="020B0604020202020204" pitchFamily="34" charset="0"/>
                <a:cs typeface="Arial" panose="020B0604020202020204" pitchFamily="34" charset="0"/>
              </a:rPr>
              <a:t>erfordl.falls</a:t>
            </a:r>
            <a:r>
              <a:rPr lang="de-DE" sz="2000" dirty="0">
                <a:solidFill>
                  <a:srgbClr val="003366"/>
                </a:solidFill>
                <a:latin typeface="Arial" panose="020B0604020202020204" pitchFamily="34" charset="0"/>
                <a:cs typeface="Arial" panose="020B0604020202020204" pitchFamily="34" charset="0"/>
              </a:rPr>
              <a:t> nach ärztl. </a:t>
            </a:r>
            <a:r>
              <a:rPr lang="de-DE" sz="2000" dirty="0" err="1">
                <a:solidFill>
                  <a:srgbClr val="003366"/>
                </a:solidFill>
                <a:latin typeface="Arial" panose="020B0604020202020204" pitchFamily="34" charset="0"/>
                <a:cs typeface="Arial" panose="020B0604020202020204" pitchFamily="34" charset="0"/>
              </a:rPr>
              <a:t>Entscheidg</a:t>
            </a:r>
            <a:r>
              <a:rPr lang="de-DE" sz="2000" dirty="0">
                <a:solidFill>
                  <a:srgbClr val="003366"/>
                </a:solidFill>
                <a:latin typeface="Arial" panose="020B0604020202020204" pitchFamily="34" charset="0"/>
                <a:cs typeface="Arial" panose="020B0604020202020204" pitchFamily="34" charset="0"/>
              </a:rPr>
              <a:t>.); K./ </a:t>
            </a:r>
            <a:r>
              <a:rPr lang="de-DE" sz="2000" dirty="0" err="1">
                <a:solidFill>
                  <a:srgbClr val="003366"/>
                </a:solidFill>
                <a:latin typeface="Arial" panose="020B0604020202020204" pitchFamily="34" charset="0"/>
                <a:cs typeface="Arial" panose="020B0604020202020204" pitchFamily="34" charset="0"/>
              </a:rPr>
              <a:t>Jugl</a:t>
            </a:r>
            <a:r>
              <a:rPr lang="de-DE" sz="2000" dirty="0">
                <a:solidFill>
                  <a:srgbClr val="003366"/>
                </a:solidFill>
                <a:latin typeface="Arial" panose="020B0604020202020204" pitchFamily="34" charset="0"/>
                <a:cs typeface="Arial" panose="020B0604020202020204" pitchFamily="34" charset="0"/>
              </a:rPr>
              <a:t>. werden - entsprechend ihrer Entwicklungsstufe zur </a:t>
            </a:r>
            <a:r>
              <a:rPr lang="de-DE" sz="2000" dirty="0" err="1">
                <a:solidFill>
                  <a:srgbClr val="003366"/>
                </a:solidFill>
                <a:latin typeface="Arial" panose="020B0604020202020204" pitchFamily="34" charset="0"/>
                <a:cs typeface="Arial" panose="020B0604020202020204" pitchFamily="34" charset="0"/>
              </a:rPr>
              <a:t>körperl</a:t>
            </a:r>
            <a:r>
              <a:rPr lang="de-DE" sz="2000" dirty="0">
                <a:solidFill>
                  <a:srgbClr val="003366"/>
                </a:solidFill>
                <a:latin typeface="Arial" panose="020B0604020202020204" pitchFamily="34" charset="0"/>
                <a:cs typeface="Arial" panose="020B0604020202020204" pitchFamily="34" charset="0"/>
              </a:rPr>
              <a:t>. Hygiene und ges. Ernährung angehalten.</a:t>
            </a:r>
          </a:p>
          <a:p>
            <a:pPr>
              <a:lnSpc>
                <a:spcPct val="107000"/>
              </a:lnSpc>
              <a:spcAft>
                <a:spcPts val="0"/>
              </a:spcAft>
            </a:pPr>
            <a:endParaRPr lang="de-DE" sz="2000" dirty="0">
              <a:solidFill>
                <a:srgbClr val="003366"/>
              </a:solidFill>
              <a:latin typeface="Arial" panose="020B0604020202020204" pitchFamily="34" charset="0"/>
              <a:cs typeface="Arial" panose="020B0604020202020204" pitchFamily="34" charset="0"/>
            </a:endParaRPr>
          </a:p>
          <a:p>
            <a:pPr>
              <a:lnSpc>
                <a:spcPct val="107000"/>
              </a:lnSpc>
              <a:spcAft>
                <a:spcPts val="0"/>
              </a:spcAft>
            </a:pPr>
            <a:r>
              <a:rPr lang="de-DE" sz="2000" b="1" dirty="0">
                <a:solidFill>
                  <a:srgbClr val="003366"/>
                </a:solidFill>
                <a:latin typeface="Arial" panose="020B0604020202020204" pitchFamily="34" charset="0"/>
                <a:cs typeface="Arial" panose="020B0604020202020204" pitchFamily="34" charset="0"/>
              </a:rPr>
              <a:t>Erziehung </a:t>
            </a:r>
            <a:r>
              <a:rPr lang="de-DE" sz="2000" dirty="0">
                <a:solidFill>
                  <a:srgbClr val="003366"/>
                </a:solidFill>
                <a:latin typeface="Arial" panose="020B0604020202020204" pitchFamily="34" charset="0"/>
                <a:cs typeface="Arial" panose="020B0604020202020204" pitchFamily="34" charset="0"/>
              </a:rPr>
              <a:t>= „Förderung der </a:t>
            </a:r>
            <a:r>
              <a:rPr lang="de-DE" sz="2000" dirty="0" err="1">
                <a:solidFill>
                  <a:srgbClr val="003366"/>
                </a:solidFill>
                <a:latin typeface="Arial" panose="020B0604020202020204" pitchFamily="34" charset="0"/>
                <a:cs typeface="Arial" panose="020B0604020202020204" pitchFamily="34" charset="0"/>
              </a:rPr>
              <a:t>Entwicklg</a:t>
            </a:r>
            <a:r>
              <a:rPr lang="de-DE" sz="2000" dirty="0">
                <a:solidFill>
                  <a:srgbClr val="003366"/>
                </a:solidFill>
                <a:latin typeface="Arial" panose="020B0604020202020204" pitchFamily="34" charset="0"/>
                <a:cs typeface="Arial" panose="020B0604020202020204" pitchFamily="34" charset="0"/>
              </a:rPr>
              <a:t>. zur </a:t>
            </a:r>
            <a:r>
              <a:rPr lang="de-DE" sz="2000" dirty="0" err="1">
                <a:solidFill>
                  <a:srgbClr val="003366"/>
                </a:solidFill>
                <a:latin typeface="Arial" panose="020B0604020202020204" pitchFamily="34" charset="0"/>
                <a:cs typeface="Arial" panose="020B0604020202020204" pitchFamily="34" charset="0"/>
              </a:rPr>
              <a:t>eigenverantwortl</a:t>
            </a:r>
            <a:r>
              <a:rPr lang="de-DE" sz="2000" dirty="0">
                <a:solidFill>
                  <a:srgbClr val="003366"/>
                </a:solidFill>
                <a:latin typeface="Arial" panose="020B0604020202020204" pitchFamily="34" charset="0"/>
                <a:cs typeface="Arial" panose="020B0604020202020204" pitchFamily="34" charset="0"/>
              </a:rPr>
              <a:t>., </a:t>
            </a:r>
            <a:r>
              <a:rPr lang="de-DE" sz="2000" dirty="0" err="1">
                <a:solidFill>
                  <a:srgbClr val="003366"/>
                </a:solidFill>
                <a:latin typeface="Arial" panose="020B0604020202020204" pitchFamily="34" charset="0"/>
                <a:cs typeface="Arial" panose="020B0604020202020204" pitchFamily="34" charset="0"/>
              </a:rPr>
              <a:t>gemeinschaftsfä</a:t>
            </a:r>
            <a:r>
              <a:rPr lang="de-DE" sz="2000" dirty="0">
                <a:solidFill>
                  <a:srgbClr val="003366"/>
                </a:solidFill>
                <a:latin typeface="Arial" panose="020B0604020202020204" pitchFamily="34" charset="0"/>
                <a:cs typeface="Arial" panose="020B0604020202020204" pitchFamily="34" charset="0"/>
              </a:rPr>
              <a:t>- </a:t>
            </a:r>
            <a:r>
              <a:rPr lang="de-DE" sz="2000" dirty="0" err="1">
                <a:solidFill>
                  <a:srgbClr val="003366"/>
                </a:solidFill>
                <a:latin typeface="Arial" panose="020B0604020202020204" pitchFamily="34" charset="0"/>
                <a:cs typeface="Arial" panose="020B0604020202020204" pitchFamily="34" charset="0"/>
              </a:rPr>
              <a:t>higen</a:t>
            </a:r>
            <a:r>
              <a:rPr lang="de-DE" sz="2000" dirty="0">
                <a:solidFill>
                  <a:srgbClr val="003366"/>
                </a:solidFill>
                <a:latin typeface="Arial" panose="020B0604020202020204" pitchFamily="34" charset="0"/>
                <a:cs typeface="Arial" panose="020B0604020202020204" pitchFamily="34" charset="0"/>
              </a:rPr>
              <a:t> Persönlichkeit“/ §1 I WKJHG</a:t>
            </a: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endParaRPr lang="de-DE" sz="2000" dirty="0">
              <a:solidFill>
                <a:srgbClr val="003366"/>
              </a:solidFill>
            </a:endParaRPr>
          </a:p>
          <a:p>
            <a:pPr lvl="0"/>
            <a:r>
              <a:rPr lang="de-DE" sz="2000" dirty="0">
                <a:solidFill>
                  <a:srgbClr val="003366"/>
                </a:solidFill>
              </a:rPr>
              <a:t> </a:t>
            </a:r>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a:extLst>
              <a:ext uri="{FF2B5EF4-FFF2-40B4-BE49-F238E27FC236}">
                <a16:creationId xmlns:a16="http://schemas.microsoft.com/office/drawing/2014/main" id="{1E979ACC-E68D-4A15-AA3A-C654C0BECE52}"/>
              </a:ext>
            </a:extLst>
          </p:cNvPr>
          <p:cNvSpPr>
            <a:spLocks noChangeArrowheads="1"/>
          </p:cNvSpPr>
          <p:nvPr/>
        </p:nvSpPr>
        <p:spPr bwMode="auto">
          <a:xfrm>
            <a:off x="0" y="-9"/>
            <a:ext cx="9144000" cy="461665"/>
          </a:xfrm>
          <a:prstGeom prst="rect">
            <a:avLst/>
          </a:prstGeom>
          <a:solidFill>
            <a:schemeClr val="bg1"/>
          </a:solidFill>
          <a:ln w="63500">
            <a:solidFill>
              <a:srgbClr val="003366"/>
            </a:solidFill>
            <a:miter lim="800000"/>
            <a:headEnd/>
            <a:tailEnd/>
          </a:ln>
        </p:spPr>
        <p:txBody>
          <a:bodyPr wrap="square">
            <a:spAutoFit/>
          </a:bodyPr>
          <a:lstStyle/>
          <a:p>
            <a:r>
              <a:rPr lang="de-DE" sz="2400" b="1" dirty="0">
                <a:solidFill>
                  <a:srgbClr val="003366"/>
                </a:solidFill>
                <a:effectLst>
                  <a:outerShdw blurRad="38100" dist="38100" dir="2700000" algn="tl">
                    <a:srgbClr val="000000">
                      <a:alpha val="43137"/>
                    </a:srgbClr>
                  </a:outerShdw>
                </a:effectLst>
                <a:sym typeface="Symbol"/>
              </a:rPr>
              <a:t>Workshop: Grenzen der </a:t>
            </a:r>
            <a:r>
              <a:rPr lang="de-DE" sz="2400" b="1" dirty="0" err="1">
                <a:solidFill>
                  <a:srgbClr val="003366"/>
                </a:solidFill>
                <a:effectLst>
                  <a:outerShdw blurRad="38100" dist="38100" dir="2700000" algn="tl">
                    <a:srgbClr val="000000">
                      <a:alpha val="43137"/>
                    </a:srgbClr>
                  </a:outerShdw>
                </a:effectLst>
                <a:sym typeface="Symbol"/>
              </a:rPr>
              <a:t>Erziehg</a:t>
            </a:r>
            <a:r>
              <a:rPr lang="de-DE" sz="2400" b="1" dirty="0">
                <a:solidFill>
                  <a:srgbClr val="003366"/>
                </a:solidFill>
                <a:effectLst>
                  <a:outerShdw blurRad="38100" dist="38100" dir="2700000" algn="tl">
                    <a:srgbClr val="000000">
                      <a:alpha val="43137"/>
                    </a:srgbClr>
                  </a:outerShdw>
                </a:effectLst>
                <a:sym typeface="Symbol"/>
              </a:rPr>
              <a:t>. / ausgerichtet auf päd. Alltag</a:t>
            </a:r>
          </a:p>
        </p:txBody>
      </p:sp>
    </p:spTree>
    <p:extLst>
      <p:ext uri="{BB962C8B-B14F-4D97-AF65-F5344CB8AC3E}">
        <p14:creationId xmlns:p14="http://schemas.microsoft.com/office/powerpoint/2010/main" val="18390435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4" end="4"/>
                                            </p:txEl>
                                          </p:spTgt>
                                        </p:tgtEl>
                                        <p:attrNameLst>
                                          <p:attrName>style.visibility</p:attrName>
                                        </p:attrNameLst>
                                      </p:cBhvr>
                                      <p:to>
                                        <p:strVal val="visible"/>
                                      </p:to>
                                    </p:set>
                                    <p:anim calcmode="lin" valueType="num">
                                      <p:cBhvr additive="base">
                                        <p:cTn id="7"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5" end="5"/>
                                            </p:txEl>
                                          </p:spTgt>
                                        </p:tgtEl>
                                        <p:attrNameLst>
                                          <p:attrName>style.visibility</p:attrName>
                                        </p:attrNameLst>
                                      </p:cBhvr>
                                      <p:to>
                                        <p:strVal val="visible"/>
                                      </p:to>
                                    </p:set>
                                    <p:anim calcmode="lin" valueType="num">
                                      <p:cBhvr additive="base">
                                        <p:cTn id="13"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9">
                                            <p:txEl>
                                              <p:pRg st="6" end="6"/>
                                            </p:txEl>
                                          </p:spTgt>
                                        </p:tgtEl>
                                        <p:attrNameLst>
                                          <p:attrName>style.visibility</p:attrName>
                                        </p:attrNameLst>
                                      </p:cBhvr>
                                      <p:to>
                                        <p:strVal val="visible"/>
                                      </p:to>
                                    </p:set>
                                    <p:anim calcmode="lin" valueType="num">
                                      <p:cBhvr additive="base">
                                        <p:cTn id="19"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299">
                                            <p:txEl>
                                              <p:pRg st="8" end="8"/>
                                            </p:txEl>
                                          </p:spTgt>
                                        </p:tgtEl>
                                        <p:attrNameLst>
                                          <p:attrName>style.visibility</p:attrName>
                                        </p:attrNameLst>
                                      </p:cBhvr>
                                      <p:to>
                                        <p:strVal val="visible"/>
                                      </p:to>
                                    </p:set>
                                    <p:anim calcmode="lin" valueType="num">
                                      <p:cBhvr additive="base">
                                        <p:cTn id="25"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5299">
                                            <p:txEl>
                                              <p:pRg st="9" end="9"/>
                                            </p:txEl>
                                          </p:spTgt>
                                        </p:tgtEl>
                                        <p:attrNameLst>
                                          <p:attrName>style.visibility</p:attrName>
                                        </p:attrNameLst>
                                      </p:cBhvr>
                                      <p:to>
                                        <p:strVal val="visible"/>
                                      </p:to>
                                    </p:set>
                                    <p:anim calcmode="lin" valueType="num">
                                      <p:cBhvr additive="base">
                                        <p:cTn id="29" dur="500" fill="hold"/>
                                        <p:tgtEl>
                                          <p:spTgt spid="55299">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529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5299">
                                            <p:txEl>
                                              <p:pRg st="11" end="11"/>
                                            </p:txEl>
                                          </p:spTgt>
                                        </p:tgtEl>
                                        <p:attrNameLst>
                                          <p:attrName>style.visibility</p:attrName>
                                        </p:attrNameLst>
                                      </p:cBhvr>
                                      <p:to>
                                        <p:strVal val="visible"/>
                                      </p:to>
                                    </p:set>
                                    <p:anim calcmode="lin" valueType="num">
                                      <p:cBhvr additive="base">
                                        <p:cTn id="35" dur="500" fill="hold"/>
                                        <p:tgtEl>
                                          <p:spTgt spid="55299">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529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6"/>
          <p:cNvSpPr>
            <a:spLocks noChangeArrowheads="1"/>
          </p:cNvSpPr>
          <p:nvPr/>
        </p:nvSpPr>
        <p:spPr bwMode="auto">
          <a:xfrm>
            <a:off x="2268538" y="4652963"/>
            <a:ext cx="4572000" cy="1754187"/>
          </a:xfrm>
          <a:prstGeom prst="rect">
            <a:avLst/>
          </a:prstGeom>
          <a:noFill/>
          <a:ln w="9525">
            <a:noFill/>
            <a:miter lim="800000"/>
            <a:headEnd/>
            <a:tailEnd/>
          </a:ln>
        </p:spPr>
        <p:txBody>
          <a:bodyPr>
            <a:spAutoFit/>
          </a:bodyPr>
          <a:lstStyle/>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solidFill>
                <a:srgbClr val="336699"/>
              </a:solidFill>
            </a:endParaRPr>
          </a:p>
          <a:p>
            <a:pPr marL="812800" indent="-88900">
              <a:tabLst>
                <a:tab pos="8699500" algn="l"/>
              </a:tabLst>
            </a:pPr>
            <a:endParaRPr lang="de-DE"/>
          </a:p>
        </p:txBody>
      </p:sp>
      <p:sp>
        <p:nvSpPr>
          <p:cNvPr id="55299" name="Rechteck 7"/>
          <p:cNvSpPr>
            <a:spLocks noChangeArrowheads="1"/>
          </p:cNvSpPr>
          <p:nvPr/>
        </p:nvSpPr>
        <p:spPr bwMode="auto">
          <a:xfrm>
            <a:off x="0" y="-1"/>
            <a:ext cx="9144000" cy="6876000"/>
          </a:xfrm>
          <a:prstGeom prst="rect">
            <a:avLst/>
          </a:prstGeom>
          <a:solidFill>
            <a:schemeClr val="bg1"/>
          </a:solidFill>
          <a:ln w="63500">
            <a:solidFill>
              <a:srgbClr val="003366"/>
            </a:solidFill>
            <a:miter lim="800000"/>
            <a:headEnd/>
            <a:tailEnd/>
          </a:ln>
        </p:spPr>
        <p:txBody>
          <a:bodyPr>
            <a:spAutoFit/>
          </a:bodyPr>
          <a:lstStyle/>
          <a:p>
            <a:r>
              <a:rPr lang="de-DE" sz="2400" b="1" dirty="0">
                <a:solidFill>
                  <a:srgbClr val="003366"/>
                </a:solidFill>
                <a:latin typeface="Arial" pitchFamily="34" charset="0"/>
                <a:cs typeface="Arial" pitchFamily="34" charset="0"/>
              </a:rPr>
              <a:t>                                    </a:t>
            </a:r>
          </a:p>
          <a:p>
            <a:pPr marL="457200" lvl="0" indent="-457200"/>
            <a:endParaRPr lang="de-DE" sz="2000" b="1" dirty="0">
              <a:solidFill>
                <a:srgbClr val="003366"/>
              </a:solidFill>
              <a:effectLst>
                <a:outerShdw blurRad="38100" dist="38100" dir="2700000" algn="tl">
                  <a:srgbClr val="000000">
                    <a:alpha val="43137"/>
                  </a:srgbClr>
                </a:outerShdw>
              </a:effectLst>
            </a:endParaRPr>
          </a:p>
          <a:p>
            <a:pPr marL="457200" lvl="0" indent="-457200"/>
            <a:endParaRPr lang="de-DE" sz="2000" b="1" dirty="0">
              <a:solidFill>
                <a:srgbClr val="003366"/>
              </a:solidFill>
              <a:effectLst>
                <a:outerShdw blurRad="38100" dist="38100" dir="2700000" algn="tl">
                  <a:srgbClr val="000000">
                    <a:alpha val="43137"/>
                  </a:srgbClr>
                </a:outerShdw>
              </a:effectLst>
            </a:endParaRPr>
          </a:p>
          <a:p>
            <a:pPr marL="457200" lvl="0" indent="-457200"/>
            <a:endParaRPr lang="de-DE" sz="2000" b="1" dirty="0">
              <a:solidFill>
                <a:srgbClr val="003366"/>
              </a:solidFill>
              <a:effectLst>
                <a:outerShdw blurRad="38100" dist="38100" dir="2700000" algn="tl">
                  <a:srgbClr val="000000">
                    <a:alpha val="43137"/>
                  </a:srgbClr>
                </a:outerShdw>
              </a:effectLst>
            </a:endParaRPr>
          </a:p>
          <a:p>
            <a:pPr>
              <a:defRPr/>
            </a:pPr>
            <a:r>
              <a:rPr lang="de-DE" sz="2000" dirty="0">
                <a:solidFill>
                  <a:srgbClr val="003366"/>
                </a:solidFill>
              </a:rPr>
              <a:t>L. (männlich, 12 Jahre alt) will nachts gegen 0:00 Uhr das Haus verlassen. Mit- </a:t>
            </a:r>
            <a:r>
              <a:rPr lang="de-DE" sz="2000" dirty="0" err="1">
                <a:solidFill>
                  <a:srgbClr val="003366"/>
                </a:solidFill>
              </a:rPr>
              <a:t>arbeiter</a:t>
            </a:r>
            <a:r>
              <a:rPr lang="de-DE" sz="2000" dirty="0">
                <a:solidFill>
                  <a:srgbClr val="003366"/>
                </a:solidFill>
              </a:rPr>
              <a:t>  ist  selbst  schon  im  Bett, hört ihn  aber und  begegnet  ihm auf  dem  Flur. </a:t>
            </a:r>
          </a:p>
          <a:p>
            <a:pPr>
              <a:defRPr/>
            </a:pPr>
            <a:r>
              <a:rPr lang="de-DE" sz="2000" dirty="0">
                <a:solidFill>
                  <a:srgbClr val="003366"/>
                </a:solidFill>
              </a:rPr>
              <a:t>Wie kann s. der Mitarbeiter verhalten, um L. am Verlassen des Hauses zu hin- </a:t>
            </a:r>
            <a:r>
              <a:rPr lang="de-DE" sz="2000" dirty="0" err="1">
                <a:solidFill>
                  <a:srgbClr val="003366"/>
                </a:solidFill>
              </a:rPr>
              <a:t>dern</a:t>
            </a:r>
            <a:r>
              <a:rPr lang="de-DE" sz="2000" dirty="0">
                <a:solidFill>
                  <a:srgbClr val="003366"/>
                </a:solidFill>
              </a:rPr>
              <a:t>, davon ausgehend, dass s. L. in gefährdende Situationen begeben kann?</a:t>
            </a:r>
          </a:p>
          <a:p>
            <a:pPr>
              <a:defRPr/>
            </a:pPr>
            <a:endParaRPr lang="de-DE" sz="2000" dirty="0">
              <a:solidFill>
                <a:srgbClr val="003366"/>
              </a:solidFill>
            </a:endParaRPr>
          </a:p>
          <a:p>
            <a:pPr>
              <a:defRPr/>
            </a:pPr>
            <a:endParaRPr lang="de-DE" sz="2000" dirty="0">
              <a:solidFill>
                <a:srgbClr val="003366"/>
              </a:solidFill>
            </a:endParaRPr>
          </a:p>
          <a:p>
            <a:pPr>
              <a:defRPr/>
            </a:pPr>
            <a:r>
              <a:rPr lang="de-DE" sz="2000" dirty="0">
                <a:solidFill>
                  <a:srgbClr val="003366"/>
                </a:solidFill>
              </a:rPr>
              <a:t>Zwei Jugendliche geraten im Gruppenraum in einen Streit, zunächst verbal, später mit Schubsen, Bedrohungen und Androhung körperlicher Gewalt.</a:t>
            </a:r>
          </a:p>
          <a:p>
            <a:pPr>
              <a:defRPr/>
            </a:pPr>
            <a:r>
              <a:rPr lang="de-DE" sz="2000" dirty="0">
                <a:solidFill>
                  <a:srgbClr val="003366"/>
                </a:solidFill>
              </a:rPr>
              <a:t>Wie können wir die beiden trennen? Was dürfen wir/ was nicht? </a:t>
            </a:r>
          </a:p>
          <a:p>
            <a:pPr>
              <a:defRPr/>
            </a:pPr>
            <a:r>
              <a:rPr lang="de-DE" sz="2000" dirty="0">
                <a:solidFill>
                  <a:srgbClr val="003366"/>
                </a:solidFill>
              </a:rPr>
              <a:t>Dürfen wir einen in sein Zimmer bringen, auch gegen seinen Willen?</a:t>
            </a:r>
          </a:p>
          <a:p>
            <a:pPr marL="609600" indent="-609600">
              <a:defRPr/>
            </a:pPr>
            <a:r>
              <a:rPr lang="de-DE" sz="2400" b="1" u="sng" dirty="0">
                <a:solidFill>
                  <a:srgbClr val="003366"/>
                </a:solidFill>
                <a:effectLst>
                  <a:outerShdw blurRad="38100" dist="38100" dir="2700000" algn="tl">
                    <a:srgbClr val="000000">
                      <a:alpha val="43137"/>
                    </a:srgbClr>
                  </a:outerShdw>
                </a:effectLst>
              </a:rPr>
              <a:t> </a:t>
            </a:r>
            <a:r>
              <a:rPr lang="de-DE" sz="2400" dirty="0">
                <a:solidFill>
                  <a:srgbClr val="003366"/>
                </a:solidFill>
                <a:latin typeface="Arial" pitchFamily="34" charset="0"/>
                <a:cs typeface="Arial" pitchFamily="34" charset="0"/>
              </a:rPr>
              <a:t> </a:t>
            </a:r>
            <a:endParaRPr lang="de-DE" sz="2400" dirty="0"/>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buFontTx/>
              <a:buChar char="-"/>
            </a:pPr>
            <a:endParaRPr lang="de-DE" sz="2000" dirty="0">
              <a:solidFill>
                <a:srgbClr val="003366"/>
              </a:solidFill>
            </a:endParaRPr>
          </a:p>
          <a:p>
            <a:pPr lvl="0"/>
            <a:r>
              <a:rPr lang="de-DE" sz="2000" dirty="0">
                <a:solidFill>
                  <a:srgbClr val="003366"/>
                </a:solidFill>
              </a:rPr>
              <a:t> </a:t>
            </a:r>
            <a:endParaRPr lang="de-DE" sz="2000" dirty="0">
              <a:solidFill>
                <a:srgbClr val="336699"/>
              </a:solidFill>
            </a:endParaRPr>
          </a:p>
        </p:txBody>
      </p:sp>
      <p:sp>
        <p:nvSpPr>
          <p:cNvPr id="5124" name="Rectangle 2"/>
          <p:cNvSpPr>
            <a:spLocks noChangeArrowheads="1"/>
          </p:cNvSpPr>
          <p:nvPr/>
        </p:nvSpPr>
        <p:spPr bwMode="auto">
          <a:xfrm>
            <a:off x="0" y="-18000"/>
            <a:ext cx="9144000" cy="6876000"/>
          </a:xfrm>
          <a:prstGeom prst="rect">
            <a:avLst/>
          </a:prstGeom>
          <a:noFill/>
          <a:ln w="9525">
            <a:noFill/>
            <a:miter lim="800000"/>
            <a:headEnd/>
            <a:tailEnd/>
          </a:ln>
        </p:spPr>
        <p:txBody>
          <a:bodyPr anchor="ctr">
            <a:spAutoFit/>
          </a:bodyPr>
          <a:lstStyle/>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a:p>
            <a:pPr eaLnBrk="0" hangingPunct="0"/>
            <a:endParaRPr lang="de-DE" sz="1200" b="1" i="1">
              <a:latin typeface="Cambria" pitchFamily="18" charset="0"/>
              <a:ea typeface="MS Mincho" pitchFamily="49" charset="-128"/>
              <a:cs typeface="Times New Roman" pitchFamily="18" charset="0"/>
            </a:endParaRPr>
          </a:p>
        </p:txBody>
      </p:sp>
      <p:sp>
        <p:nvSpPr>
          <p:cNvPr id="5" name="Rechteck 4">
            <a:extLst>
              <a:ext uri="{FF2B5EF4-FFF2-40B4-BE49-F238E27FC236}">
                <a16:creationId xmlns:a16="http://schemas.microsoft.com/office/drawing/2014/main" id="{25D5869F-1E00-4FA3-83FB-7244E3D808A9}"/>
              </a:ext>
            </a:extLst>
          </p:cNvPr>
          <p:cNvSpPr>
            <a:spLocks noChangeArrowheads="1"/>
          </p:cNvSpPr>
          <p:nvPr/>
        </p:nvSpPr>
        <p:spPr bwMode="auto">
          <a:xfrm>
            <a:off x="0" y="-9"/>
            <a:ext cx="9144000" cy="461665"/>
          </a:xfrm>
          <a:prstGeom prst="rect">
            <a:avLst/>
          </a:prstGeom>
          <a:solidFill>
            <a:schemeClr val="bg1"/>
          </a:solidFill>
          <a:ln w="63500">
            <a:solidFill>
              <a:srgbClr val="003366"/>
            </a:solidFill>
            <a:miter lim="800000"/>
            <a:headEnd/>
            <a:tailEnd/>
          </a:ln>
        </p:spPr>
        <p:txBody>
          <a:bodyPr wrap="square">
            <a:spAutoFit/>
          </a:bodyPr>
          <a:lstStyle/>
          <a:p>
            <a:r>
              <a:rPr lang="de-DE" sz="2400" b="1" dirty="0">
                <a:solidFill>
                  <a:srgbClr val="003366"/>
                </a:solidFill>
                <a:effectLst>
                  <a:outerShdw blurRad="38100" dist="38100" dir="2700000" algn="tl">
                    <a:srgbClr val="000000">
                      <a:alpha val="43137"/>
                    </a:srgbClr>
                  </a:outerShdw>
                </a:effectLst>
                <a:sym typeface="Symbol"/>
              </a:rPr>
              <a:t>Workshop: Grenzen der </a:t>
            </a:r>
            <a:r>
              <a:rPr lang="de-DE" sz="2400" b="1" dirty="0" err="1">
                <a:solidFill>
                  <a:srgbClr val="003366"/>
                </a:solidFill>
                <a:effectLst>
                  <a:outerShdw blurRad="38100" dist="38100" dir="2700000" algn="tl">
                    <a:srgbClr val="000000">
                      <a:alpha val="43137"/>
                    </a:srgbClr>
                  </a:outerShdw>
                </a:effectLst>
                <a:sym typeface="Symbol"/>
              </a:rPr>
              <a:t>Erziehg</a:t>
            </a:r>
            <a:r>
              <a:rPr lang="de-DE" sz="2400" b="1" dirty="0">
                <a:solidFill>
                  <a:srgbClr val="003366"/>
                </a:solidFill>
                <a:effectLst>
                  <a:outerShdw blurRad="38100" dist="38100" dir="2700000" algn="tl">
                    <a:srgbClr val="000000">
                      <a:alpha val="43137"/>
                    </a:srgbClr>
                  </a:outerShdw>
                </a:effectLst>
                <a:sym typeface="Symbol"/>
              </a:rPr>
              <a:t>. / ausgerichtet auf päd. Alltag</a:t>
            </a:r>
          </a:p>
        </p:txBody>
      </p:sp>
    </p:spTree>
    <p:extLst>
      <p:ext uri="{BB962C8B-B14F-4D97-AF65-F5344CB8AC3E}">
        <p14:creationId xmlns:p14="http://schemas.microsoft.com/office/powerpoint/2010/main" val="713668573"/>
      </p:ext>
    </p:extLst>
  </p:cSld>
  <p:clrMapOvr>
    <a:masterClrMapping/>
  </p:clrMapOvr>
  <p:transition spd="med"/>
</p:sld>
</file>

<file path=ppt/theme/theme1.xml><?xml version="1.0" encoding="utf-8"?>
<a:theme xmlns:a="http://schemas.openxmlformats.org/drawingml/2006/main" name="Pixel">
  <a:themeElements>
    <a:clrScheme name="Pixel 13">
      <a:dk1>
        <a:srgbClr val="9999FF"/>
      </a:dk1>
      <a:lt1>
        <a:srgbClr val="FFFFFF"/>
      </a:lt1>
      <a:dk2>
        <a:srgbClr val="000000"/>
      </a:dk2>
      <a:lt2>
        <a:srgbClr val="00007D"/>
      </a:lt2>
      <a:accent1>
        <a:srgbClr val="9999FF"/>
      </a:accent1>
      <a:accent2>
        <a:srgbClr val="9999CC"/>
      </a:accent2>
      <a:accent3>
        <a:srgbClr val="FFFFFF"/>
      </a:accent3>
      <a:accent4>
        <a:srgbClr val="8282DA"/>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sz="2000" b="1" dirty="0" smtClean="0">
            <a:solidFill>
              <a:srgbClr val="003366"/>
            </a:solidFill>
          </a:defRPr>
        </a:defPPr>
      </a:lstStyle>
    </a:spDef>
    <a:lnDef>
      <a:spPr>
        <a:ln w="50800">
          <a:solidFill>
            <a:srgbClr val="00336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9999FF"/>
        </a:dk1>
        <a:lt1>
          <a:srgbClr val="FFFFFF"/>
        </a:lt1>
        <a:dk2>
          <a:srgbClr val="000000"/>
        </a:dk2>
        <a:lt2>
          <a:srgbClr val="00007D"/>
        </a:lt2>
        <a:accent1>
          <a:srgbClr val="9999FF"/>
        </a:accent1>
        <a:accent2>
          <a:srgbClr val="9999CC"/>
        </a:accent2>
        <a:accent3>
          <a:srgbClr val="FFFFFF"/>
        </a:accent3>
        <a:accent4>
          <a:srgbClr val="8282DA"/>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0</TotalTime>
  <Words>14764</Words>
  <Application>Microsoft Office PowerPoint</Application>
  <PresentationFormat>Bildschirmpräsentation (4:3)</PresentationFormat>
  <Paragraphs>3634</Paragraphs>
  <Slides>118</Slides>
  <Notes>118</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118</vt:i4>
      </vt:variant>
    </vt:vector>
  </HeadingPairs>
  <TitlesOfParts>
    <vt:vector size="129" baseType="lpstr">
      <vt:lpstr>MS Mincho</vt:lpstr>
      <vt:lpstr>Arial</vt:lpstr>
      <vt:lpstr>Arial Black</vt:lpstr>
      <vt:lpstr>Calibri</vt:lpstr>
      <vt:lpstr>Cambria</vt:lpstr>
      <vt:lpstr>Courier New</vt:lpstr>
      <vt:lpstr>Symbol</vt:lpstr>
      <vt:lpstr>Times New Roman</vt:lpstr>
      <vt:lpstr>Verdana</vt:lpstr>
      <vt:lpstr>Wingdings</vt:lpstr>
      <vt:lpstr>Pixel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LVR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Pädagogik und Freiheitsentzug</dc:title>
  <dc:creator>Administrator</dc:creator>
  <cp:lastModifiedBy>Martin Stoppel</cp:lastModifiedBy>
  <cp:revision>9670</cp:revision>
  <cp:lastPrinted>2017-03-08T10:01:25Z</cp:lastPrinted>
  <dcterms:created xsi:type="dcterms:W3CDTF">2003-01-31T11:11:50Z</dcterms:created>
  <dcterms:modified xsi:type="dcterms:W3CDTF">2018-04-16T06:47:40Z</dcterms:modified>
</cp:coreProperties>
</file>