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1D443-31D5-441C-AE51-F52232F20E91}" type="datetimeFigureOut">
              <a:rPr lang="de-DE" smtClean="0"/>
              <a:pPr/>
              <a:t>05.11.2013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38F8C-7D95-45B1-9077-EB49CF9396D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BADCA2-F3D6-441E-9AD8-9A05EEE1A6A3}" type="slidenum">
              <a:rPr lang="de-DE" smtClean="0"/>
              <a:pPr>
                <a:defRPr/>
              </a:pPr>
              <a:t>1</a:t>
            </a:fld>
            <a:endParaRPr lang="de-DE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EA17-0557-4462-83B5-E4FC01C32B11}" type="datetimeFigureOut">
              <a:rPr lang="de-DE" smtClean="0"/>
              <a:pPr/>
              <a:t>05.11.2013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C437E-6E0C-4904-A143-8D4CA3EF4A5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EA17-0557-4462-83B5-E4FC01C32B11}" type="datetimeFigureOut">
              <a:rPr lang="de-DE" smtClean="0"/>
              <a:pPr/>
              <a:t>05.11.2013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C437E-6E0C-4904-A143-8D4CA3EF4A5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EA17-0557-4462-83B5-E4FC01C32B11}" type="datetimeFigureOut">
              <a:rPr lang="de-DE" smtClean="0"/>
              <a:pPr/>
              <a:t>05.11.2013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C437E-6E0C-4904-A143-8D4CA3EF4A5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EA17-0557-4462-83B5-E4FC01C32B11}" type="datetimeFigureOut">
              <a:rPr lang="de-DE" smtClean="0"/>
              <a:pPr/>
              <a:t>05.11.2013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C437E-6E0C-4904-A143-8D4CA3EF4A5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EA17-0557-4462-83B5-E4FC01C32B11}" type="datetimeFigureOut">
              <a:rPr lang="de-DE" smtClean="0"/>
              <a:pPr/>
              <a:t>05.11.2013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C437E-6E0C-4904-A143-8D4CA3EF4A5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EA17-0557-4462-83B5-E4FC01C32B11}" type="datetimeFigureOut">
              <a:rPr lang="de-DE" smtClean="0"/>
              <a:pPr/>
              <a:t>05.11.2013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C437E-6E0C-4904-A143-8D4CA3EF4A5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EA17-0557-4462-83B5-E4FC01C32B11}" type="datetimeFigureOut">
              <a:rPr lang="de-DE" smtClean="0"/>
              <a:pPr/>
              <a:t>05.11.2013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C437E-6E0C-4904-A143-8D4CA3EF4A5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EA17-0557-4462-83B5-E4FC01C32B11}" type="datetimeFigureOut">
              <a:rPr lang="de-DE" smtClean="0"/>
              <a:pPr/>
              <a:t>05.11.2013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C437E-6E0C-4904-A143-8D4CA3EF4A5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EA17-0557-4462-83B5-E4FC01C32B11}" type="datetimeFigureOut">
              <a:rPr lang="de-DE" smtClean="0"/>
              <a:pPr/>
              <a:t>05.11.2013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C437E-6E0C-4904-A143-8D4CA3EF4A5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EA17-0557-4462-83B5-E4FC01C32B11}" type="datetimeFigureOut">
              <a:rPr lang="de-DE" smtClean="0"/>
              <a:pPr/>
              <a:t>05.11.2013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C437E-6E0C-4904-A143-8D4CA3EF4A5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4EA17-0557-4462-83B5-E4FC01C32B11}" type="datetimeFigureOut">
              <a:rPr lang="de-DE" smtClean="0"/>
              <a:pPr/>
              <a:t>05.11.2013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C437E-6E0C-4904-A143-8D4CA3EF4A5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4EA17-0557-4462-83B5-E4FC01C32B11}" type="datetimeFigureOut">
              <a:rPr lang="de-DE" smtClean="0"/>
              <a:pPr/>
              <a:t>05.11.2013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C437E-6E0C-4904-A143-8D4CA3EF4A5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AutoShape 4"/>
          <p:cNvSpPr>
            <a:spLocks noChangeArrowheads="1"/>
          </p:cNvSpPr>
          <p:nvPr/>
        </p:nvSpPr>
        <p:spPr bwMode="auto">
          <a:xfrm>
            <a:off x="142844" y="1643050"/>
            <a:ext cx="4143404" cy="500066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63500">
            <a:solidFill>
              <a:srgbClr val="336699"/>
            </a:solidFill>
            <a:round/>
            <a:headEnd/>
            <a:tailEnd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90500" h="190500"/>
            <a:bevelB w="190500" h="190500"/>
          </a:sp3d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de-DE" sz="2000" b="1" dirty="0" smtClean="0">
                <a:solidFill>
                  <a:srgbClr val="003366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Zulässige </a:t>
            </a:r>
            <a:r>
              <a:rPr lang="de-DE" sz="2000" b="1" dirty="0">
                <a:solidFill>
                  <a:srgbClr val="003366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Macht in </a:t>
            </a:r>
            <a:r>
              <a:rPr lang="de-DE" sz="2000" b="1" dirty="0" smtClean="0">
                <a:solidFill>
                  <a:srgbClr val="003366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d. Erziehung</a:t>
            </a:r>
            <a:endParaRPr lang="de-DE" sz="2000" b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Aft>
                <a:spcPts val="1000"/>
              </a:spcAft>
              <a:defRPr/>
            </a:pPr>
            <a:endParaRPr lang="de-DE" sz="3600" dirty="0">
              <a:solidFill>
                <a:srgbClr val="336699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245" name="Rectangle 3"/>
          <p:cNvSpPr>
            <a:spLocks noChangeArrowheads="1"/>
          </p:cNvSpPr>
          <p:nvPr/>
        </p:nvSpPr>
        <p:spPr bwMode="auto">
          <a:xfrm>
            <a:off x="0" y="549275"/>
            <a:ext cx="9144000" cy="6300000"/>
          </a:xfrm>
          <a:prstGeom prst="rect">
            <a:avLst/>
          </a:prstGeom>
          <a:noFill/>
          <a:ln w="38100">
            <a:solidFill>
              <a:srgbClr val="336699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de-DE" sz="4000" b="1">
                <a:solidFill>
                  <a:srgbClr val="336699"/>
                </a:solidFill>
                <a:latin typeface="Arial Black" pitchFamily="34" charset="0"/>
              </a:rPr>
              <a:t>      </a:t>
            </a:r>
          </a:p>
        </p:txBody>
      </p:sp>
      <p:sp>
        <p:nvSpPr>
          <p:cNvPr id="10246" name="Rectangle 4"/>
          <p:cNvSpPr>
            <a:spLocks noChangeArrowheads="1"/>
          </p:cNvSpPr>
          <p:nvPr/>
        </p:nvSpPr>
        <p:spPr bwMode="auto">
          <a:xfrm>
            <a:off x="0" y="571500"/>
            <a:ext cx="9144000" cy="626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8900" indent="-88900">
              <a:tabLst>
                <a:tab pos="88900" algn="l"/>
              </a:tabLst>
            </a:pPr>
            <a:r>
              <a:rPr lang="de-DE" b="1"/>
              <a:t>       </a:t>
            </a:r>
          </a:p>
          <a:p>
            <a:pPr marL="88900" indent="-88900">
              <a:tabLst>
                <a:tab pos="88900" algn="l"/>
              </a:tabLst>
            </a:pPr>
            <a:r>
              <a:rPr lang="de-DE" sz="2000" b="1">
                <a:solidFill>
                  <a:srgbClr val="336699"/>
                </a:solidFill>
              </a:rPr>
              <a:t>		</a:t>
            </a:r>
          </a:p>
        </p:txBody>
      </p:sp>
      <p:sp>
        <p:nvSpPr>
          <p:cNvPr id="6148" name="Rechteck 4"/>
          <p:cNvSpPr>
            <a:spLocks noChangeArrowheads="1"/>
          </p:cNvSpPr>
          <p:nvPr/>
        </p:nvSpPr>
        <p:spPr bwMode="auto">
          <a:xfrm>
            <a:off x="0" y="522288"/>
            <a:ext cx="9144000" cy="633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defRPr/>
            </a:pPr>
            <a:endParaRPr lang="de-DE" sz="2400" b="1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 marL="533400" indent="-533400">
              <a:defRPr/>
            </a:pPr>
            <a:endParaRPr lang="de-DE" sz="2000" b="1" dirty="0">
              <a:solidFill>
                <a:srgbClr val="336699"/>
              </a:solidFill>
              <a:cs typeface="+mn-cs"/>
            </a:endParaRPr>
          </a:p>
          <a:p>
            <a:pPr marL="533400" indent="-533400">
              <a:defRPr/>
            </a:pPr>
            <a:endParaRPr lang="de-DE" sz="2000" b="1" dirty="0">
              <a:solidFill>
                <a:srgbClr val="336699"/>
              </a:solidFill>
              <a:cs typeface="+mn-cs"/>
            </a:endParaRPr>
          </a:p>
          <a:p>
            <a:pPr marL="533400" indent="-533400">
              <a:defRPr/>
            </a:pPr>
            <a:endParaRPr lang="de-DE" sz="2000" b="1" dirty="0">
              <a:solidFill>
                <a:srgbClr val="336699"/>
              </a:solidFill>
              <a:cs typeface="+mn-cs"/>
            </a:endParaRPr>
          </a:p>
          <a:p>
            <a:pPr marL="533400" indent="-533400">
              <a:defRPr/>
            </a:pPr>
            <a:endParaRPr lang="de-DE" sz="2000" b="1" dirty="0">
              <a:solidFill>
                <a:srgbClr val="336699"/>
              </a:solidFill>
              <a:cs typeface="+mn-cs"/>
            </a:endParaRPr>
          </a:p>
          <a:p>
            <a:pPr marL="533400" indent="-533400">
              <a:defRPr/>
            </a:pPr>
            <a:endParaRPr lang="de-DE" sz="2000" b="1" dirty="0">
              <a:solidFill>
                <a:srgbClr val="336699"/>
              </a:solidFill>
              <a:cs typeface="+mn-cs"/>
            </a:endParaRPr>
          </a:p>
          <a:p>
            <a:pPr marL="533400" indent="-533400">
              <a:defRPr/>
            </a:pPr>
            <a:endParaRPr lang="de-DE" sz="2000" dirty="0">
              <a:solidFill>
                <a:srgbClr val="336699"/>
              </a:solidFill>
              <a:cs typeface="+mn-cs"/>
            </a:endParaRPr>
          </a:p>
          <a:p>
            <a:pPr marL="533400" indent="-533400">
              <a:defRPr/>
            </a:pPr>
            <a:endParaRPr lang="de-DE" sz="2400" u="sng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 marL="533400" indent="-533400">
              <a:defRPr/>
            </a:pPr>
            <a:r>
              <a:rPr lang="de-DE" sz="2400" dirty="0">
                <a:solidFill>
                  <a:srgbClr val="336699"/>
                </a:solidFill>
                <a:cs typeface="+mn-cs"/>
              </a:rPr>
              <a:t>	</a:t>
            </a:r>
            <a:endParaRPr lang="de-DE" u="sng" dirty="0">
              <a:cs typeface="+mn-cs"/>
            </a:endParaRPr>
          </a:p>
        </p:txBody>
      </p:sp>
      <p:sp>
        <p:nvSpPr>
          <p:cNvPr id="10248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tabLst>
                <a:tab pos="2070100" algn="l"/>
              </a:tabLst>
            </a:pPr>
            <a:endParaRPr lang="de-DE"/>
          </a:p>
        </p:txBody>
      </p:sp>
      <p:sp>
        <p:nvSpPr>
          <p:cNvPr id="10249" name="Rectangle 24"/>
          <p:cNvSpPr>
            <a:spLocks noChangeArrowheads="1"/>
          </p:cNvSpPr>
          <p:nvPr/>
        </p:nvSpPr>
        <p:spPr bwMode="auto">
          <a:xfrm>
            <a:off x="-180975" y="45720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tabLst>
                <a:tab pos="90488" algn="l"/>
              </a:tabLst>
            </a:pPr>
            <a:r>
              <a:rPr lang="de-DE" sz="800"/>
              <a:t/>
            </a:r>
            <a:br>
              <a:rPr lang="de-DE" sz="800"/>
            </a:br>
            <a:endParaRPr lang="de-DE"/>
          </a:p>
          <a:p>
            <a:pPr eaLnBrk="0" hangingPunct="0">
              <a:tabLst>
                <a:tab pos="90488" algn="l"/>
              </a:tabLst>
            </a:pPr>
            <a:r>
              <a:rPr lang="de-DE" sz="1000">
                <a:latin typeface="Verdana" pitchFamily="34" charset="0"/>
                <a:cs typeface="Calibri" pitchFamily="34" charset="0"/>
              </a:rPr>
              <a:t> </a:t>
            </a:r>
            <a:endParaRPr lang="de-DE" sz="800"/>
          </a:p>
          <a:p>
            <a:pPr eaLnBrk="0" hangingPunct="0">
              <a:tabLst>
                <a:tab pos="90488" algn="l"/>
              </a:tabLst>
            </a:pPr>
            <a:endParaRPr lang="de-DE"/>
          </a:p>
        </p:txBody>
      </p:sp>
      <p:sp>
        <p:nvSpPr>
          <p:cNvPr id="10250" name="Rectangle 28"/>
          <p:cNvSpPr>
            <a:spLocks noChangeArrowheads="1"/>
          </p:cNvSpPr>
          <p:nvPr/>
        </p:nvSpPr>
        <p:spPr bwMode="auto">
          <a:xfrm>
            <a:off x="90488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de-DE" sz="1000">
              <a:latin typeface="Verdana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de-DE" sz="1000">
                <a:latin typeface="Verdana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lang="de-DE" sz="8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de-DE"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10251" name="AutoShape 36"/>
          <p:cNvCxnSpPr>
            <a:cxnSpLocks noChangeShapeType="1"/>
          </p:cNvCxnSpPr>
          <p:nvPr/>
        </p:nvCxnSpPr>
        <p:spPr bwMode="auto">
          <a:xfrm>
            <a:off x="2643174" y="2357430"/>
            <a:ext cx="0" cy="324000"/>
          </a:xfrm>
          <a:prstGeom prst="straightConnector1">
            <a:avLst/>
          </a:prstGeom>
          <a:noFill/>
          <a:ln w="38100">
            <a:solidFill>
              <a:srgbClr val="336699"/>
            </a:solidFill>
            <a:round/>
            <a:headEnd/>
            <a:tailEnd type="triangle" w="med" len="med"/>
          </a:ln>
        </p:spPr>
      </p:cxnSp>
      <p:cxnSp>
        <p:nvCxnSpPr>
          <p:cNvPr id="10252" name="AutoShape 36"/>
          <p:cNvCxnSpPr>
            <a:cxnSpLocks noChangeShapeType="1"/>
          </p:cNvCxnSpPr>
          <p:nvPr/>
        </p:nvCxnSpPr>
        <p:spPr bwMode="auto">
          <a:xfrm>
            <a:off x="8143900" y="2357430"/>
            <a:ext cx="0" cy="324000"/>
          </a:xfrm>
          <a:prstGeom prst="straightConnector1">
            <a:avLst/>
          </a:prstGeom>
          <a:noFill/>
          <a:ln w="38100">
            <a:solidFill>
              <a:srgbClr val="336699"/>
            </a:solidFill>
            <a:round/>
            <a:headEnd/>
            <a:tailEnd type="triangle" w="med" len="med"/>
          </a:ln>
        </p:spPr>
      </p:cxnSp>
      <p:cxnSp>
        <p:nvCxnSpPr>
          <p:cNvPr id="10253" name="AutoShape 34"/>
          <p:cNvCxnSpPr>
            <a:cxnSpLocks noChangeShapeType="1"/>
          </p:cNvCxnSpPr>
          <p:nvPr/>
        </p:nvCxnSpPr>
        <p:spPr bwMode="auto">
          <a:xfrm>
            <a:off x="2643174" y="2357430"/>
            <a:ext cx="5508000" cy="0"/>
          </a:xfrm>
          <a:prstGeom prst="straightConnector1">
            <a:avLst/>
          </a:prstGeom>
          <a:noFill/>
          <a:ln w="38100">
            <a:solidFill>
              <a:srgbClr val="336699"/>
            </a:solidFill>
            <a:round/>
            <a:headEnd/>
            <a:tailEnd/>
          </a:ln>
        </p:spPr>
      </p:cxnSp>
      <p:cxnSp>
        <p:nvCxnSpPr>
          <p:cNvPr id="40" name="Gerade Verbindung 39"/>
          <p:cNvCxnSpPr/>
          <p:nvPr/>
        </p:nvCxnSpPr>
        <p:spPr>
          <a:xfrm rot="16200000" flipH="1">
            <a:off x="6678628" y="2251066"/>
            <a:ext cx="215900" cy="0"/>
          </a:xfrm>
          <a:prstGeom prst="line">
            <a:avLst/>
          </a:prstGeom>
          <a:ln w="38100">
            <a:solidFill>
              <a:srgbClr val="33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5" name="AutoShape 2"/>
          <p:cNvCxnSpPr>
            <a:cxnSpLocks noChangeShapeType="1"/>
          </p:cNvCxnSpPr>
          <p:nvPr/>
        </p:nvCxnSpPr>
        <p:spPr bwMode="auto">
          <a:xfrm>
            <a:off x="4286248" y="1785926"/>
            <a:ext cx="396000" cy="0"/>
          </a:xfrm>
          <a:prstGeom prst="straightConnector1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med" len="med"/>
          </a:ln>
        </p:spPr>
      </p:cxnSp>
      <p:cxnSp>
        <p:nvCxnSpPr>
          <p:cNvPr id="10256" name="AutoShape 3"/>
          <p:cNvCxnSpPr>
            <a:cxnSpLocks noChangeShapeType="1"/>
          </p:cNvCxnSpPr>
          <p:nvPr/>
        </p:nvCxnSpPr>
        <p:spPr bwMode="auto">
          <a:xfrm flipH="1">
            <a:off x="4286248" y="2000240"/>
            <a:ext cx="396000" cy="0"/>
          </a:xfrm>
          <a:prstGeom prst="straightConnector1">
            <a:avLst/>
          </a:prstGeom>
          <a:noFill/>
          <a:ln w="38100">
            <a:solidFill>
              <a:srgbClr val="003366"/>
            </a:solidFill>
            <a:round/>
            <a:headEnd/>
            <a:tailEnd type="triangle" w="med" len="med"/>
          </a:ln>
        </p:spPr>
      </p:cxnSp>
      <p:sp>
        <p:nvSpPr>
          <p:cNvPr id="44" name="AutoShape 4"/>
          <p:cNvSpPr>
            <a:spLocks noChangeArrowheads="1"/>
          </p:cNvSpPr>
          <p:nvPr/>
        </p:nvSpPr>
        <p:spPr bwMode="auto">
          <a:xfrm>
            <a:off x="4929190" y="2714620"/>
            <a:ext cx="2268000" cy="4000528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63500">
            <a:solidFill>
              <a:srgbClr val="336699"/>
            </a:solidFill>
            <a:round/>
            <a:headEnd/>
            <a:tailEnd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90500" h="190500"/>
            <a:bevelB w="190500" h="190500"/>
          </a:sp3d>
        </p:spPr>
        <p:txBody>
          <a:bodyPr/>
          <a:lstStyle/>
          <a:p>
            <a:pPr>
              <a:defRPr/>
            </a:pPr>
            <a:r>
              <a:rPr lang="de-DE" sz="2000" b="1" dirty="0">
                <a:solidFill>
                  <a:srgbClr val="003366"/>
                </a:solidFill>
                <a:cs typeface="Arial" pitchFamily="34" charset="0"/>
              </a:rPr>
              <a:t>II</a:t>
            </a:r>
            <a:r>
              <a:rPr lang="de-DE" sz="20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de-DE" sz="2000" b="1" u="sng" dirty="0" err="1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KWgefährdg</a:t>
            </a:r>
            <a:r>
              <a:rPr lang="de-DE" sz="2000" b="1" u="sng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defRPr/>
            </a:pPr>
            <a:r>
              <a:rPr lang="de-DE" sz="2000" b="1" u="sng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</a:t>
            </a:r>
            <a:endParaRPr lang="de-DE" sz="2000" b="1" u="sng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de-DE" sz="20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                             1.</a:t>
            </a:r>
            <a:r>
              <a:rPr lang="de-DE" sz="20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Lebensgefahr,  erhebliche Ges.-</a:t>
            </a:r>
          </a:p>
          <a:p>
            <a:pPr>
              <a:defRPr/>
            </a:pPr>
            <a:r>
              <a:rPr lang="de-DE" sz="2000" dirty="0" err="1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heitsgefährdung</a:t>
            </a:r>
            <a:endParaRPr lang="de-DE" sz="2000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de-DE" sz="2000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de-DE" sz="20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2.</a:t>
            </a:r>
            <a:r>
              <a:rPr lang="de-DE" sz="20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Prognose </a:t>
            </a:r>
            <a:r>
              <a:rPr lang="de-DE" sz="2000" dirty="0" err="1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Ziff.I</a:t>
            </a:r>
            <a:r>
              <a:rPr lang="de-DE" sz="20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→ andauernde  </a:t>
            </a:r>
          </a:p>
          <a:p>
            <a:pPr>
              <a:defRPr/>
            </a:pP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de-DE" sz="2000" dirty="0" err="1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KWwidrigkeit</a:t>
            </a:r>
            <a:endParaRPr lang="de-DE" sz="2000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260" name="AutoShape 35"/>
          <p:cNvCxnSpPr>
            <a:cxnSpLocks noChangeShapeType="1"/>
          </p:cNvCxnSpPr>
          <p:nvPr/>
        </p:nvCxnSpPr>
        <p:spPr bwMode="auto">
          <a:xfrm>
            <a:off x="6072198" y="2357430"/>
            <a:ext cx="0" cy="324000"/>
          </a:xfrm>
          <a:prstGeom prst="straightConnector1">
            <a:avLst/>
          </a:prstGeom>
          <a:noFill/>
          <a:ln w="38100">
            <a:solidFill>
              <a:srgbClr val="336699"/>
            </a:solidFill>
            <a:round/>
            <a:headEnd/>
            <a:tailEnd type="triangle" w="med" len="med"/>
          </a:ln>
        </p:spPr>
      </p:cxnSp>
      <p:sp>
        <p:nvSpPr>
          <p:cNvPr id="48" name="AutoShape 4"/>
          <p:cNvSpPr>
            <a:spLocks noChangeArrowheads="1"/>
          </p:cNvSpPr>
          <p:nvPr/>
        </p:nvSpPr>
        <p:spPr bwMode="auto">
          <a:xfrm>
            <a:off x="7215206" y="2714620"/>
            <a:ext cx="1800000" cy="4000528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63500">
            <a:solidFill>
              <a:srgbClr val="336699"/>
            </a:solidFill>
            <a:round/>
            <a:headEnd/>
            <a:tailEnd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extrusionH="76200" contourW="12700">
            <a:bevelT w="190500" h="190500"/>
            <a:bevelB w="190500" h="190500"/>
            <a:extrusionClr>
              <a:srgbClr val="C0C0C0"/>
            </a:extrusionClr>
            <a:contourClr>
              <a:srgbClr val="336699"/>
            </a:contourClr>
          </a:sp3d>
        </p:spPr>
        <p:txBody>
          <a:bodyPr/>
          <a:lstStyle/>
          <a:p>
            <a:pPr>
              <a:defRPr/>
            </a:pPr>
            <a:r>
              <a:rPr lang="de-DE" sz="2000" b="1" dirty="0">
                <a:solidFill>
                  <a:srgbClr val="003366"/>
                </a:solidFill>
                <a:cs typeface="Arial" pitchFamily="34" charset="0"/>
              </a:rPr>
              <a:t>III. </a:t>
            </a:r>
            <a:r>
              <a:rPr lang="de-DE" sz="2000" b="1" u="sng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Straftat</a:t>
            </a:r>
            <a:r>
              <a:rPr lang="de-DE" sz="20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</a:t>
            </a:r>
            <a:endParaRPr lang="de-DE" sz="2000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de-DE" sz="2000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</a:t>
            </a:r>
            <a:endParaRPr lang="de-DE" sz="2000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z.B. </a:t>
            </a:r>
          </a:p>
          <a:p>
            <a:pPr>
              <a:defRPr/>
            </a:pP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- Körperverl.</a:t>
            </a:r>
          </a:p>
          <a:p>
            <a:pPr>
              <a:defRPr/>
            </a:pP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de-DE" sz="2000" dirty="0" err="1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sex.Missbr</a:t>
            </a: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Tx/>
              <a:buChar char="-"/>
              <a:defRPr/>
            </a:pP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Nötigung  </a:t>
            </a:r>
          </a:p>
          <a:p>
            <a:pPr>
              <a:buFontTx/>
              <a:buChar char="-"/>
              <a:defRPr/>
            </a:pP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Schweige-</a:t>
            </a:r>
          </a:p>
          <a:p>
            <a:pPr>
              <a:defRPr/>
            </a:pP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de-DE" sz="2000" dirty="0" err="1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pflichtver</a:t>
            </a: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-</a:t>
            </a:r>
          </a:p>
          <a:p>
            <a:pPr>
              <a:defRPr/>
            </a:pP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de-DE" sz="2000" dirty="0" err="1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letzung</a:t>
            </a:r>
            <a:endParaRPr lang="de-DE" sz="2000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0" y="642915"/>
            <a:ext cx="9144000" cy="6192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de-DE" sz="2400" b="1" u="sng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de-DE" sz="2400" b="1" u="sng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de-DE" sz="2400" b="1" u="sng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de-DE" sz="2400" b="1" u="sng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de-DE" sz="2400" b="1" u="sng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de-DE" sz="2400" b="1" u="sng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de-DE" sz="2400" b="1" u="sng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de-DE" sz="2400" b="1" u="sng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de-DE" sz="2400" b="1" u="sng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de-DE" sz="2400" b="1" u="sng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de-DE" sz="2400" b="1" u="sng" dirty="0">
                <a:solidFill>
                  <a:srgbClr val="33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</a:t>
            </a:r>
          </a:p>
          <a:p>
            <a:pPr>
              <a:defRPr/>
            </a:pPr>
            <a:endParaRPr lang="de-DE" sz="2400" b="1" u="sng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de-DE" sz="2400" b="1" u="sng" dirty="0">
                <a:solidFill>
                  <a:srgbClr val="33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</a:t>
            </a:r>
          </a:p>
          <a:p>
            <a:pPr>
              <a:defRPr/>
            </a:pPr>
            <a:r>
              <a:rPr lang="de-DE" sz="2400" b="1" u="sng" dirty="0">
                <a:solidFill>
                  <a:srgbClr val="33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</a:t>
            </a:r>
          </a:p>
          <a:p>
            <a:pPr>
              <a:defRPr/>
            </a:pPr>
            <a:r>
              <a:rPr lang="de-DE" sz="2400" b="1" u="sng" dirty="0">
                <a:solidFill>
                  <a:srgbClr val="33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</a:t>
            </a:r>
            <a:endParaRPr lang="de-DE" sz="2400" dirty="0"/>
          </a:p>
        </p:txBody>
      </p:sp>
      <p:cxnSp>
        <p:nvCxnSpPr>
          <p:cNvPr id="10268" name="AutoShape 2"/>
          <p:cNvCxnSpPr>
            <a:cxnSpLocks noChangeShapeType="1"/>
          </p:cNvCxnSpPr>
          <p:nvPr/>
        </p:nvCxnSpPr>
        <p:spPr bwMode="auto">
          <a:xfrm>
            <a:off x="7072330" y="3429000"/>
            <a:ext cx="395287" cy="0"/>
          </a:xfrm>
          <a:prstGeom prst="straightConnector1">
            <a:avLst/>
          </a:prstGeom>
          <a:noFill/>
          <a:ln w="63500">
            <a:solidFill>
              <a:srgbClr val="003366"/>
            </a:solidFill>
            <a:round/>
            <a:headEnd/>
            <a:tailEnd type="triangle" w="med" len="med"/>
          </a:ln>
        </p:spPr>
      </p:cxnSp>
      <p:cxnSp>
        <p:nvCxnSpPr>
          <p:cNvPr id="10269" name="AutoShape 2"/>
          <p:cNvCxnSpPr>
            <a:cxnSpLocks noChangeShapeType="1"/>
          </p:cNvCxnSpPr>
          <p:nvPr/>
        </p:nvCxnSpPr>
        <p:spPr bwMode="auto">
          <a:xfrm>
            <a:off x="7072330" y="6215082"/>
            <a:ext cx="395287" cy="0"/>
          </a:xfrm>
          <a:prstGeom prst="straightConnector1">
            <a:avLst/>
          </a:prstGeom>
          <a:noFill/>
          <a:ln w="63500">
            <a:solidFill>
              <a:srgbClr val="003366"/>
            </a:solidFill>
            <a:round/>
            <a:headEnd/>
            <a:tailEnd type="triangle" w="med" len="med"/>
          </a:ln>
        </p:spPr>
      </p:cxnSp>
      <p:sp>
        <p:nvSpPr>
          <p:cNvPr id="27" name="AutoShape 4"/>
          <p:cNvSpPr>
            <a:spLocks noChangeArrowheads="1"/>
          </p:cNvSpPr>
          <p:nvPr/>
        </p:nvSpPr>
        <p:spPr bwMode="auto">
          <a:xfrm>
            <a:off x="142844" y="2714620"/>
            <a:ext cx="4788000" cy="4000528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63500">
            <a:solidFill>
              <a:srgbClr val="336699"/>
            </a:solidFill>
            <a:round/>
            <a:headEnd/>
            <a:tailEnd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90500" h="190500"/>
            <a:bevelB w="190500" h="190500"/>
          </a:sp3d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514350" indent="-514350">
              <a:spcAft>
                <a:spcPts val="1000"/>
              </a:spcAft>
              <a:buAutoNum type="romanUcPeriod"/>
              <a:defRPr/>
            </a:pPr>
            <a:r>
              <a:rPr lang="de-DE" sz="2000" b="1" u="sng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Kindeswohlwidriges Verhalten</a:t>
            </a:r>
            <a:endParaRPr lang="de-DE" sz="2000" b="1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de-DE" sz="2000" b="1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de-DE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Verhalten  fachlich  verantwortbar,  </a:t>
            </a:r>
          </a:p>
          <a:p>
            <a:pPr>
              <a:defRPr/>
            </a:pP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jedoch ohne Zustimmung der/ des  </a:t>
            </a:r>
          </a:p>
          <a:p>
            <a:pPr>
              <a:defRPr/>
            </a:pP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Sorgeberechtigten                  oder</a:t>
            </a:r>
          </a:p>
          <a:p>
            <a:pPr>
              <a:spcAft>
                <a:spcPts val="0"/>
              </a:spcAft>
              <a:defRPr/>
            </a:pPr>
            <a:r>
              <a:rPr lang="de-DE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2.</a:t>
            </a: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Verhalten fachlich nicht </a:t>
            </a:r>
            <a:r>
              <a:rPr lang="de-DE" sz="2000" dirty="0" err="1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verantwort</a:t>
            </a: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- </a:t>
            </a:r>
          </a:p>
          <a:p>
            <a:pPr>
              <a:spcAft>
                <a:spcPts val="0"/>
              </a:spcAft>
              <a:defRPr/>
            </a:pP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bar + keine Gefahrenabwehr  oder</a:t>
            </a:r>
          </a:p>
          <a:p>
            <a:pPr>
              <a:spcAft>
                <a:spcPts val="0"/>
              </a:spcAft>
              <a:defRPr/>
            </a:pPr>
            <a:r>
              <a:rPr lang="de-DE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3.</a:t>
            </a: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Art.3 UN </a:t>
            </a:r>
            <a:r>
              <a:rPr lang="de-DE" sz="2000" dirty="0" err="1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K.rechtskonvention</a:t>
            </a: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nicht </a:t>
            </a:r>
          </a:p>
          <a:p>
            <a:pPr>
              <a:spcAft>
                <a:spcPts val="0"/>
              </a:spcAft>
              <a:defRPr/>
            </a:pP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beachtet: bei allen </a:t>
            </a:r>
            <a:r>
              <a:rPr lang="de-DE" sz="2000" dirty="0" err="1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Entscheidungn</a:t>
            </a: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.</a:t>
            </a:r>
            <a:endParaRPr lang="de-DE" sz="2000" b="1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1000"/>
              </a:spcAft>
              <a:defRPr/>
            </a:pP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de-DE" sz="200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vorrangig das Kindeswohl </a:t>
            </a:r>
            <a:r>
              <a:rPr lang="de-DE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relevant </a:t>
            </a:r>
            <a:endParaRPr lang="de-DE" sz="2000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1000"/>
              </a:spcAft>
              <a:defRPr/>
            </a:pPr>
            <a:r>
              <a:rPr lang="de-DE" sz="2000" dirty="0">
                <a:solidFill>
                  <a:srgbClr val="336699"/>
                </a:solidFill>
                <a:cs typeface="Arial" pitchFamily="34" charset="0"/>
              </a:rPr>
              <a:t> </a:t>
            </a:r>
          </a:p>
        </p:txBody>
      </p:sp>
      <p:cxnSp>
        <p:nvCxnSpPr>
          <p:cNvPr id="10273" name="AutoShape 2"/>
          <p:cNvCxnSpPr>
            <a:cxnSpLocks noChangeShapeType="1"/>
          </p:cNvCxnSpPr>
          <p:nvPr/>
        </p:nvCxnSpPr>
        <p:spPr bwMode="auto">
          <a:xfrm>
            <a:off x="4786314" y="3429000"/>
            <a:ext cx="395287" cy="0"/>
          </a:xfrm>
          <a:prstGeom prst="straightConnector1">
            <a:avLst/>
          </a:prstGeom>
          <a:noFill/>
          <a:ln w="63500">
            <a:solidFill>
              <a:srgbClr val="003366"/>
            </a:solidFill>
            <a:round/>
            <a:headEnd/>
            <a:tailEnd type="triangle" w="med" len="med"/>
          </a:ln>
        </p:spPr>
      </p:cxnSp>
      <p:cxnSp>
        <p:nvCxnSpPr>
          <p:cNvPr id="10274" name="AutoShape 2"/>
          <p:cNvCxnSpPr>
            <a:cxnSpLocks noChangeShapeType="1"/>
          </p:cNvCxnSpPr>
          <p:nvPr/>
        </p:nvCxnSpPr>
        <p:spPr bwMode="auto">
          <a:xfrm>
            <a:off x="4786314" y="6215082"/>
            <a:ext cx="395287" cy="0"/>
          </a:xfrm>
          <a:prstGeom prst="straightConnector1">
            <a:avLst/>
          </a:prstGeom>
          <a:noFill/>
          <a:ln w="63500">
            <a:solidFill>
              <a:srgbClr val="003366"/>
            </a:solidFill>
            <a:round/>
            <a:headEnd/>
            <a:tailEnd type="triangle" w="med" len="med"/>
          </a:ln>
        </p:spPr>
      </p:cxnSp>
      <p:sp>
        <p:nvSpPr>
          <p:cNvPr id="26" name="AutoShape 4"/>
          <p:cNvSpPr>
            <a:spLocks noChangeArrowheads="1"/>
          </p:cNvSpPr>
          <p:nvPr/>
        </p:nvSpPr>
        <p:spPr bwMode="auto">
          <a:xfrm>
            <a:off x="4714876" y="1643050"/>
            <a:ext cx="4286280" cy="500066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63500">
            <a:solidFill>
              <a:srgbClr val="336699"/>
            </a:solidFill>
            <a:round/>
            <a:headEnd/>
            <a:tailEnd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90500" h="190500"/>
            <a:bevelB w="190500" h="190500"/>
          </a:sp3d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de-DE" sz="2000" b="1" dirty="0" smtClean="0">
                <a:solidFill>
                  <a:srgbClr val="003366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Machtmissbrauch in der </a:t>
            </a:r>
            <a:r>
              <a:rPr lang="de-DE" sz="2000" b="1" dirty="0" err="1" smtClean="0">
                <a:solidFill>
                  <a:srgbClr val="003366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Erziehg</a:t>
            </a:r>
            <a:r>
              <a:rPr lang="de-DE" sz="2000" b="1" dirty="0" smtClean="0">
                <a:solidFill>
                  <a:srgbClr val="003366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lang="de-DE" sz="2000" b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Aft>
                <a:spcPts val="1000"/>
              </a:spcAft>
              <a:defRPr/>
            </a:pPr>
            <a:endParaRPr lang="de-DE" sz="3600" dirty="0">
              <a:solidFill>
                <a:srgbClr val="336699"/>
              </a:solidFill>
              <a:latin typeface="+mn-lt"/>
              <a:cs typeface="Arial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0" y="85723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defRPr/>
            </a:pPr>
            <a:r>
              <a:rPr lang="de-DE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</a:t>
            </a:r>
            <a:r>
              <a:rPr lang="de-DE" sz="2400" b="1" u="sng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Abgrenzung zulässige Macht - Machtmissbrauch</a:t>
            </a:r>
            <a:endParaRPr lang="de-DE" sz="2400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Bildschirmpräsentation (4:3)</PresentationFormat>
  <Paragraphs>63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Sunny</dc:creator>
  <cp:lastModifiedBy>Sunny</cp:lastModifiedBy>
  <cp:revision>13</cp:revision>
  <dcterms:created xsi:type="dcterms:W3CDTF">2013-11-04T14:25:24Z</dcterms:created>
  <dcterms:modified xsi:type="dcterms:W3CDTF">2013-11-05T07:21:23Z</dcterms:modified>
</cp:coreProperties>
</file>