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6E05F-20C1-4788-9BE0-70AB01F92DCE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EC675-9A4F-4952-A912-6DD73A813F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FEF82F-1CF7-4F1E-A218-C78C077BBBD3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0BB77-0352-4BDB-8E76-96481EE3D5DD}" type="datetimeFigureOut">
              <a:rPr lang="de-DE" smtClean="0"/>
              <a:pPr/>
              <a:t>16.11.2013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22229-22D4-43AC-A1D7-EF47F69AB3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75463"/>
          </a:xfrm>
          <a:prstGeom prst="rect">
            <a:avLst/>
          </a:prstGeom>
          <a:noFill/>
          <a:ln w="38100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de-DE" sz="4000" b="1">
                <a:solidFill>
                  <a:srgbClr val="336699"/>
                </a:solidFill>
                <a:latin typeface="Arial Black" pitchFamily="34" charset="0"/>
              </a:rPr>
              <a:t>     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6699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defRPr/>
            </a:pPr>
            <a:r>
              <a:rPr lang="de-DE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de-DE" sz="2400" b="1" u="sng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de-DE" sz="2400" b="1" u="sng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defRPr/>
            </a:pPr>
            <a:r>
              <a:rPr lang="de-DE" sz="2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de-DE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Prüfschema </a:t>
            </a:r>
            <a:r>
              <a:rPr lang="de-DE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zulässige Macht </a:t>
            </a:r>
            <a:r>
              <a:rPr lang="de-DE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i. heilpädagogischen Alltag</a:t>
            </a:r>
            <a:r>
              <a:rPr lang="de-DE" sz="24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(a</a:t>
            </a:r>
            <a:r>
              <a:rPr lang="de-DE" sz="24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de-DE" sz="2400" b="1" u="sng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>
              <a:defRPr/>
            </a:pPr>
            <a:endParaRPr lang="de-DE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Wird</a:t>
            </a:r>
            <a:r>
              <a:rPr lang="de-DE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objektiv nachvollziehbar Persönlichkeit i.S. </a:t>
            </a:r>
            <a:r>
              <a:rPr lang="de-DE" i="1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Eigenständigk</a:t>
            </a:r>
            <a:r>
              <a:rPr lang="de-DE" i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.,       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→ Frage 2 </a:t>
            </a:r>
            <a:r>
              <a:rPr lang="de-DE" i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i="1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Gemeinschaftsfähigk.,Entwicklungs</a:t>
            </a:r>
            <a:r>
              <a:rPr lang="de-DE" i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-/Bildungsstand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gefördert (b)         → Frage 4 </a:t>
            </a:r>
            <a:endParaRPr lang="de-DE" i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de-DE" i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  <a:endParaRPr lang="de-DE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2.  Wird in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ein Kindesrecht eingegriffen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(c) ?                                             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→ Frage 3  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→ Macht (-) </a:t>
            </a:r>
          </a:p>
          <a:p>
            <a:pPr marL="609600" indent="-609600">
              <a:defRPr/>
            </a:pPr>
            <a:endParaRPr lang="de-DE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3.  Erfolgt der Eingriff in ein Kindesrecht mit Zustimmung der/ des 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→ zul. Macht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Sorgeberechtigten/SB  (d) (e) ?                                                   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→ Frage 4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              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4.  Liegt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Eigen-/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Fremdgefährdung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d. Kindes/J. vor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, der geeignet (f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)         →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zul. Macht</a:t>
            </a:r>
            <a:endParaRPr lang="de-DE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und verhältnismäßig (g)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begegnet wird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?      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                                  →</a:t>
            </a:r>
            <a:r>
              <a:rPr lang="de-DE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Machtmissbr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defRPr/>
            </a:pPr>
            <a:endParaRPr lang="de-DE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  Ideen: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Alternativen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Welche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Aussagen ergeben sich für die </a:t>
            </a:r>
            <a:r>
              <a:rPr lang="de-DE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fachl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e-DE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Handlgsleitlinien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?</a:t>
            </a:r>
            <a:endParaRPr lang="de-DE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(a) Bei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einer  Straftat ist  ohne weitere  Prüfung  von  unzulässiger</a:t>
            </a:r>
            <a:r>
              <a:rPr lang="de-DE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Macht</a:t>
            </a:r>
            <a:r>
              <a:rPr lang="de-DE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auszugehen </a:t>
            </a:r>
          </a:p>
          <a:p>
            <a:pPr marL="355600" indent="-355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(b)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Abhängig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von  Alter und Entwicklungsstand  des  Kindes bzw.  der / s Jugendlichen</a:t>
            </a:r>
            <a:endParaRPr lang="de-DE" u="sng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(c)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Kindesrechtseingriff 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liegt bei jeder pädagogischen  Grenzsetzung vor; kein  Eingriff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aber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bei  Zuwenden,  Anerkennen, Überzeugen, Fürsorge (nicht gegen den  Willen)  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(d)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Bei 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pädagogischer  Routine  ist  die  Zustimmung im  Erziehungsauftrag  enthalten  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(e)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aber: Zustimmung d. Kindes/</a:t>
            </a:r>
            <a:r>
              <a:rPr lang="de-DE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Jugln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erforderlich bei Taschengeldeinbehalt/</a:t>
            </a:r>
            <a:r>
              <a:rPr lang="de-DE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verwendg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de-DE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(f) 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Eignung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liegt z.B. nur vor, wenn  die  Gefahrenabwehr  pädagogisch  begleitet wird</a:t>
            </a:r>
          </a:p>
          <a:p>
            <a:pPr marL="609600" indent="-609600">
              <a:defRPr/>
            </a:pP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(g) </a:t>
            </a:r>
            <a:r>
              <a:rPr lang="de-DE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Verhältnismäßig </a:t>
            </a:r>
            <a:r>
              <a:rPr lang="de-DE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bedeutet, dass keine weniger eingreifende Maßnahme möglich ist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7000892" y="1071546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ja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7000892" y="1357298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nein</a:t>
            </a:r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7000892" y="1857364"/>
            <a:ext cx="504825" cy="287338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ja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7000892" y="2143116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nein</a:t>
            </a:r>
          </a:p>
        </p:txBody>
      </p:sp>
      <p:sp>
        <p:nvSpPr>
          <p:cNvPr id="13320" name="Rectangle 24"/>
          <p:cNvSpPr>
            <a:spLocks noChangeArrowheads="1"/>
          </p:cNvSpPr>
          <p:nvPr/>
        </p:nvSpPr>
        <p:spPr bwMode="auto">
          <a:xfrm>
            <a:off x="7000892" y="2643182"/>
            <a:ext cx="504825" cy="287337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ja</a:t>
            </a:r>
          </a:p>
        </p:txBody>
      </p:sp>
      <p:sp>
        <p:nvSpPr>
          <p:cNvPr id="13321" name="Rectangle 26"/>
          <p:cNvSpPr>
            <a:spLocks noChangeArrowheads="1"/>
          </p:cNvSpPr>
          <p:nvPr/>
        </p:nvSpPr>
        <p:spPr bwMode="auto">
          <a:xfrm>
            <a:off x="7000892" y="2928934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nein</a:t>
            </a:r>
          </a:p>
        </p:txBody>
      </p:sp>
      <p:sp>
        <p:nvSpPr>
          <p:cNvPr id="13322" name="Rectangle 45"/>
          <p:cNvSpPr>
            <a:spLocks noChangeArrowheads="1"/>
          </p:cNvSpPr>
          <p:nvPr/>
        </p:nvSpPr>
        <p:spPr bwMode="auto">
          <a:xfrm>
            <a:off x="7000892" y="3429000"/>
            <a:ext cx="504825" cy="287337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ja</a:t>
            </a:r>
          </a:p>
        </p:txBody>
      </p:sp>
      <p:sp>
        <p:nvSpPr>
          <p:cNvPr id="13323" name="Rectangle 46"/>
          <p:cNvSpPr>
            <a:spLocks noChangeArrowheads="1"/>
          </p:cNvSpPr>
          <p:nvPr/>
        </p:nvSpPr>
        <p:spPr bwMode="auto">
          <a:xfrm>
            <a:off x="7000892" y="3714752"/>
            <a:ext cx="504825" cy="288925"/>
          </a:xfrm>
          <a:prstGeom prst="rect">
            <a:avLst/>
          </a:prstGeom>
          <a:solidFill>
            <a:srgbClr val="FFFFFF"/>
          </a:solidFill>
          <a:ln w="19050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003366"/>
                </a:solidFill>
              </a:rPr>
              <a:t>nein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de-DE" sz="2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de-DE" sz="2400" b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Fachlich - rechtliches Problemlösen</a:t>
            </a:r>
            <a:endParaRPr lang="de-DE" sz="24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>
            <a:off x="0" y="4286256"/>
            <a:ext cx="9144000" cy="0"/>
          </a:xfrm>
          <a:prstGeom prst="line">
            <a:avLst/>
          </a:prstGeom>
          <a:noFill/>
          <a:ln w="19050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" name="Line 56"/>
          <p:cNvSpPr>
            <a:spLocks noChangeShapeType="1"/>
          </p:cNvSpPr>
          <p:nvPr/>
        </p:nvSpPr>
        <p:spPr bwMode="auto">
          <a:xfrm>
            <a:off x="0" y="4643446"/>
            <a:ext cx="9144000" cy="0"/>
          </a:xfrm>
          <a:prstGeom prst="line">
            <a:avLst/>
          </a:prstGeom>
          <a:noFill/>
          <a:ln w="19050">
            <a:solidFill>
              <a:srgbClr val="00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Bildschirmpräsentation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Sunny</dc:creator>
  <cp:lastModifiedBy>Sunny</cp:lastModifiedBy>
  <cp:revision>4</cp:revision>
  <dcterms:created xsi:type="dcterms:W3CDTF">2013-11-16T06:13:59Z</dcterms:created>
  <dcterms:modified xsi:type="dcterms:W3CDTF">2013-11-16T08:18:23Z</dcterms:modified>
</cp:coreProperties>
</file>